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330" r:id="rId2"/>
    <p:sldId id="325" r:id="rId3"/>
    <p:sldId id="337" r:id="rId4"/>
    <p:sldId id="336" r:id="rId5"/>
    <p:sldId id="332" r:id="rId6"/>
    <p:sldId id="338" r:id="rId7"/>
    <p:sldId id="339" r:id="rId8"/>
    <p:sldId id="343" r:id="rId9"/>
    <p:sldId id="344" r:id="rId10"/>
    <p:sldId id="342" r:id="rId11"/>
    <p:sldId id="341"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33" r:id="rId29"/>
    <p:sldId id="361" r:id="rId30"/>
    <p:sldId id="363" r:id="rId31"/>
    <p:sldId id="364" r:id="rId32"/>
    <p:sldId id="365" r:id="rId33"/>
    <p:sldId id="366" r:id="rId34"/>
    <p:sldId id="367" r:id="rId35"/>
  </p:sldIdLst>
  <p:sldSz cx="12198350" cy="6859588"/>
  <p:notesSz cx="6858000" cy="9144000"/>
  <p:embeddedFontLst>
    <p:embeddedFont>
      <p:font typeface="微软雅黑" pitchFamily="34" charset="-122"/>
      <p:regular r:id="rId37"/>
      <p:bold r:id="rId38"/>
    </p:embeddedFont>
    <p:embeddedFont>
      <p:font typeface="Calibri" pitchFamily="34" charset="0"/>
      <p:regular r:id="rId39"/>
      <p:bold r:id="rId40"/>
      <p:italic r:id="rId41"/>
      <p:boldItalic r:id="rId42"/>
    </p:embeddedFont>
    <p:embeddedFont>
      <p:font typeface="Arial Unicode MS" pitchFamily="34" charset="-122"/>
      <p:regular r:id="rId43"/>
    </p:embeddedFont>
    <p:embeddedFont>
      <p:font typeface="맑은 고딕" pitchFamily="34" charset="-127"/>
      <p:regular r:id="rId44"/>
      <p:bold r:id="rId45"/>
    </p:embeddedFont>
    <p:embeddedFont>
      <p:font typeface="Impact" pitchFamily="34" charset="0"/>
      <p:regular r:id="rId46"/>
    </p:embeddedFont>
    <p:embeddedFont>
      <p:font typeface="Arial Black" pitchFamily="34" charset="0"/>
      <p:bold r:id="rId47"/>
    </p:embeddedFont>
  </p:embeddedFont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71C1"/>
    <a:srgbClr val="378AFF"/>
    <a:srgbClr val="0099CC"/>
    <a:srgbClr val="4F99FF"/>
    <a:srgbClr val="FFC400"/>
    <a:srgbClr val="FFD347"/>
    <a:srgbClr val="FFC91D"/>
    <a:srgbClr val="4144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02" y="-210"/>
      </p:cViewPr>
      <p:guideLst>
        <p:guide orient="horz" pos="2220"/>
        <p:guide pos="3842"/>
      </p:guideLst>
    </p:cSldViewPr>
  </p:slideViewPr>
  <p:notesTextViewPr>
    <p:cViewPr>
      <p:scale>
        <a:sx n="1" d="1"/>
        <a:sy n="1" d="1"/>
      </p:scale>
      <p:origin x="0" y="0"/>
    </p:cViewPr>
  </p:notesTextViewPr>
  <p:sorterViewPr>
    <p:cViewPr>
      <p:scale>
        <a:sx n="130" d="100"/>
        <a:sy n="130" d="100"/>
      </p:scale>
      <p:origin x="0" y="44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title>
    <c:view3D>
      <c:rotX val="30"/>
      <c:perspective val="30"/>
    </c:view3D>
    <c:plotArea>
      <c:layout/>
      <c:pie3DChart>
        <c:varyColors val="1"/>
        <c:ser>
          <c:idx val="0"/>
          <c:order val="0"/>
          <c:tx>
            <c:strRef>
              <c:f>Sheet1!$B$1</c:f>
              <c:strCache>
                <c:ptCount val="1"/>
                <c:pt idx="0">
                  <c:v>节约资金</c:v>
                </c:pt>
              </c:strCache>
            </c:strRef>
          </c:tx>
          <c:cat>
            <c:strRef>
              <c:f>Sheet1!$A$2:$A$3</c:f>
              <c:strCache>
                <c:ptCount val="2"/>
                <c:pt idx="0">
                  <c:v>合同内审出节约咨金152.56万元</c:v>
                </c:pt>
                <c:pt idx="1">
                  <c:v>合同外审出节约资金262.91万元</c:v>
                </c:pt>
              </c:strCache>
            </c:strRef>
          </c:cat>
          <c:val>
            <c:numRef>
              <c:f>Sheet1!$B$2:$B$3</c:f>
              <c:numCache>
                <c:formatCode>General</c:formatCode>
                <c:ptCount val="2"/>
                <c:pt idx="0">
                  <c:v>152.56</c:v>
                </c:pt>
                <c:pt idx="1">
                  <c:v>262.91000000000003</c:v>
                </c:pt>
              </c:numCache>
            </c:numRef>
          </c:val>
        </c:ser>
      </c:pie3DChart>
    </c:plotArea>
    <c:legend>
      <c:legendPos val="r"/>
      <c:layout>
        <c:manualLayout>
          <c:xMode val="edge"/>
          <c:yMode val="edge"/>
          <c:x val="0.59472314465332032"/>
          <c:y val="0.17019857545470665"/>
          <c:w val="0.40427650216838046"/>
          <c:h val="0.78449040471338638"/>
        </c:manualLayout>
      </c:layout>
      <c:txPr>
        <a:bodyPr/>
        <a:lstStyle/>
        <a:p>
          <a:pPr>
            <a:defRPr sz="2400" baseline="0"/>
          </a:pPr>
          <a:endParaRPr lang="zh-CN"/>
        </a:p>
      </c:txPr>
    </c:legend>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title>
      <c:layout/>
    </c:title>
    <c:view3D>
      <c:rotX val="30"/>
      <c:perspective val="30"/>
    </c:view3D>
    <c:plotArea>
      <c:layout/>
      <c:pie3DChart>
        <c:varyColors val="1"/>
        <c:ser>
          <c:idx val="0"/>
          <c:order val="0"/>
          <c:tx>
            <c:strRef>
              <c:f>Sheet1!$B$1</c:f>
              <c:strCache>
                <c:ptCount val="1"/>
                <c:pt idx="0">
                  <c:v>节约资金</c:v>
                </c:pt>
              </c:strCache>
            </c:strRef>
          </c:tx>
          <c:cat>
            <c:strRef>
              <c:f>Sheet1!$A$2:$A$4</c:f>
              <c:strCache>
                <c:ptCount val="3"/>
                <c:pt idx="0">
                  <c:v>项目预计实际总投资10311.08万元</c:v>
                </c:pt>
                <c:pt idx="1">
                  <c:v>预计合同内节约资金 11236.97 × 5.90%=662.98万元</c:v>
                </c:pt>
                <c:pt idx="2">
                  <c:v>合同外审出节约资金262.91万元</c:v>
                </c:pt>
              </c:strCache>
            </c:strRef>
          </c:cat>
          <c:val>
            <c:numRef>
              <c:f>Sheet1!$B$2:$B$4</c:f>
              <c:numCache>
                <c:formatCode>General</c:formatCode>
                <c:ptCount val="3"/>
                <c:pt idx="0">
                  <c:v>10311.09</c:v>
                </c:pt>
                <c:pt idx="1">
                  <c:v>662.98</c:v>
                </c:pt>
                <c:pt idx="2">
                  <c:v>262.91000000000003</c:v>
                </c:pt>
              </c:numCache>
            </c:numRef>
          </c:val>
        </c:ser>
        <c:dLbls>
          <c:showPercent val="1"/>
        </c:dLbls>
      </c:pie3DChart>
    </c:plotArea>
    <c:legend>
      <c:legendPos val="t"/>
      <c:layout/>
      <c:txPr>
        <a:bodyPr/>
        <a:lstStyle/>
        <a:p>
          <a:pPr>
            <a:defRPr sz="2200" baseline="0"/>
          </a:pPr>
          <a:endParaRPr lang="zh-CN"/>
        </a:p>
      </c:txPr>
    </c:legend>
    <c:plotVisOnly val="1"/>
  </c:chart>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2016/12/12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extLst>
      <p:ext uri="{BB962C8B-B14F-4D97-AF65-F5344CB8AC3E}">
        <p14:creationId xmlns="" xmlns:p14="http://schemas.microsoft.com/office/powerpoint/2010/main" val="1915036296"/>
      </p:ext>
    </p:extLst>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10</a:t>
            </a:fld>
            <a:endParaRPr lang="zh-CN" altLang="en-US"/>
          </a:p>
        </p:txBody>
      </p:sp>
    </p:spTree>
    <p:extLst>
      <p:ext uri="{BB962C8B-B14F-4D97-AF65-F5344CB8AC3E}">
        <p14:creationId xmlns="" xmlns:p14="http://schemas.microsoft.com/office/powerpoint/2010/main" val="145685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extLst>
      <p:ext uri="{BB962C8B-B14F-4D97-AF65-F5344CB8AC3E}">
        <p14:creationId xmlns="" xmlns:p14="http://schemas.microsoft.com/office/powerpoint/2010/main" val="145685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13</a:t>
            </a:fld>
            <a:endParaRPr lang="zh-CN" altLang="en-US"/>
          </a:p>
        </p:txBody>
      </p:sp>
    </p:spTree>
    <p:extLst>
      <p:ext uri="{BB962C8B-B14F-4D97-AF65-F5344CB8AC3E}">
        <p14:creationId xmlns="" xmlns:p14="http://schemas.microsoft.com/office/powerpoint/2010/main" val="145685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14</a:t>
            </a:fld>
            <a:endParaRPr lang="zh-CN" altLang="en-US"/>
          </a:p>
        </p:txBody>
      </p:sp>
    </p:spTree>
    <p:extLst>
      <p:ext uri="{BB962C8B-B14F-4D97-AF65-F5344CB8AC3E}">
        <p14:creationId xmlns="" xmlns:p14="http://schemas.microsoft.com/office/powerpoint/2010/main"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 xmlns:p14="http://schemas.microsoft.com/office/powerpoint/2010/main" val="128333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extLst>
      <p:ext uri="{BB962C8B-B14F-4D97-AF65-F5344CB8AC3E}">
        <p14:creationId xmlns="" xmlns:p14="http://schemas.microsoft.com/office/powerpoint/2010/main" val="291755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18</a:t>
            </a:fld>
            <a:endParaRPr lang="zh-CN" altLang="en-US"/>
          </a:p>
        </p:txBody>
      </p:sp>
    </p:spTree>
    <p:extLst>
      <p:ext uri="{BB962C8B-B14F-4D97-AF65-F5344CB8AC3E}">
        <p14:creationId xmlns="" xmlns:p14="http://schemas.microsoft.com/office/powerpoint/2010/main" val="1539256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20</a:t>
            </a:fld>
            <a:endParaRPr lang="zh-CN" altLang="en-US"/>
          </a:p>
        </p:txBody>
      </p:sp>
    </p:spTree>
    <p:extLst>
      <p:ext uri="{BB962C8B-B14F-4D97-AF65-F5344CB8AC3E}">
        <p14:creationId xmlns="" xmlns:p14="http://schemas.microsoft.com/office/powerpoint/2010/main" val="272530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21</a:t>
            </a:fld>
            <a:endParaRPr lang="zh-CN" altLang="en-US"/>
          </a:p>
        </p:txBody>
      </p:sp>
    </p:spTree>
    <p:extLst>
      <p:ext uri="{BB962C8B-B14F-4D97-AF65-F5344CB8AC3E}">
        <p14:creationId xmlns="" xmlns:p14="http://schemas.microsoft.com/office/powerpoint/2010/main" val="324149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22</a:t>
            </a:fld>
            <a:endParaRPr lang="zh-CN" altLang="en-US"/>
          </a:p>
        </p:txBody>
      </p:sp>
    </p:spTree>
    <p:extLst>
      <p:ext uri="{BB962C8B-B14F-4D97-AF65-F5344CB8AC3E}">
        <p14:creationId xmlns="" xmlns:p14="http://schemas.microsoft.com/office/powerpoint/2010/main" val="145685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26</a:t>
            </a:fld>
            <a:endParaRPr lang="zh-CN" altLang="en-US"/>
          </a:p>
        </p:txBody>
      </p:sp>
    </p:spTree>
    <p:extLst>
      <p:ext uri="{BB962C8B-B14F-4D97-AF65-F5344CB8AC3E}">
        <p14:creationId xmlns:p14="http://schemas.microsoft.com/office/powerpoint/2010/main" xmlns="" val="3036978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27</a:t>
            </a:fld>
            <a:endParaRPr lang="zh-CN" altLang="en-US"/>
          </a:p>
        </p:txBody>
      </p:sp>
    </p:spTree>
    <p:extLst>
      <p:ext uri="{BB962C8B-B14F-4D97-AF65-F5344CB8AC3E}">
        <p14:creationId xmlns:p14="http://schemas.microsoft.com/office/powerpoint/2010/main" xmlns="" val="2725306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29</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33</a:t>
            </a:fld>
            <a:endParaRPr lang="zh-CN" altLang="en-US"/>
          </a:p>
        </p:txBody>
      </p:sp>
    </p:spTree>
    <p:extLst>
      <p:ext uri="{BB962C8B-B14F-4D97-AF65-F5344CB8AC3E}">
        <p14:creationId xmlns:p14="http://schemas.microsoft.com/office/powerpoint/2010/main" xmlns="" val="1082099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34</a:t>
            </a:fld>
            <a:endParaRPr lang="zh-CN" altLang="en-US"/>
          </a:p>
        </p:txBody>
      </p:sp>
    </p:spTree>
    <p:extLst>
      <p:ext uri="{BB962C8B-B14F-4D97-AF65-F5344CB8AC3E}">
        <p14:creationId xmlns:p14="http://schemas.microsoft.com/office/powerpoint/2010/main" xmlns="" val="123807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9</a:t>
            </a:fld>
            <a:endParaRPr lang="zh-CN" altLang="en-US"/>
          </a:p>
        </p:txBody>
      </p:sp>
    </p:spTree>
    <p:extLst>
      <p:ext uri="{BB962C8B-B14F-4D97-AF65-F5344CB8AC3E}">
        <p14:creationId xmlns="" xmlns:p14="http://schemas.microsoft.com/office/powerpoint/2010/main" val="274162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9050" y="3177"/>
            <a:ext cx="12310913"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8"/>
          <p:cNvSpPr/>
          <p:nvPr userDrawn="1"/>
        </p:nvSpPr>
        <p:spPr>
          <a:xfrm>
            <a:off x="-19371" y="0"/>
            <a:ext cx="12311234" cy="6859588"/>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anchor="ctr"/>
          <a:lstStyle/>
          <a:p>
            <a:pPr algn="ctr" eaLnBrk="0" hangingPunct="0">
              <a:defRPr/>
            </a:pP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smtClean="0"/>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pPr/>
              <a:t>2016/12/12</a:t>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pPr/>
              <a:t>‹#›</a:t>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5" name="TextBox 24"/>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smtClean="0">
                <a:solidFill>
                  <a:srgbClr val="005DA2"/>
                </a:solidFill>
                <a:effectLst/>
                <a:latin typeface="Arial Black" pitchFamily="34" charset="0"/>
                <a:ea typeface="微软雅黑" pitchFamily="34" charset="-122"/>
              </a:rPr>
              <a:t>LOGO</a:t>
            </a:r>
            <a:endParaRPr lang="zh-CN" altLang="en-US" sz="3600" b="1" spc="-150" dirty="0">
              <a:solidFill>
                <a:srgbClr val="005DA2"/>
              </a:solidFill>
              <a:effectLst/>
              <a:latin typeface="Arial Black" pitchFamily="34" charset="0"/>
              <a:ea typeface="微软雅黑" pitchFamily="34" charset="-122"/>
            </a:endParaRPr>
          </a:p>
        </p:txBody>
      </p:sp>
      <p:cxnSp>
        <p:nvCxnSpPr>
          <p:cNvPr id="3" name="直接连接符 2"/>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a:xfrm>
            <a:off x="0" y="1"/>
            <a:ext cx="12191774" cy="68595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a:xfrm>
            <a:off x="0" y="1"/>
            <a:ext cx="12191774" cy="68595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28" y="1200428"/>
            <a:ext cx="5387605" cy="3394861"/>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18" y="1535469"/>
            <a:ext cx="5389723"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918" y="2175378"/>
            <a:ext cx="5389723"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594" y="1535469"/>
            <a:ext cx="5391840" cy="639911"/>
          </a:xfrm>
          <a:prstGeom prst="rect">
            <a:avLst/>
          </a:prstGeom>
        </p:spPr>
        <p:txBody>
          <a:bodyPr lIns="121963" tIns="60981" rIns="121963" bIns="60981"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6594" y="2175378"/>
            <a:ext cx="5391840" cy="3952203"/>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8" name="页脚占位符 7"/>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9" name="灯片编号占位符 8"/>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2016/12/12</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video" Target="NULL" TargetMode="External"/><Relationship Id="rId6" Type="http://schemas.openxmlformats.org/officeDocument/2006/relationships/image" Target="../media/image6.png"/><Relationship Id="rId5" Type="http://schemas.microsoft.com/office/2007/relationships/media" Target="../media/media1.mp3"/><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4">
            <a:extLst>
              <a:ext uri="{28A0092B-C50C-407E-A947-70E740481C1C}">
                <a14:useLocalDpi xmlns="" xmlns:a14="http://schemas.microsoft.com/office/drawing/2010/main" val="0"/>
              </a:ext>
            </a:extLst>
          </a:blip>
          <a:srcRect t="5435" b="19587"/>
          <a:stretch>
            <a:fillRect/>
          </a:stretch>
        </p:blipFill>
        <p:spPr>
          <a:xfrm>
            <a:off x="0" y="1"/>
            <a:ext cx="12198350" cy="6859588"/>
          </a:xfrm>
          <a:prstGeom prst="rect">
            <a:avLst/>
          </a:prstGeom>
          <a:pattFill prst="ltUpDiag">
            <a:fgClr>
              <a:schemeClr val="bg1">
                <a:lumMod val="85000"/>
              </a:schemeClr>
            </a:fgClr>
            <a:bgClr>
              <a:schemeClr val="bg1"/>
            </a:bgClr>
          </a:pattFill>
          <a:ln>
            <a:noFill/>
          </a:ln>
        </p:spPr>
      </p:pic>
      <p:sp>
        <p:nvSpPr>
          <p:cNvPr id="9" name="Freeform 4"/>
          <p:cNvSpPr/>
          <p:nvPr/>
        </p:nvSpPr>
        <p:spPr bwMode="auto">
          <a:xfrm>
            <a:off x="2882850" y="-8255"/>
            <a:ext cx="6816725" cy="682180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378AFF"/>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3" name="TextBox 12"/>
          <p:cNvSpPr txBox="1"/>
          <p:nvPr/>
        </p:nvSpPr>
        <p:spPr>
          <a:xfrm>
            <a:off x="2670151" y="2215348"/>
            <a:ext cx="7488832" cy="923362"/>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itchFamily="34" charset="0"/>
                <a:ea typeface="微软雅黑" pitchFamily="34" charset="-122"/>
                <a:cs typeface="Arial" pitchFamily="34" charset="0"/>
              </a:defRPr>
            </a:lvl1pPr>
          </a:lstStyle>
          <a:p>
            <a:r>
              <a:rPr lang="zh-CN" altLang="en-US" sz="5400" dirty="0" smtClean="0">
                <a:solidFill>
                  <a:schemeClr val="tx1">
                    <a:lumMod val="85000"/>
                    <a:lumOff val="15000"/>
                  </a:schemeClr>
                </a:solidFill>
              </a:rPr>
              <a:t>基建财务管理</a:t>
            </a:r>
            <a:endParaRPr lang="zh-CN" altLang="en-US" sz="5400" dirty="0">
              <a:solidFill>
                <a:schemeClr val="tx1">
                  <a:lumMod val="85000"/>
                  <a:lumOff val="15000"/>
                </a:schemeClr>
              </a:solidFill>
            </a:endParaRPr>
          </a:p>
        </p:txBody>
      </p:sp>
      <p:sp>
        <p:nvSpPr>
          <p:cNvPr id="2" name="TextBox 17"/>
          <p:cNvSpPr txBox="1"/>
          <p:nvPr/>
        </p:nvSpPr>
        <p:spPr>
          <a:xfrm>
            <a:off x="3670283" y="3429794"/>
            <a:ext cx="5384643"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vl2pPr marL="742950" indent="-285750" eaLnBrk="0" fontAlgn="base" hangingPunct="0">
              <a:spcBef>
                <a:spcPct val="20000"/>
              </a:spcBef>
              <a:spcAft>
                <a:spcPct val="0"/>
              </a:spcAft>
              <a:buChar char="–"/>
              <a:defRPr sz="2000">
                <a:solidFill>
                  <a:schemeClr val="accent2"/>
                </a:solidFill>
                <a:ea typeface="仿宋_GB2312" pitchFamily="49" charset="-122"/>
              </a:defRPr>
            </a:lvl2pPr>
            <a:lvl3pPr marL="1143000" indent="-228600" eaLnBrk="0" fontAlgn="base" hangingPunct="0">
              <a:spcBef>
                <a:spcPct val="20000"/>
              </a:spcBef>
              <a:spcAft>
                <a:spcPct val="0"/>
              </a:spcAft>
              <a:buChar char="•"/>
              <a:defRPr sz="2400">
                <a:ea typeface="宋体" pitchFamily="2" charset="-122"/>
              </a:defRPr>
            </a:lvl3pPr>
            <a:lvl4pPr marL="1600200" indent="-228600" eaLnBrk="0" fontAlgn="base" hangingPunct="0">
              <a:spcBef>
                <a:spcPct val="20000"/>
              </a:spcBef>
              <a:spcAft>
                <a:spcPct val="0"/>
              </a:spcAft>
              <a:buChar char="–"/>
              <a:defRPr sz="2000">
                <a:ea typeface="宋体" pitchFamily="2" charset="-122"/>
              </a:defRPr>
            </a:lvl4pPr>
            <a:lvl5pPr marL="2057400" indent="-228600" eaLnBrk="0" fontAlgn="base" hangingPunct="0">
              <a:spcBef>
                <a:spcPct val="20000"/>
              </a:spcBef>
              <a:spcAft>
                <a:spcPct val="0"/>
              </a:spcAft>
              <a:buChar char="»"/>
              <a:defRPr sz="2000">
                <a:ea typeface="宋体" pitchFamily="2" charset="-122"/>
              </a:defRPr>
            </a:lvl5pPr>
            <a:lvl6pPr marL="2514600" indent="-228600" eaLnBrk="0" fontAlgn="base" hangingPunct="0">
              <a:spcBef>
                <a:spcPct val="20000"/>
              </a:spcBef>
              <a:spcAft>
                <a:spcPct val="0"/>
              </a:spcAft>
              <a:buChar char="»"/>
              <a:defRPr sz="2000">
                <a:ea typeface="宋体" pitchFamily="2" charset="-122"/>
              </a:defRPr>
            </a:lvl6pPr>
            <a:lvl7pPr marL="2971800" indent="-228600" eaLnBrk="0" fontAlgn="base" hangingPunct="0">
              <a:spcBef>
                <a:spcPct val="20000"/>
              </a:spcBef>
              <a:spcAft>
                <a:spcPct val="0"/>
              </a:spcAft>
              <a:buChar char="»"/>
              <a:defRPr sz="2000">
                <a:ea typeface="宋体" pitchFamily="2" charset="-122"/>
              </a:defRPr>
            </a:lvl7pPr>
            <a:lvl8pPr marL="3429000" indent="-228600" eaLnBrk="0" fontAlgn="base" hangingPunct="0">
              <a:spcBef>
                <a:spcPct val="20000"/>
              </a:spcBef>
              <a:spcAft>
                <a:spcPct val="0"/>
              </a:spcAft>
              <a:buChar char="»"/>
              <a:defRPr sz="2000">
                <a:ea typeface="宋体" pitchFamily="2" charset="-122"/>
              </a:defRPr>
            </a:lvl8pPr>
            <a:lvl9pPr marL="3886200" indent="-228600" eaLnBrk="0" fontAlgn="base" hangingPunct="0">
              <a:spcBef>
                <a:spcPct val="20000"/>
              </a:spcBef>
              <a:spcAft>
                <a:spcPct val="0"/>
              </a:spcAft>
              <a:buChar char="»"/>
              <a:defRPr sz="2000">
                <a:ea typeface="宋体" pitchFamily="2" charset="-122"/>
              </a:defRPr>
            </a:lvl9pPr>
          </a:lstStyle>
          <a:p>
            <a:pPr algn="ctr"/>
            <a:r>
              <a:rPr lang="zh-CN" altLang="en-US" sz="1800" b="1" dirty="0" smtClean="0">
                <a:solidFill>
                  <a:schemeClr val="tx1">
                    <a:lumMod val="85000"/>
                    <a:lumOff val="15000"/>
                  </a:schemeClr>
                </a:solidFill>
              </a:rPr>
              <a:t>广西区卫生计生项目资金监管中心  韩鹏</a:t>
            </a:r>
            <a:endParaRPr lang="zh-CN" altLang="en-US" sz="1800" b="1" dirty="0">
              <a:solidFill>
                <a:schemeClr val="tx1">
                  <a:lumMod val="85000"/>
                  <a:lumOff val="15000"/>
                </a:schemeClr>
              </a:solidFill>
            </a:endParaRPr>
          </a:p>
        </p:txBody>
      </p:sp>
      <p:pic>
        <p:nvPicPr>
          <p:cNvPr id="5" name="-We Owe You Our Lives-Epic Score.mp3">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6138400" y="-469216"/>
            <a:ext cx="487363" cy="487362"/>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1000"/>
                                        <p:tgtEl>
                                          <p:spTgt spid="22"/>
                                        </p:tgtEl>
                                      </p:cBhvr>
                                    </p:animEffect>
                                    <p:anim calcmode="lin" valueType="num">
                                      <p:cBhvr>
                                        <p:cTn id="10" dur="1000" fill="hold"/>
                                        <p:tgtEl>
                                          <p:spTgt spid="22"/>
                                        </p:tgtEl>
                                        <p:attrNameLst>
                                          <p:attrName>ppt_x</p:attrName>
                                        </p:attrNameLst>
                                      </p:cBhvr>
                                      <p:tavLst>
                                        <p:tav tm="0">
                                          <p:val>
                                            <p:strVal val="#ppt_x"/>
                                          </p:val>
                                        </p:tav>
                                        <p:tav tm="100000">
                                          <p:val>
                                            <p:strVal val="#ppt_x"/>
                                          </p:val>
                                        </p:tav>
                                      </p:tavLst>
                                    </p:anim>
                                    <p:anim calcmode="lin" valueType="num">
                                      <p:cBhvr>
                                        <p:cTn id="1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50">
                <p:cTn id="27" repeatCount="indefinite" fill="hold" display="0">
                  <p:stCondLst>
                    <p:cond delay="indefinite"/>
                  </p:stCondLst>
                  <p:endCondLst>
                    <p:cond evt="onStopAudio" delay="0">
                      <p:tgtEl>
                        <p:sldTgt/>
                      </p:tgtEl>
                    </p:cond>
                  </p:endCondLst>
                </p:cTn>
                <p:tgtEl>
                  <p:spTgt spid="5"/>
                </p:tgtEl>
              </p:cMediaNode>
            </p:video>
          </p:childTnLst>
        </p:cTn>
      </p:par>
    </p:tnLst>
    <p:bldLst>
      <p:bldP spid="9" grpId="0" animBg="1"/>
      <p:bldP spid="13" grpId="0"/>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a:spLocks/>
          </p:cNvSpPr>
          <p:nvPr/>
        </p:nvSpPr>
        <p:spPr bwMode="auto">
          <a:xfrm>
            <a:off x="914599" y="1407542"/>
            <a:ext cx="8463605" cy="4542532"/>
          </a:xfrm>
          <a:prstGeom prst="rect">
            <a:avLst/>
          </a:prstGeom>
          <a:solidFill>
            <a:srgbClr val="FFFFFF">
              <a:alpha val="58038"/>
            </a:srgbClr>
          </a:solidFill>
          <a:ln w="25400">
            <a:solidFill>
              <a:srgbClr val="0070C0"/>
            </a:solidFill>
            <a:miter lim="800000"/>
            <a:headEnd/>
            <a:tailEnd/>
          </a:ln>
        </p:spPr>
        <p:txBody>
          <a:bodyPr/>
          <a:lstStyle/>
          <a:p>
            <a:endParaRPr lang="zh-CN" altLang="en-US">
              <a:solidFill>
                <a:srgbClr val="000000"/>
              </a:solidFill>
              <a:sym typeface="Arial" pitchFamily="34" charset="0"/>
            </a:endParaRPr>
          </a:p>
        </p:txBody>
      </p:sp>
      <p:sp>
        <p:nvSpPr>
          <p:cNvPr id="65" name="矩形 17"/>
          <p:cNvSpPr>
            <a:spLocks noChangeArrowheads="1"/>
          </p:cNvSpPr>
          <p:nvPr/>
        </p:nvSpPr>
        <p:spPr bwMode="auto">
          <a:xfrm>
            <a:off x="1419423" y="936054"/>
            <a:ext cx="4608314" cy="993542"/>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z="2000" b="1">
              <a:sym typeface="Arial" pitchFamily="34" charset="0"/>
            </a:endParaRPr>
          </a:p>
        </p:txBody>
      </p:sp>
      <p:sp>
        <p:nvSpPr>
          <p:cNvPr id="66" name="TextBox 18"/>
          <p:cNvSpPr>
            <a:spLocks noChangeArrowheads="1"/>
          </p:cNvSpPr>
          <p:nvPr/>
        </p:nvSpPr>
        <p:spPr bwMode="auto">
          <a:xfrm>
            <a:off x="1384267" y="1143778"/>
            <a:ext cx="500066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（七）、基本建设收入管理</a:t>
            </a:r>
            <a:endParaRPr lang="zh-CN" altLang="en-US" sz="28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sp>
        <p:nvSpPr>
          <p:cNvPr id="11" name="TextBox 10"/>
          <p:cNvSpPr txBox="1"/>
          <p:nvPr/>
        </p:nvSpPr>
        <p:spPr>
          <a:xfrm>
            <a:off x="1596818" y="2520562"/>
            <a:ext cx="7238661" cy="1955248"/>
          </a:xfrm>
          <a:prstGeom prst="rect">
            <a:avLst/>
          </a:prstGeom>
          <a:noFill/>
        </p:spPr>
        <p:txBody>
          <a:bodyPr wrap="square" lIns="91472" tIns="45736" rIns="91472" bIns="45736" rtlCol="0">
            <a:spAutoFit/>
          </a:bodyPr>
          <a:lstStyle/>
          <a:p>
            <a:pPr algn="just">
              <a:lnSpc>
                <a:spcPct val="150000"/>
              </a:lnSpc>
            </a:pPr>
            <a:r>
              <a:rPr lang="zh-CN" altLang="en-US" sz="2800" dirty="0" smtClean="0">
                <a:solidFill>
                  <a:srgbClr val="0C0C0C"/>
                </a:solidFill>
                <a:latin typeface="微软雅黑" pitchFamily="34" charset="-122"/>
                <a:ea typeface="微软雅黑" pitchFamily="34" charset="-122"/>
                <a:sym typeface="微软雅黑" pitchFamily="34" charset="-122"/>
              </a:rPr>
              <a:t>基本建设收入是指在基本建设过程中形成的各项工程建设副产品变价净收入，负荷试车、试运行收入以及其他收入。</a:t>
            </a:r>
            <a:endParaRPr lang="zh-CN" altLang="en-US" sz="2800" dirty="0">
              <a:solidFill>
                <a:sysClr val="windowText" lastClr="00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168114168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170085" y="4929993"/>
            <a:ext cx="9215502" cy="1285883"/>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241391" y="3144042"/>
            <a:ext cx="8302337" cy="1357322"/>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 name="Group 12"/>
          <p:cNvGrpSpPr/>
          <p:nvPr/>
        </p:nvGrpSpPr>
        <p:grpSpPr bwMode="auto">
          <a:xfrm>
            <a:off x="8978223" y="3001167"/>
            <a:ext cx="1692984" cy="1617220"/>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4" name="Group 19"/>
          <p:cNvGrpSpPr/>
          <p:nvPr/>
        </p:nvGrpSpPr>
        <p:grpSpPr bwMode="auto">
          <a:xfrm>
            <a:off x="1098515" y="4715678"/>
            <a:ext cx="1714512" cy="1643074"/>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3" name="TextBox 70"/>
          <p:cNvSpPr txBox="1"/>
          <p:nvPr/>
        </p:nvSpPr>
        <p:spPr>
          <a:xfrm>
            <a:off x="9385323" y="3429794"/>
            <a:ext cx="1000125" cy="707886"/>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主管部门责任</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4" name="TextBox 71"/>
          <p:cNvSpPr txBox="1"/>
          <p:nvPr/>
        </p:nvSpPr>
        <p:spPr>
          <a:xfrm>
            <a:off x="1455705" y="5144306"/>
            <a:ext cx="1143000" cy="707886"/>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项目单位责任</a:t>
            </a:r>
            <a:endParaRPr lang="zh-CN" altLang="en-US" sz="2000" b="1" dirty="0">
              <a:solidFill>
                <a:schemeClr val="tx1">
                  <a:lumMod val="85000"/>
                  <a:lumOff val="15000"/>
                </a:schemeClr>
              </a:solidFill>
              <a:latin typeface="微软雅黑" pitchFamily="34" charset="-122"/>
              <a:ea typeface="微软雅黑" pitchFamily="34" charset="-122"/>
            </a:endParaRPr>
          </a:p>
        </p:txBody>
      </p:sp>
      <p:grpSp>
        <p:nvGrpSpPr>
          <p:cNvPr id="24" name="组合 23"/>
          <p:cNvGrpSpPr/>
          <p:nvPr/>
        </p:nvGrpSpPr>
        <p:grpSpPr>
          <a:xfrm>
            <a:off x="1027077" y="1143778"/>
            <a:ext cx="9028770" cy="1623590"/>
            <a:chOff x="1642437" y="1643844"/>
            <a:chExt cx="9028770" cy="1623590"/>
          </a:xfrm>
        </p:grpSpPr>
        <p:sp>
          <p:nvSpPr>
            <p:cNvPr id="19" name="圆角矩形 18"/>
            <p:cNvSpPr/>
            <p:nvPr/>
          </p:nvSpPr>
          <p:spPr>
            <a:xfrm>
              <a:off x="2706365" y="1858158"/>
              <a:ext cx="7964842" cy="1285884"/>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 name="Group 5"/>
            <p:cNvGrpSpPr/>
            <p:nvPr/>
          </p:nvGrpSpPr>
          <p:grpSpPr bwMode="auto">
            <a:xfrm>
              <a:off x="1642437" y="1643844"/>
              <a:ext cx="1670656" cy="1623590"/>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ln>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812895" y="2143910"/>
              <a:ext cx="1214437" cy="707886"/>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itchFamily="34" charset="-122"/>
                  <a:ea typeface="微软雅黑" pitchFamily="34" charset="-122"/>
                </a:rPr>
                <a:t>财政部门责任</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5" name="TextBox 73"/>
            <p:cNvSpPr txBox="1"/>
            <p:nvPr/>
          </p:nvSpPr>
          <p:spPr>
            <a:xfrm>
              <a:off x="3241655" y="1929596"/>
              <a:ext cx="7240941" cy="1253677"/>
            </a:xfrm>
            <a:prstGeom prst="rect">
              <a:avLst/>
            </a:prstGeom>
            <a:noFill/>
          </p:spPr>
          <p:txBody>
            <a:bodyPr wrap="square">
              <a:spAutoFit/>
            </a:bodyPr>
            <a:lstStyle/>
            <a:p>
              <a:pPr>
                <a:lnSpc>
                  <a:spcPct val="130000"/>
                </a:lnSpc>
              </a:pPr>
              <a:r>
                <a:rPr lang="zh-CN" altLang="en-US" sz="2000" dirty="0" smtClean="0">
                  <a:solidFill>
                    <a:schemeClr val="tx1">
                      <a:lumMod val="85000"/>
                      <a:lumOff val="15000"/>
                    </a:schemeClr>
                  </a:solidFill>
                  <a:latin typeface="微软雅黑" pitchFamily="34" charset="-122"/>
                  <a:ea typeface="微软雅黑" pitchFamily="34" charset="-122"/>
                </a:rPr>
                <a:t>各级财政部门要加强对项目工程价款结算的监督和审查。重点审查工程招标评标文件、合同协议、工程造价、各种费用的计取、现场签证、人工和材料价差、合同变更、索赔等。</a:t>
              </a:r>
              <a:endParaRPr lang="zh-CN" altLang="en-US" sz="2000" dirty="0">
                <a:solidFill>
                  <a:schemeClr val="tx1">
                    <a:lumMod val="85000"/>
                    <a:lumOff val="15000"/>
                  </a:schemeClr>
                </a:solidFill>
                <a:latin typeface="微软雅黑" pitchFamily="34" charset="-122"/>
                <a:ea typeface="微软雅黑" pitchFamily="34" charset="-122"/>
              </a:endParaRPr>
            </a:p>
          </p:txBody>
        </p:sp>
      </p:grpSp>
      <p:sp>
        <p:nvSpPr>
          <p:cNvPr id="36" name="TextBox 74"/>
          <p:cNvSpPr txBox="1"/>
          <p:nvPr/>
        </p:nvSpPr>
        <p:spPr>
          <a:xfrm>
            <a:off x="1670019" y="3358356"/>
            <a:ext cx="7170738" cy="853567"/>
          </a:xfrm>
          <a:prstGeom prst="rect">
            <a:avLst/>
          </a:prstGeom>
          <a:noFill/>
          <a:ln>
            <a:noFill/>
          </a:ln>
        </p:spPr>
        <p:txBody>
          <a:bodyPr>
            <a:spAutoFit/>
          </a:bodyPr>
          <a:lstStyle/>
          <a:p>
            <a:pPr>
              <a:lnSpc>
                <a:spcPct val="130000"/>
              </a:lnSpc>
            </a:pPr>
            <a:r>
              <a:rPr lang="zh-CN" altLang="en-US" sz="2000" dirty="0" smtClean="0">
                <a:solidFill>
                  <a:schemeClr val="tx1">
                    <a:lumMod val="85000"/>
                    <a:lumOff val="15000"/>
                  </a:schemeClr>
                </a:solidFill>
                <a:latin typeface="微软雅黑" pitchFamily="34" charset="-122"/>
                <a:ea typeface="微软雅黑" pitchFamily="34" charset="-122"/>
              </a:rPr>
              <a:t>主管部门要督促和指导项目单位依据国家有关规定，按照合同约定和工程价款结算程序支付工程款。</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37" name="TextBox 75"/>
          <p:cNvSpPr txBox="1">
            <a:spLocks noChangeArrowheads="1"/>
          </p:cNvSpPr>
          <p:nvPr/>
        </p:nvSpPr>
        <p:spPr bwMode="auto">
          <a:xfrm>
            <a:off x="2670151" y="5001430"/>
            <a:ext cx="8929750" cy="1137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800" dirty="0" smtClean="0">
                <a:solidFill>
                  <a:schemeClr val="tx1">
                    <a:lumMod val="85000"/>
                    <a:lumOff val="15000"/>
                  </a:schemeClr>
                </a:solidFill>
                <a:latin typeface="微软雅黑" pitchFamily="34" charset="-122"/>
                <a:ea typeface="微软雅黑" pitchFamily="34" charset="-122"/>
              </a:rPr>
              <a:t>应遵循合法、平等、诚信的原则，并符合国家有关法律、法规和政策，不得使用现金结算。工程价款结算应预留不低于合同总价</a:t>
            </a:r>
            <a:r>
              <a:rPr lang="en-US" altLang="zh-CN" sz="1800" dirty="0" smtClean="0">
                <a:solidFill>
                  <a:schemeClr val="tx1">
                    <a:lumMod val="85000"/>
                    <a:lumOff val="15000"/>
                  </a:schemeClr>
                </a:solidFill>
                <a:latin typeface="微软雅黑" pitchFamily="34" charset="-122"/>
                <a:ea typeface="微软雅黑" pitchFamily="34" charset="-122"/>
              </a:rPr>
              <a:t>5%</a:t>
            </a:r>
            <a:r>
              <a:rPr lang="zh-CN" altLang="en-US" sz="1800" dirty="0" smtClean="0">
                <a:solidFill>
                  <a:schemeClr val="tx1">
                    <a:lumMod val="85000"/>
                    <a:lumOff val="15000"/>
                  </a:schemeClr>
                </a:solidFill>
                <a:latin typeface="微软雅黑" pitchFamily="34" charset="-122"/>
                <a:ea typeface="微软雅黑" pitchFamily="34" charset="-122"/>
              </a:rPr>
              <a:t>的工程质量保证金，待工程交付使用缺陷责任期满后清算。在质量保证期内发生的返修费用，应从质量保证金中扣除。</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38" name="文本框 2"/>
          <p:cNvSpPr txBox="1"/>
          <p:nvPr/>
        </p:nvSpPr>
        <p:spPr>
          <a:xfrm>
            <a:off x="67679" y="45418"/>
            <a:ext cx="4531297"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（八）、工程价款结算管理</a:t>
            </a:r>
            <a:endParaRPr lang="zh-CN" altLang="en-US" sz="2800" b="1" dirty="0">
              <a:solidFill>
                <a:srgbClr val="005DA2"/>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strVal val="#ppt_w*0.70"/>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Effect transition="in" filter="fade">
                                      <p:cBhvr>
                                        <p:cTn id="18" dur="1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strVal val="#ppt_w*0.70"/>
                                          </p:val>
                                        </p:tav>
                                        <p:tav tm="100000">
                                          <p:val>
                                            <p:strVal val="#ppt_w"/>
                                          </p:val>
                                        </p:tav>
                                      </p:tavLst>
                                    </p:anim>
                                    <p:anim calcmode="lin" valueType="num">
                                      <p:cBhvr>
                                        <p:cTn id="24" dur="1000" fill="hold"/>
                                        <p:tgtEl>
                                          <p:spTgt spid="18"/>
                                        </p:tgtEl>
                                        <p:attrNameLst>
                                          <p:attrName>ppt_h</p:attrName>
                                        </p:attrNameLst>
                                      </p:cBhvr>
                                      <p:tavLst>
                                        <p:tav tm="0">
                                          <p:val>
                                            <p:strVal val="#ppt_h"/>
                                          </p:val>
                                        </p:tav>
                                        <p:tav tm="100000">
                                          <p:val>
                                            <p:strVal val="#ppt_h"/>
                                          </p:val>
                                        </p:tav>
                                      </p:tavLst>
                                    </p:anim>
                                    <p:animEffect transition="in" filter="fade">
                                      <p:cBhvr>
                                        <p:cTn id="25" dur="1000"/>
                                        <p:tgtEl>
                                          <p:spTgt spid="18"/>
                                        </p:tgtEl>
                                      </p:cBhvr>
                                    </p:animEffect>
                                  </p:childTnLst>
                                </p:cTn>
                              </p:par>
                              <p:par>
                                <p:cTn id="26" presetID="55"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1000" fill="hold"/>
                                        <p:tgtEl>
                                          <p:spTgt spid="33"/>
                                        </p:tgtEl>
                                        <p:attrNameLst>
                                          <p:attrName>ppt_w</p:attrName>
                                        </p:attrNameLst>
                                      </p:cBhvr>
                                      <p:tavLst>
                                        <p:tav tm="0">
                                          <p:val>
                                            <p:strVal val="#ppt_w*0.70"/>
                                          </p:val>
                                        </p:tav>
                                        <p:tav tm="100000">
                                          <p:val>
                                            <p:strVal val="#ppt_w"/>
                                          </p:val>
                                        </p:tav>
                                      </p:tavLst>
                                    </p:anim>
                                    <p:anim calcmode="lin" valueType="num">
                                      <p:cBhvr>
                                        <p:cTn id="34" dur="1000" fill="hold"/>
                                        <p:tgtEl>
                                          <p:spTgt spid="33"/>
                                        </p:tgtEl>
                                        <p:attrNameLst>
                                          <p:attrName>ppt_h</p:attrName>
                                        </p:attrNameLst>
                                      </p:cBhvr>
                                      <p:tavLst>
                                        <p:tav tm="0">
                                          <p:val>
                                            <p:strVal val="#ppt_h"/>
                                          </p:val>
                                        </p:tav>
                                        <p:tav tm="100000">
                                          <p:val>
                                            <p:strVal val="#ppt_h"/>
                                          </p:val>
                                        </p:tav>
                                      </p:tavLst>
                                    </p:anim>
                                    <p:animEffect transition="in" filter="fade">
                                      <p:cBhvr>
                                        <p:cTn id="35" dur="1000"/>
                                        <p:tgtEl>
                                          <p:spTgt spid="33"/>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1000" fill="hold"/>
                                        <p:tgtEl>
                                          <p:spTgt spid="36"/>
                                        </p:tgtEl>
                                        <p:attrNameLst>
                                          <p:attrName>ppt_w</p:attrName>
                                        </p:attrNameLst>
                                      </p:cBhvr>
                                      <p:tavLst>
                                        <p:tav tm="0">
                                          <p:val>
                                            <p:strVal val="#ppt_w*0.70"/>
                                          </p:val>
                                        </p:tav>
                                        <p:tav tm="100000">
                                          <p:val>
                                            <p:strVal val="#ppt_w"/>
                                          </p:val>
                                        </p:tav>
                                      </p:tavLst>
                                    </p:anim>
                                    <p:anim calcmode="lin" valueType="num">
                                      <p:cBhvr>
                                        <p:cTn id="39" dur="1000" fill="hold"/>
                                        <p:tgtEl>
                                          <p:spTgt spid="36"/>
                                        </p:tgtEl>
                                        <p:attrNameLst>
                                          <p:attrName>ppt_h</p:attrName>
                                        </p:attrNameLst>
                                      </p:cBhvr>
                                      <p:tavLst>
                                        <p:tav tm="0">
                                          <p:val>
                                            <p:strVal val="#ppt_h"/>
                                          </p:val>
                                        </p:tav>
                                        <p:tav tm="100000">
                                          <p:val>
                                            <p:strVal val="#ppt_h"/>
                                          </p:val>
                                        </p:tav>
                                      </p:tavLst>
                                    </p:anim>
                                    <p:animEffect transition="in" filter="fade">
                                      <p:cBhvr>
                                        <p:cTn id="40" dur="1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strVal val="#ppt_w*0.70"/>
                                          </p:val>
                                        </p:tav>
                                        <p:tav tm="100000">
                                          <p:val>
                                            <p:strVal val="#ppt_w"/>
                                          </p:val>
                                        </p:tav>
                                      </p:tavLst>
                                    </p:anim>
                                    <p:anim calcmode="lin" valueType="num">
                                      <p:cBhvr>
                                        <p:cTn id="46" dur="1000" fill="hold"/>
                                        <p:tgtEl>
                                          <p:spTgt spid="17"/>
                                        </p:tgtEl>
                                        <p:attrNameLst>
                                          <p:attrName>ppt_h</p:attrName>
                                        </p:attrNameLst>
                                      </p:cBhvr>
                                      <p:tavLst>
                                        <p:tav tm="0">
                                          <p:val>
                                            <p:strVal val="#ppt_h"/>
                                          </p:val>
                                        </p:tav>
                                        <p:tav tm="100000">
                                          <p:val>
                                            <p:strVal val="#ppt_h"/>
                                          </p:val>
                                        </p:tav>
                                      </p:tavLst>
                                    </p:anim>
                                    <p:animEffect transition="in" filter="fade">
                                      <p:cBhvr>
                                        <p:cTn id="47" dur="1000"/>
                                        <p:tgtEl>
                                          <p:spTgt spid="17"/>
                                        </p:tgtEl>
                                      </p:cBhvr>
                                    </p:animEffect>
                                  </p:childTnLst>
                                </p:cTn>
                              </p:par>
                              <p:par>
                                <p:cTn id="48" presetID="55"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strVal val="#ppt_w*0.70"/>
                                          </p:val>
                                        </p:tav>
                                        <p:tav tm="100000">
                                          <p:val>
                                            <p:strVal val="#ppt_w"/>
                                          </p:val>
                                        </p:tav>
                                      </p:tavLst>
                                    </p:anim>
                                    <p:anim calcmode="lin" valueType="num">
                                      <p:cBhvr>
                                        <p:cTn id="51" dur="1000" fill="hold"/>
                                        <p:tgtEl>
                                          <p:spTgt spid="4"/>
                                        </p:tgtEl>
                                        <p:attrNameLst>
                                          <p:attrName>ppt_h</p:attrName>
                                        </p:attrNameLst>
                                      </p:cBhvr>
                                      <p:tavLst>
                                        <p:tav tm="0">
                                          <p:val>
                                            <p:strVal val="#ppt_h"/>
                                          </p:val>
                                        </p:tav>
                                        <p:tav tm="100000">
                                          <p:val>
                                            <p:strVal val="#ppt_h"/>
                                          </p:val>
                                        </p:tav>
                                      </p:tavLst>
                                    </p:anim>
                                    <p:animEffect transition="in" filter="fade">
                                      <p:cBhvr>
                                        <p:cTn id="52" dur="1000"/>
                                        <p:tgtEl>
                                          <p:spTgt spid="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strVal val="#ppt_w*0.70"/>
                                          </p:val>
                                        </p:tav>
                                        <p:tav tm="100000">
                                          <p:val>
                                            <p:strVal val="#ppt_w"/>
                                          </p:val>
                                        </p:tav>
                                      </p:tavLst>
                                    </p:anim>
                                    <p:anim calcmode="lin" valueType="num">
                                      <p:cBhvr>
                                        <p:cTn id="56" dur="1000" fill="hold"/>
                                        <p:tgtEl>
                                          <p:spTgt spid="34"/>
                                        </p:tgtEl>
                                        <p:attrNameLst>
                                          <p:attrName>ppt_h</p:attrName>
                                        </p:attrNameLst>
                                      </p:cBhvr>
                                      <p:tavLst>
                                        <p:tav tm="0">
                                          <p:val>
                                            <p:strVal val="#ppt_h"/>
                                          </p:val>
                                        </p:tav>
                                        <p:tav tm="100000">
                                          <p:val>
                                            <p:strVal val="#ppt_h"/>
                                          </p:val>
                                        </p:tav>
                                      </p:tavLst>
                                    </p:anim>
                                    <p:animEffect transition="in" filter="fade">
                                      <p:cBhvr>
                                        <p:cTn id="57" dur="1000"/>
                                        <p:tgtEl>
                                          <p:spTgt spid="34"/>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ppt_w</p:attrName>
                                        </p:attrNameLst>
                                      </p:cBhvr>
                                      <p:tavLst>
                                        <p:tav tm="0">
                                          <p:val>
                                            <p:strVal val="#ppt_w*0.70"/>
                                          </p:val>
                                        </p:tav>
                                        <p:tav tm="100000">
                                          <p:val>
                                            <p:strVal val="#ppt_w"/>
                                          </p:val>
                                        </p:tav>
                                      </p:tavLst>
                                    </p:anim>
                                    <p:anim calcmode="lin" valueType="num">
                                      <p:cBhvr>
                                        <p:cTn id="61" dur="1000" fill="hold"/>
                                        <p:tgtEl>
                                          <p:spTgt spid="37"/>
                                        </p:tgtEl>
                                        <p:attrNameLst>
                                          <p:attrName>ppt_h</p:attrName>
                                        </p:attrNameLst>
                                      </p:cBhvr>
                                      <p:tavLst>
                                        <p:tav tm="0">
                                          <p:val>
                                            <p:strVal val="#ppt_h"/>
                                          </p:val>
                                        </p:tav>
                                        <p:tav tm="100000">
                                          <p:val>
                                            <p:strVal val="#ppt_h"/>
                                          </p:val>
                                        </p:tav>
                                      </p:tavLst>
                                    </p:anim>
                                    <p:animEffect transition="in" filter="fade">
                                      <p:cBhvr>
                                        <p:cTn id="6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3" grpId="0"/>
      <p:bldP spid="34"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69887" y="1929596"/>
            <a:ext cx="8786874" cy="4500594"/>
            <a:chOff x="1027077" y="1786720"/>
            <a:chExt cx="8143932" cy="3680480"/>
          </a:xfrm>
        </p:grpSpPr>
        <p:grpSp>
          <p:nvGrpSpPr>
            <p:cNvPr id="7" name="组合 6"/>
            <p:cNvGrpSpPr/>
            <p:nvPr/>
          </p:nvGrpSpPr>
          <p:grpSpPr>
            <a:xfrm>
              <a:off x="1027077" y="1786720"/>
              <a:ext cx="8143932" cy="3643338"/>
              <a:chOff x="914599" y="936054"/>
              <a:chExt cx="8463605" cy="5014020"/>
            </a:xfrm>
          </p:grpSpPr>
          <p:sp>
            <p:nvSpPr>
              <p:cNvPr id="63" name="矩形 8"/>
              <p:cNvSpPr>
                <a:spLocks/>
              </p:cNvSpPr>
              <p:nvPr/>
            </p:nvSpPr>
            <p:spPr bwMode="auto">
              <a:xfrm>
                <a:off x="914599" y="1407541"/>
                <a:ext cx="8463605" cy="4542533"/>
              </a:xfrm>
              <a:prstGeom prst="rect">
                <a:avLst/>
              </a:prstGeom>
              <a:solidFill>
                <a:srgbClr val="FFFFFF">
                  <a:alpha val="58038"/>
                </a:srgbClr>
              </a:solidFill>
              <a:ln w="25400">
                <a:solidFill>
                  <a:srgbClr val="0070C0"/>
                </a:solidFill>
                <a:miter lim="800000"/>
                <a:headEnd/>
                <a:tailEnd/>
              </a:ln>
            </p:spPr>
            <p:txBody>
              <a:bodyPr/>
              <a:lstStyle/>
              <a:p>
                <a:endParaRPr lang="zh-CN" altLang="en-US">
                  <a:solidFill>
                    <a:srgbClr val="000000"/>
                  </a:solidFill>
                  <a:sym typeface="Arial" pitchFamily="34" charset="0"/>
                </a:endParaRPr>
              </a:p>
            </p:txBody>
          </p:sp>
          <p:sp>
            <p:nvSpPr>
              <p:cNvPr id="65" name="矩形 17"/>
              <p:cNvSpPr>
                <a:spLocks noChangeArrowheads="1"/>
              </p:cNvSpPr>
              <p:nvPr/>
            </p:nvSpPr>
            <p:spPr bwMode="auto">
              <a:xfrm>
                <a:off x="1419424" y="936054"/>
                <a:ext cx="2109947" cy="993543"/>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z="2000" b="1">
                  <a:sym typeface="Arial" pitchFamily="34" charset="0"/>
                </a:endParaRPr>
              </a:p>
            </p:txBody>
          </p:sp>
          <p:sp>
            <p:nvSpPr>
              <p:cNvPr id="66" name="TextBox 18"/>
              <p:cNvSpPr>
                <a:spLocks noChangeArrowheads="1"/>
              </p:cNvSpPr>
              <p:nvPr/>
            </p:nvSpPr>
            <p:spPr bwMode="auto">
              <a:xfrm>
                <a:off x="1384267" y="1143779"/>
                <a:ext cx="5000660" cy="588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财政部门责任</a:t>
                </a:r>
                <a:endParaRPr lang="zh-CN" altLang="en-US" sz="28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grpSp>
        <p:sp>
          <p:nvSpPr>
            <p:cNvPr id="11" name="TextBox 10"/>
            <p:cNvSpPr txBox="1"/>
            <p:nvPr/>
          </p:nvSpPr>
          <p:spPr>
            <a:xfrm>
              <a:off x="1596818" y="2520562"/>
              <a:ext cx="7238661" cy="2946638"/>
            </a:xfrm>
            <a:prstGeom prst="rect">
              <a:avLst/>
            </a:prstGeom>
            <a:noFill/>
          </p:spPr>
          <p:txBody>
            <a:bodyPr wrap="square" lIns="91472" tIns="45736" rIns="91472" bIns="45736" rtlCol="0">
              <a:spAutoFit/>
            </a:bodyPr>
            <a:lstStyle/>
            <a:p>
              <a:pPr algn="just">
                <a:lnSpc>
                  <a:spcPct val="150000"/>
                </a:lnSpc>
              </a:pPr>
              <a:r>
                <a:rPr lang="en-US" altLang="zh-CN" dirty="0" smtClean="0">
                  <a:solidFill>
                    <a:srgbClr val="0C0C0C"/>
                  </a:solidFill>
                  <a:latin typeface="微软雅黑" pitchFamily="34" charset="-122"/>
                  <a:ea typeface="微软雅黑" pitchFamily="34" charset="-122"/>
                  <a:sym typeface="微软雅黑" pitchFamily="34" charset="-122"/>
                </a:rPr>
                <a:t>1.</a:t>
              </a:r>
              <a:r>
                <a:rPr lang="zh-CN" altLang="en-US" dirty="0" smtClean="0">
                  <a:solidFill>
                    <a:srgbClr val="0C0C0C"/>
                  </a:solidFill>
                  <a:latin typeface="微软雅黑" pitchFamily="34" charset="-122"/>
                  <a:ea typeface="微软雅黑" pitchFamily="34" charset="-122"/>
                  <a:sym typeface="微软雅黑" pitchFamily="34" charset="-122"/>
                </a:rPr>
                <a:t>加强对项目竣工财务决算的管理；</a:t>
              </a:r>
            </a:p>
            <a:p>
              <a:pPr algn="just">
                <a:lnSpc>
                  <a:spcPct val="150000"/>
                </a:lnSpc>
              </a:pPr>
              <a:r>
                <a:rPr lang="en-US" altLang="zh-CN" dirty="0" smtClean="0">
                  <a:solidFill>
                    <a:srgbClr val="0C0C0C"/>
                  </a:solidFill>
                  <a:latin typeface="微软雅黑" pitchFamily="34" charset="-122"/>
                  <a:ea typeface="微软雅黑" pitchFamily="34" charset="-122"/>
                  <a:sym typeface="微软雅黑" pitchFamily="34" charset="-122"/>
                </a:rPr>
                <a:t>2.</a:t>
              </a:r>
              <a:r>
                <a:rPr lang="zh-CN" altLang="en-US" dirty="0" smtClean="0">
                  <a:solidFill>
                    <a:srgbClr val="0C0C0C"/>
                  </a:solidFill>
                  <a:latin typeface="微软雅黑" pitchFamily="34" charset="-122"/>
                  <a:ea typeface="微软雅黑" pitchFamily="34" charset="-122"/>
                  <a:sym typeface="微软雅黑" pitchFamily="34" charset="-122"/>
                </a:rPr>
                <a:t>按有关规定及时审核竣工财务决算；即先经投资评审机构或经财政部认可的有资质的中介机构对项目单位编制的竣工财务决算进行审核，对审核中审减的概算投资，经财政部审核确认后，按投资来源比例归还投资方。 </a:t>
              </a:r>
            </a:p>
            <a:p>
              <a:pPr algn="just">
                <a:lnSpc>
                  <a:spcPct val="150000"/>
                </a:lnSpc>
              </a:pPr>
              <a:r>
                <a:rPr lang="en-US" altLang="zh-CN" dirty="0" smtClean="0">
                  <a:solidFill>
                    <a:srgbClr val="0C0C0C"/>
                  </a:solidFill>
                  <a:latin typeface="微软雅黑" pitchFamily="34" charset="-122"/>
                  <a:ea typeface="微软雅黑" pitchFamily="34" charset="-122"/>
                  <a:sym typeface="微软雅黑" pitchFamily="34" charset="-122"/>
                </a:rPr>
                <a:t>3.</a:t>
              </a:r>
              <a:r>
                <a:rPr lang="zh-CN" altLang="en-US" dirty="0" smtClean="0">
                  <a:solidFill>
                    <a:srgbClr val="0C0C0C"/>
                  </a:solidFill>
                  <a:latin typeface="微软雅黑" pitchFamily="34" charset="-122"/>
                  <a:ea typeface="微软雅黑" pitchFamily="34" charset="-122"/>
                  <a:sym typeface="微软雅黑" pitchFamily="34" charset="-122"/>
                </a:rPr>
                <a:t>按有关规定及时批复竣工财务决算；</a:t>
              </a:r>
              <a:endParaRPr lang="zh-CN" altLang="en-US" dirty="0">
                <a:solidFill>
                  <a:sysClr val="windowText" lastClr="000000"/>
                </a:solidFill>
                <a:latin typeface="微软雅黑" pitchFamily="34" charset="-122"/>
                <a:ea typeface="微软雅黑" pitchFamily="34" charset="-122"/>
              </a:endParaRPr>
            </a:p>
          </p:txBody>
        </p:sp>
      </p:grpSp>
      <p:grpSp>
        <p:nvGrpSpPr>
          <p:cNvPr id="12" name="组合 11"/>
          <p:cNvGrpSpPr/>
          <p:nvPr/>
        </p:nvGrpSpPr>
        <p:grpSpPr>
          <a:xfrm>
            <a:off x="0" y="143646"/>
            <a:ext cx="9528199" cy="1587167"/>
            <a:chOff x="0" y="143646"/>
            <a:chExt cx="9528199" cy="1587167"/>
          </a:xfrm>
        </p:grpSpPr>
        <p:sp>
          <p:nvSpPr>
            <p:cNvPr id="6" name="TextBox 18"/>
            <p:cNvSpPr>
              <a:spLocks noChangeArrowheads="1"/>
            </p:cNvSpPr>
            <p:nvPr/>
          </p:nvSpPr>
          <p:spPr bwMode="auto">
            <a:xfrm>
              <a:off x="0" y="143646"/>
              <a:ext cx="500066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005DA2"/>
                  </a:solidFill>
                  <a:latin typeface="微软雅黑" panose="020B0503020204020204" pitchFamily="34" charset="-122"/>
                  <a:ea typeface="微软雅黑" panose="020B0503020204020204" pitchFamily="34" charset="-122"/>
                  <a:sym typeface="方正大黑简体" pitchFamily="65" charset="-122"/>
                </a:rPr>
                <a:t>（九）、竣工决算管理</a:t>
              </a:r>
              <a:endParaRPr lang="zh-CN" altLang="en-US" sz="2800" b="1" dirty="0">
                <a:solidFill>
                  <a:srgbClr val="005DA2"/>
                </a:solidFill>
                <a:latin typeface="微软雅黑" panose="020B0503020204020204" pitchFamily="34" charset="-122"/>
                <a:ea typeface="微软雅黑" panose="020B0503020204020204" pitchFamily="34" charset="-122"/>
                <a:sym typeface="方正大黑简体" pitchFamily="65" charset="-122"/>
              </a:endParaRPr>
            </a:p>
          </p:txBody>
        </p:sp>
        <p:sp>
          <p:nvSpPr>
            <p:cNvPr id="8" name="TextBox 18"/>
            <p:cNvSpPr>
              <a:spLocks noChangeArrowheads="1"/>
            </p:cNvSpPr>
            <p:nvPr/>
          </p:nvSpPr>
          <p:spPr bwMode="auto">
            <a:xfrm>
              <a:off x="384135" y="715150"/>
              <a:ext cx="914406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005DA2"/>
                  </a:solidFill>
                  <a:latin typeface="微软雅黑" panose="020B0503020204020204" pitchFamily="34" charset="-122"/>
                  <a:ea typeface="微软雅黑" panose="020B0503020204020204" pitchFamily="34" charset="-122"/>
                  <a:sym typeface="方正大黑简体" pitchFamily="65" charset="-122"/>
                </a:rPr>
                <a:t>项目竣工财务决算是正确核定新增资产价值，反映竣工项目建设成果的文件，是办理资产移交和产权登记</a:t>
              </a:r>
              <a:r>
                <a:rPr lang="zh-CN" altLang="en-US" sz="2000" b="1" dirty="0" smtClean="0">
                  <a:solidFill>
                    <a:srgbClr val="005DA2"/>
                  </a:solidFill>
                  <a:latin typeface="微软雅黑" panose="020B0503020204020204" pitchFamily="34" charset="-122"/>
                  <a:ea typeface="微软雅黑" panose="020B0503020204020204" pitchFamily="34" charset="-122"/>
                  <a:sym typeface="方正大黑简体" pitchFamily="65" charset="-122"/>
                </a:rPr>
                <a:t>的依据</a:t>
              </a:r>
              <a:r>
                <a:rPr lang="zh-CN" altLang="en-US" sz="2000" b="1" dirty="0" smtClean="0">
                  <a:solidFill>
                    <a:srgbClr val="005DA2"/>
                  </a:solidFill>
                  <a:latin typeface="微软雅黑" panose="020B0503020204020204" pitchFamily="34" charset="-122"/>
                  <a:ea typeface="微软雅黑" panose="020B0503020204020204" pitchFamily="34" charset="-122"/>
                  <a:sym typeface="方正大黑简体" pitchFamily="65" charset="-122"/>
                </a:rPr>
                <a:t>。包括项目竣工财务决算报表、竣工财务决算说明书以及与项目决算相关的材料。</a:t>
              </a:r>
              <a:endParaRPr lang="zh-CN" altLang="en-US" sz="2000" b="1" dirty="0">
                <a:solidFill>
                  <a:srgbClr val="005DA2"/>
                </a:solidFill>
                <a:latin typeface="微软雅黑" panose="020B0503020204020204" pitchFamily="34" charset="-122"/>
                <a:ea typeface="微软雅黑" panose="020B0503020204020204" pitchFamily="34" charset="-122"/>
                <a:sym typeface="方正大黑简体" pitchFamily="65" charset="-122"/>
              </a:endParaRPr>
            </a:p>
          </p:txBody>
        </p:sp>
      </p:grpSp>
    </p:spTree>
    <p:extLst>
      <p:ext uri="{BB962C8B-B14F-4D97-AF65-F5344CB8AC3E}">
        <p14:creationId xmlns="" xmlns:p14="http://schemas.microsoft.com/office/powerpoint/2010/main" val="1681141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669887" y="1929596"/>
            <a:ext cx="8786874" cy="4455176"/>
            <a:chOff x="1027077" y="1786720"/>
            <a:chExt cx="8143932" cy="3643338"/>
          </a:xfrm>
        </p:grpSpPr>
        <p:grpSp>
          <p:nvGrpSpPr>
            <p:cNvPr id="3" name="组合 6"/>
            <p:cNvGrpSpPr/>
            <p:nvPr/>
          </p:nvGrpSpPr>
          <p:grpSpPr>
            <a:xfrm>
              <a:off x="1027077" y="1786720"/>
              <a:ext cx="8143932" cy="3643338"/>
              <a:chOff x="914599" y="936054"/>
              <a:chExt cx="8463605" cy="5014020"/>
            </a:xfrm>
          </p:grpSpPr>
          <p:sp>
            <p:nvSpPr>
              <p:cNvPr id="63" name="矩形 8"/>
              <p:cNvSpPr>
                <a:spLocks/>
              </p:cNvSpPr>
              <p:nvPr/>
            </p:nvSpPr>
            <p:spPr bwMode="auto">
              <a:xfrm>
                <a:off x="914599" y="1407541"/>
                <a:ext cx="8463605" cy="4542533"/>
              </a:xfrm>
              <a:prstGeom prst="rect">
                <a:avLst/>
              </a:prstGeom>
              <a:solidFill>
                <a:srgbClr val="FFFFFF">
                  <a:alpha val="58038"/>
                </a:srgbClr>
              </a:solidFill>
              <a:ln w="25400">
                <a:solidFill>
                  <a:srgbClr val="0070C0"/>
                </a:solidFill>
                <a:miter lim="800000"/>
                <a:headEnd/>
                <a:tailEnd/>
              </a:ln>
            </p:spPr>
            <p:txBody>
              <a:bodyPr/>
              <a:lstStyle/>
              <a:p>
                <a:endParaRPr lang="zh-CN" altLang="en-US">
                  <a:solidFill>
                    <a:srgbClr val="000000"/>
                  </a:solidFill>
                  <a:sym typeface="Arial" pitchFamily="34" charset="0"/>
                </a:endParaRPr>
              </a:p>
            </p:txBody>
          </p:sp>
          <p:sp>
            <p:nvSpPr>
              <p:cNvPr id="65" name="矩形 17"/>
              <p:cNvSpPr>
                <a:spLocks noChangeArrowheads="1"/>
              </p:cNvSpPr>
              <p:nvPr/>
            </p:nvSpPr>
            <p:spPr bwMode="auto">
              <a:xfrm>
                <a:off x="1419424" y="936054"/>
                <a:ext cx="2109947" cy="993543"/>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z="2000" b="1">
                  <a:sym typeface="Arial" pitchFamily="34" charset="0"/>
                </a:endParaRPr>
              </a:p>
            </p:txBody>
          </p:sp>
          <p:sp>
            <p:nvSpPr>
              <p:cNvPr id="66" name="TextBox 18"/>
              <p:cNvSpPr>
                <a:spLocks noChangeArrowheads="1"/>
              </p:cNvSpPr>
              <p:nvPr/>
            </p:nvSpPr>
            <p:spPr bwMode="auto">
              <a:xfrm>
                <a:off x="1384267" y="1143779"/>
                <a:ext cx="5000660" cy="588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主管部门责任</a:t>
                </a:r>
                <a:endParaRPr lang="zh-CN" altLang="en-US" sz="28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grpSp>
        <p:sp>
          <p:nvSpPr>
            <p:cNvPr id="11" name="TextBox 10"/>
            <p:cNvSpPr txBox="1"/>
            <p:nvPr/>
          </p:nvSpPr>
          <p:spPr>
            <a:xfrm>
              <a:off x="1490553" y="2487764"/>
              <a:ext cx="7543559" cy="2793812"/>
            </a:xfrm>
            <a:prstGeom prst="rect">
              <a:avLst/>
            </a:prstGeom>
            <a:noFill/>
          </p:spPr>
          <p:txBody>
            <a:bodyPr wrap="square" lIns="91472" tIns="45736" rIns="91472" bIns="45736" rtlCol="0">
              <a:spAutoFit/>
            </a:bodyPr>
            <a:lstStyle/>
            <a:p>
              <a:pPr algn="just">
                <a:lnSpc>
                  <a:spcPct val="150000"/>
                </a:lnSpc>
              </a:pPr>
              <a:r>
                <a:rPr lang="en-US" altLang="zh-CN" dirty="0" smtClean="0">
                  <a:solidFill>
                    <a:srgbClr val="0C0C0C"/>
                  </a:solidFill>
                  <a:latin typeface="微软雅黑" pitchFamily="34" charset="-122"/>
                  <a:ea typeface="微软雅黑" pitchFamily="34" charset="-122"/>
                  <a:sym typeface="微软雅黑" pitchFamily="34" charset="-122"/>
                </a:rPr>
                <a:t>1.</a:t>
              </a:r>
              <a:r>
                <a:rPr lang="zh-CN" altLang="en-US" dirty="0" smtClean="0">
                  <a:solidFill>
                    <a:srgbClr val="0C0C0C"/>
                  </a:solidFill>
                  <a:latin typeface="微软雅黑" pitchFamily="34" charset="-122"/>
                  <a:ea typeface="微软雅黑" pitchFamily="34" charset="-122"/>
                  <a:sym typeface="微软雅黑" pitchFamily="34" charset="-122"/>
                </a:rPr>
                <a:t>加强对所属项目竣工财务决算编制的组织领导，督促和指导项目单位按照规定及时编制和报送竣工财务决算</a:t>
              </a:r>
              <a:r>
                <a:rPr lang="en-US" altLang="zh-CN" dirty="0" smtClean="0">
                  <a:solidFill>
                    <a:srgbClr val="0C0C0C"/>
                  </a:solidFill>
                  <a:latin typeface="微软雅黑" pitchFamily="34" charset="-122"/>
                  <a:ea typeface="微软雅黑" pitchFamily="34" charset="-122"/>
                  <a:sym typeface="微软雅黑" pitchFamily="34" charset="-122"/>
                </a:rPr>
                <a:t>;</a:t>
              </a:r>
            </a:p>
            <a:p>
              <a:pPr algn="just">
                <a:lnSpc>
                  <a:spcPct val="150000"/>
                </a:lnSpc>
              </a:pPr>
              <a:r>
                <a:rPr lang="en-US" altLang="zh-CN" dirty="0" smtClean="0">
                  <a:solidFill>
                    <a:srgbClr val="0C0C0C"/>
                  </a:solidFill>
                  <a:latin typeface="微软雅黑" pitchFamily="34" charset="-122"/>
                  <a:ea typeface="微软雅黑" pitchFamily="34" charset="-122"/>
                  <a:sym typeface="微软雅黑" pitchFamily="34" charset="-122"/>
                </a:rPr>
                <a:t>2.</a:t>
              </a:r>
              <a:r>
                <a:rPr lang="zh-CN" altLang="en-US" dirty="0" smtClean="0">
                  <a:solidFill>
                    <a:srgbClr val="0C0C0C"/>
                  </a:solidFill>
                  <a:latin typeface="微软雅黑" pitchFamily="34" charset="-122"/>
                  <a:ea typeface="微软雅黑" pitchFamily="34" charset="-122"/>
                  <a:sym typeface="微软雅黑" pitchFamily="34" charset="-122"/>
                </a:rPr>
                <a:t>督促项目单位抓紧实施尾工工程，加强对尾工工程资金使用监督管理，及时办理尾工工程资金清算和资产交付使用</a:t>
              </a:r>
              <a:r>
                <a:rPr lang="en-US" altLang="zh-CN" dirty="0" smtClean="0">
                  <a:solidFill>
                    <a:srgbClr val="0C0C0C"/>
                  </a:solidFill>
                  <a:latin typeface="微软雅黑" pitchFamily="34" charset="-122"/>
                  <a:ea typeface="微软雅黑" pitchFamily="34" charset="-122"/>
                  <a:sym typeface="微软雅黑" pitchFamily="34" charset="-122"/>
                </a:rPr>
                <a:t>;</a:t>
              </a:r>
            </a:p>
            <a:p>
              <a:pPr algn="just">
                <a:lnSpc>
                  <a:spcPct val="150000"/>
                </a:lnSpc>
              </a:pPr>
              <a:r>
                <a:rPr lang="en-US" altLang="zh-CN" dirty="0" smtClean="0">
                  <a:solidFill>
                    <a:srgbClr val="0C0C0C"/>
                  </a:solidFill>
                  <a:latin typeface="微软雅黑" pitchFamily="34" charset="-122"/>
                  <a:ea typeface="微软雅黑" pitchFamily="34" charset="-122"/>
                  <a:sym typeface="微软雅黑" pitchFamily="34" charset="-122"/>
                </a:rPr>
                <a:t>3.</a:t>
              </a:r>
              <a:r>
                <a:rPr lang="zh-CN" altLang="en-US" dirty="0" smtClean="0">
                  <a:solidFill>
                    <a:srgbClr val="0C0C0C"/>
                  </a:solidFill>
                  <a:latin typeface="微软雅黑" pitchFamily="34" charset="-122"/>
                  <a:ea typeface="微软雅黑" pitchFamily="34" charset="-122"/>
                  <a:sym typeface="微软雅黑" pitchFamily="34" charset="-122"/>
                </a:rPr>
                <a:t>负责对竣工财务决算初审</a:t>
              </a:r>
              <a:r>
                <a:rPr lang="en-US" altLang="zh-CN" dirty="0" smtClean="0">
                  <a:solidFill>
                    <a:srgbClr val="0C0C0C"/>
                  </a:solidFill>
                  <a:latin typeface="微软雅黑" pitchFamily="34" charset="-122"/>
                  <a:ea typeface="微软雅黑" pitchFamily="34" charset="-122"/>
                  <a:sym typeface="微软雅黑" pitchFamily="34" charset="-122"/>
                </a:rPr>
                <a:t>;</a:t>
              </a:r>
            </a:p>
            <a:p>
              <a:pPr algn="just">
                <a:lnSpc>
                  <a:spcPct val="150000"/>
                </a:lnSpc>
              </a:pPr>
              <a:r>
                <a:rPr lang="en-US" altLang="zh-CN" dirty="0" smtClean="0">
                  <a:solidFill>
                    <a:srgbClr val="0C0C0C"/>
                  </a:solidFill>
                  <a:latin typeface="微软雅黑" pitchFamily="34" charset="-122"/>
                  <a:ea typeface="微软雅黑" pitchFamily="34" charset="-122"/>
                  <a:sym typeface="微软雅黑" pitchFamily="34" charset="-122"/>
                </a:rPr>
                <a:t>4.</a:t>
              </a:r>
              <a:r>
                <a:rPr lang="zh-CN" altLang="en-US" dirty="0" smtClean="0">
                  <a:solidFill>
                    <a:srgbClr val="0C0C0C"/>
                  </a:solidFill>
                  <a:latin typeface="微软雅黑" pitchFamily="34" charset="-122"/>
                  <a:ea typeface="微软雅黑" pitchFamily="34" charset="-122"/>
                  <a:sym typeface="微软雅黑" pitchFamily="34" charset="-122"/>
                </a:rPr>
                <a:t>向财政部门报送竣工财务决算。</a:t>
              </a:r>
              <a:endParaRPr lang="zh-CN" altLang="en-US" dirty="0">
                <a:solidFill>
                  <a:sysClr val="windowText" lastClr="000000"/>
                </a:solidFill>
                <a:latin typeface="微软雅黑" pitchFamily="34" charset="-122"/>
                <a:ea typeface="微软雅黑" pitchFamily="34" charset="-122"/>
              </a:endParaRPr>
            </a:p>
          </p:txBody>
        </p:sp>
      </p:grpSp>
      <p:grpSp>
        <p:nvGrpSpPr>
          <p:cNvPr id="10" name="组合 9"/>
          <p:cNvGrpSpPr/>
          <p:nvPr/>
        </p:nvGrpSpPr>
        <p:grpSpPr>
          <a:xfrm>
            <a:off x="0" y="143646"/>
            <a:ext cx="9528199" cy="1587167"/>
            <a:chOff x="0" y="143646"/>
            <a:chExt cx="9528199" cy="1587167"/>
          </a:xfrm>
        </p:grpSpPr>
        <p:sp>
          <p:nvSpPr>
            <p:cNvPr id="6" name="TextBox 18"/>
            <p:cNvSpPr>
              <a:spLocks noChangeArrowheads="1"/>
            </p:cNvSpPr>
            <p:nvPr/>
          </p:nvSpPr>
          <p:spPr bwMode="auto">
            <a:xfrm>
              <a:off x="0" y="143646"/>
              <a:ext cx="500066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005DA2"/>
                  </a:solidFill>
                  <a:latin typeface="微软雅黑" panose="020B0503020204020204" pitchFamily="34" charset="-122"/>
                  <a:ea typeface="微软雅黑" panose="020B0503020204020204" pitchFamily="34" charset="-122"/>
                  <a:sym typeface="方正大黑简体" pitchFamily="65" charset="-122"/>
                </a:rPr>
                <a:t>（九）、竣工决算管理</a:t>
              </a:r>
              <a:endParaRPr lang="zh-CN" altLang="en-US" sz="2800" b="1" dirty="0">
                <a:solidFill>
                  <a:srgbClr val="005DA2"/>
                </a:solidFill>
                <a:latin typeface="微软雅黑" panose="020B0503020204020204" pitchFamily="34" charset="-122"/>
                <a:ea typeface="微软雅黑" panose="020B0503020204020204" pitchFamily="34" charset="-122"/>
                <a:sym typeface="方正大黑简体" pitchFamily="65" charset="-122"/>
              </a:endParaRPr>
            </a:p>
          </p:txBody>
        </p:sp>
        <p:sp>
          <p:nvSpPr>
            <p:cNvPr id="8" name="TextBox 18"/>
            <p:cNvSpPr>
              <a:spLocks noChangeArrowheads="1"/>
            </p:cNvSpPr>
            <p:nvPr/>
          </p:nvSpPr>
          <p:spPr bwMode="auto">
            <a:xfrm>
              <a:off x="384135" y="715150"/>
              <a:ext cx="914406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005DA2"/>
                  </a:solidFill>
                  <a:latin typeface="微软雅黑" panose="020B0503020204020204" pitchFamily="34" charset="-122"/>
                  <a:ea typeface="微软雅黑" panose="020B0503020204020204" pitchFamily="34" charset="-122"/>
                  <a:sym typeface="方正大黑简体" pitchFamily="65" charset="-122"/>
                </a:rPr>
                <a:t>项目竣工财务决算是正确核定新增资产价值，反映竣工项目建设成果的文件，是办理资产移交和产权登记的依据。包括项目竣工财务决算报表、竣工财务决算说明书以及与项目决算相关的材料。</a:t>
              </a:r>
              <a:endParaRPr lang="zh-CN" altLang="en-US" sz="2000" b="1" dirty="0">
                <a:solidFill>
                  <a:srgbClr val="005DA2"/>
                </a:solidFill>
                <a:latin typeface="微软雅黑" panose="020B0503020204020204" pitchFamily="34" charset="-122"/>
                <a:ea typeface="微软雅黑" panose="020B0503020204020204" pitchFamily="34" charset="-122"/>
                <a:sym typeface="方正大黑简体" pitchFamily="65" charset="-122"/>
              </a:endParaRPr>
            </a:p>
          </p:txBody>
        </p:sp>
      </p:grpSp>
    </p:spTree>
    <p:extLst>
      <p:ext uri="{BB962C8B-B14F-4D97-AF65-F5344CB8AC3E}">
        <p14:creationId xmlns="" xmlns:p14="http://schemas.microsoft.com/office/powerpoint/2010/main" val="1681141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143646"/>
            <a:ext cx="10340964" cy="6215106"/>
            <a:chOff x="0" y="143646"/>
            <a:chExt cx="10340964" cy="6215106"/>
          </a:xfrm>
        </p:grpSpPr>
        <p:grpSp>
          <p:nvGrpSpPr>
            <p:cNvPr id="2" name="组合 9"/>
            <p:cNvGrpSpPr/>
            <p:nvPr/>
          </p:nvGrpSpPr>
          <p:grpSpPr>
            <a:xfrm>
              <a:off x="241259" y="786588"/>
              <a:ext cx="10099705" cy="5572164"/>
              <a:chOff x="1027077" y="1786720"/>
              <a:chExt cx="8260795" cy="4556784"/>
            </a:xfrm>
          </p:grpSpPr>
          <p:grpSp>
            <p:nvGrpSpPr>
              <p:cNvPr id="3" name="组合 6"/>
              <p:cNvGrpSpPr/>
              <p:nvPr/>
            </p:nvGrpSpPr>
            <p:grpSpPr>
              <a:xfrm>
                <a:off x="1027077" y="1786720"/>
                <a:ext cx="8260795" cy="4556784"/>
                <a:chOff x="914599" y="936054"/>
                <a:chExt cx="8585055" cy="6271119"/>
              </a:xfrm>
            </p:grpSpPr>
            <p:sp>
              <p:nvSpPr>
                <p:cNvPr id="63" name="矩形 8"/>
                <p:cNvSpPr>
                  <a:spLocks/>
                </p:cNvSpPr>
                <p:nvPr/>
              </p:nvSpPr>
              <p:spPr bwMode="auto">
                <a:xfrm>
                  <a:off x="914599" y="1407541"/>
                  <a:ext cx="8585055" cy="5799632"/>
                </a:xfrm>
                <a:prstGeom prst="rect">
                  <a:avLst/>
                </a:prstGeom>
                <a:solidFill>
                  <a:srgbClr val="FFFFFF">
                    <a:alpha val="58038"/>
                  </a:srgbClr>
                </a:solidFill>
                <a:ln w="25400">
                  <a:solidFill>
                    <a:srgbClr val="0070C0"/>
                  </a:solidFill>
                  <a:miter lim="800000"/>
                  <a:headEnd/>
                  <a:tailEnd/>
                </a:ln>
              </p:spPr>
              <p:txBody>
                <a:bodyPr/>
                <a:lstStyle/>
                <a:p>
                  <a:endParaRPr lang="zh-CN" altLang="en-US">
                    <a:solidFill>
                      <a:srgbClr val="000000"/>
                    </a:solidFill>
                    <a:sym typeface="Arial" pitchFamily="34" charset="0"/>
                  </a:endParaRPr>
                </a:p>
              </p:txBody>
            </p:sp>
            <p:sp>
              <p:nvSpPr>
                <p:cNvPr id="65" name="矩形 17"/>
                <p:cNvSpPr>
                  <a:spLocks noChangeArrowheads="1"/>
                </p:cNvSpPr>
                <p:nvPr/>
              </p:nvSpPr>
              <p:spPr bwMode="auto">
                <a:xfrm>
                  <a:off x="1419424" y="936054"/>
                  <a:ext cx="1924153" cy="964788"/>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z="2000" b="1">
                    <a:sym typeface="Arial" pitchFamily="34" charset="0"/>
                  </a:endParaRPr>
                </a:p>
              </p:txBody>
            </p:sp>
            <p:sp>
              <p:nvSpPr>
                <p:cNvPr id="66" name="TextBox 18"/>
                <p:cNvSpPr>
                  <a:spLocks noChangeArrowheads="1"/>
                </p:cNvSpPr>
                <p:nvPr/>
              </p:nvSpPr>
              <p:spPr bwMode="auto">
                <a:xfrm>
                  <a:off x="1384267" y="1143779"/>
                  <a:ext cx="3864674" cy="5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项目单位的责任</a:t>
                  </a:r>
                  <a:endParaRPr lang="zh-CN" altLang="en-US"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grpSp>
          <p:sp>
            <p:nvSpPr>
              <p:cNvPr id="11" name="TextBox 10"/>
              <p:cNvSpPr txBox="1"/>
              <p:nvPr/>
            </p:nvSpPr>
            <p:spPr>
              <a:xfrm>
                <a:off x="1159499" y="2520562"/>
                <a:ext cx="7675981" cy="3433374"/>
              </a:xfrm>
              <a:prstGeom prst="rect">
                <a:avLst/>
              </a:prstGeom>
              <a:noFill/>
            </p:spPr>
            <p:txBody>
              <a:bodyPr wrap="square" lIns="91472" tIns="45736" rIns="91472" bIns="45736" rtlCol="0">
                <a:spAutoFit/>
              </a:bodyPr>
              <a:lstStyle/>
              <a:p>
                <a:pPr algn="just">
                  <a:lnSpc>
                    <a:spcPct val="150000"/>
                  </a:lnSpc>
                </a:pPr>
                <a:r>
                  <a:rPr lang="en-US" altLang="zh-CN" sz="1800" dirty="0" smtClean="0">
                    <a:solidFill>
                      <a:srgbClr val="0C0C0C"/>
                    </a:solidFill>
                    <a:latin typeface="微软雅黑" pitchFamily="34" charset="-122"/>
                    <a:ea typeface="微软雅黑" pitchFamily="34" charset="-122"/>
                    <a:sym typeface="微软雅黑" pitchFamily="34" charset="-122"/>
                  </a:rPr>
                  <a:t>1.</a:t>
                </a:r>
                <a:r>
                  <a:rPr lang="zh-CN" altLang="en-US" sz="1800" dirty="0" smtClean="0">
                    <a:solidFill>
                      <a:srgbClr val="0C0C0C"/>
                    </a:solidFill>
                    <a:latin typeface="微软雅黑" pitchFamily="34" charset="-122"/>
                    <a:ea typeface="微软雅黑" pitchFamily="34" charset="-122"/>
                    <a:sym typeface="微软雅黑" pitchFamily="34" charset="-122"/>
                  </a:rPr>
                  <a:t>在项目竣工后三个月内按规定完成竣工财务决算的编报工作，做到数字准确、内容完整。在竣工财务决算未经批复之前，原机构不得撤销，项目负责人及财务人员不得调离。</a:t>
                </a:r>
              </a:p>
              <a:p>
                <a:pPr algn="just">
                  <a:lnSpc>
                    <a:spcPct val="150000"/>
                  </a:lnSpc>
                </a:pPr>
                <a:r>
                  <a:rPr lang="en-US" altLang="zh-CN" sz="1800" dirty="0" smtClean="0">
                    <a:solidFill>
                      <a:srgbClr val="0C0C0C"/>
                    </a:solidFill>
                    <a:latin typeface="微软雅黑" pitchFamily="34" charset="-122"/>
                    <a:ea typeface="微软雅黑" pitchFamily="34" charset="-122"/>
                    <a:sym typeface="微软雅黑" pitchFamily="34" charset="-122"/>
                  </a:rPr>
                  <a:t>2.</a:t>
                </a:r>
                <a:r>
                  <a:rPr lang="zh-CN" altLang="en-US" sz="1800" dirty="0" smtClean="0">
                    <a:solidFill>
                      <a:srgbClr val="0C0C0C"/>
                    </a:solidFill>
                    <a:latin typeface="微软雅黑" pitchFamily="34" charset="-122"/>
                    <a:ea typeface="微软雅黑" pitchFamily="34" charset="-122"/>
                    <a:sym typeface="微软雅黑" pitchFamily="34" charset="-122"/>
                  </a:rPr>
                  <a:t>在编制竣工财务决算之前，要认真做好各项清理工作。包括档案资料的归集整理、账务处理、财产物资的盘点核实及债权债务的清偿，做到账账、账证、账实、账表相符，逐项盘点核实、填列各种材料、设备、工具、器具等清单并妥善保管或按照国家规定进行处理，清理应收、应付款项，应变价处理的库存设备、材料以及应处理的自用固定资产要公开变价处理。 </a:t>
                </a:r>
              </a:p>
              <a:p>
                <a:pPr algn="just">
                  <a:lnSpc>
                    <a:spcPct val="150000"/>
                  </a:lnSpc>
                </a:pPr>
                <a:r>
                  <a:rPr lang="en-US" altLang="zh-CN" sz="1800" dirty="0" smtClean="0">
                    <a:solidFill>
                      <a:srgbClr val="0C0C0C"/>
                    </a:solidFill>
                    <a:latin typeface="微软雅黑" pitchFamily="34" charset="-122"/>
                    <a:ea typeface="微软雅黑" pitchFamily="34" charset="-122"/>
                    <a:sym typeface="微软雅黑" pitchFamily="34" charset="-122"/>
                  </a:rPr>
                  <a:t>3.</a:t>
                </a:r>
                <a:r>
                  <a:rPr lang="zh-CN" altLang="en-US" sz="1800" dirty="0" smtClean="0">
                    <a:solidFill>
                      <a:srgbClr val="0C0C0C"/>
                    </a:solidFill>
                    <a:latin typeface="微软雅黑" pitchFamily="34" charset="-122"/>
                    <a:ea typeface="微软雅黑" pitchFamily="34" charset="-122"/>
                    <a:sym typeface="微软雅黑" pitchFamily="34" charset="-122"/>
                  </a:rPr>
                  <a:t>在编制竣工决算时，应将待摊投资支出按合理比例分摊计入交付使用资产、转出投资和待核销基建支出。 </a:t>
                </a:r>
              </a:p>
              <a:p>
                <a:pPr algn="just">
                  <a:lnSpc>
                    <a:spcPct val="150000"/>
                  </a:lnSpc>
                </a:pPr>
                <a:r>
                  <a:rPr lang="en-US" altLang="zh-CN" sz="1800" dirty="0" smtClean="0">
                    <a:solidFill>
                      <a:srgbClr val="0C0C0C"/>
                    </a:solidFill>
                    <a:latin typeface="微软雅黑" pitchFamily="34" charset="-122"/>
                    <a:ea typeface="微软雅黑" pitchFamily="34" charset="-122"/>
                    <a:sym typeface="微软雅黑" pitchFamily="34" charset="-122"/>
                  </a:rPr>
                  <a:t>4.</a:t>
                </a:r>
                <a:r>
                  <a:rPr lang="zh-CN" altLang="en-US" sz="1800" dirty="0" smtClean="0">
                    <a:solidFill>
                      <a:srgbClr val="0C0C0C"/>
                    </a:solidFill>
                    <a:latin typeface="微软雅黑" pitchFamily="34" charset="-122"/>
                    <a:ea typeface="微软雅黑" pitchFamily="34" charset="-122"/>
                    <a:sym typeface="微软雅黑" pitchFamily="34" charset="-122"/>
                  </a:rPr>
                  <a:t>编制竣工决算</a:t>
                </a:r>
                <a:r>
                  <a:rPr lang="en-US" altLang="zh-CN" sz="1800" dirty="0" smtClean="0">
                    <a:solidFill>
                      <a:srgbClr val="0C0C0C"/>
                    </a:solidFill>
                    <a:latin typeface="微软雅黑" pitchFamily="34" charset="-122"/>
                    <a:ea typeface="微软雅黑" pitchFamily="34" charset="-122"/>
                    <a:sym typeface="微软雅黑" pitchFamily="34" charset="-122"/>
                  </a:rPr>
                  <a:t>;</a:t>
                </a:r>
              </a:p>
              <a:p>
                <a:pPr algn="just">
                  <a:lnSpc>
                    <a:spcPct val="150000"/>
                  </a:lnSpc>
                </a:pPr>
                <a:r>
                  <a:rPr lang="en-US" altLang="zh-CN" sz="1800" dirty="0" smtClean="0">
                    <a:solidFill>
                      <a:srgbClr val="0C0C0C"/>
                    </a:solidFill>
                    <a:latin typeface="微软雅黑" pitchFamily="34" charset="-122"/>
                    <a:ea typeface="微软雅黑" pitchFamily="34" charset="-122"/>
                    <a:sym typeface="微软雅黑" pitchFamily="34" charset="-122"/>
                  </a:rPr>
                  <a:t>5.</a:t>
                </a:r>
                <a:r>
                  <a:rPr lang="zh-CN" altLang="en-US" sz="1800" dirty="0" smtClean="0">
                    <a:solidFill>
                      <a:srgbClr val="0C0C0C"/>
                    </a:solidFill>
                    <a:latin typeface="微软雅黑" pitchFamily="34" charset="-122"/>
                    <a:ea typeface="微软雅黑" pitchFamily="34" charset="-122"/>
                    <a:sym typeface="微软雅黑" pitchFamily="34" charset="-122"/>
                  </a:rPr>
                  <a:t>向卫生主管部门报送编制竣工决算。</a:t>
                </a:r>
                <a:endParaRPr lang="zh-CN" altLang="en-US" sz="1800" dirty="0">
                  <a:solidFill>
                    <a:sysClr val="windowText" lastClr="000000"/>
                  </a:solidFill>
                  <a:latin typeface="微软雅黑" pitchFamily="34" charset="-122"/>
                  <a:ea typeface="微软雅黑" pitchFamily="34" charset="-122"/>
                </a:endParaRPr>
              </a:p>
            </p:txBody>
          </p:sp>
        </p:grpSp>
        <p:sp>
          <p:nvSpPr>
            <p:cNvPr id="6" name="TextBox 18"/>
            <p:cNvSpPr>
              <a:spLocks noChangeArrowheads="1"/>
            </p:cNvSpPr>
            <p:nvPr/>
          </p:nvSpPr>
          <p:spPr bwMode="auto">
            <a:xfrm>
              <a:off x="0" y="143646"/>
              <a:ext cx="500066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005DA2"/>
                  </a:solidFill>
                  <a:latin typeface="微软雅黑" panose="020B0503020204020204" pitchFamily="34" charset="-122"/>
                  <a:ea typeface="微软雅黑" panose="020B0503020204020204" pitchFamily="34" charset="-122"/>
                  <a:sym typeface="方正大黑简体" pitchFamily="65" charset="-122"/>
                </a:rPr>
                <a:t>（九）、竣工决算管理</a:t>
              </a:r>
              <a:endParaRPr lang="zh-CN" altLang="en-US" sz="2800" b="1" dirty="0">
                <a:solidFill>
                  <a:srgbClr val="005DA2"/>
                </a:solidFill>
                <a:latin typeface="微软雅黑" panose="020B0503020204020204" pitchFamily="34" charset="-122"/>
                <a:ea typeface="微软雅黑" panose="020B0503020204020204" pitchFamily="34" charset="-122"/>
                <a:sym typeface="方正大黑简体" pitchFamily="65" charset="-122"/>
              </a:endParaRPr>
            </a:p>
          </p:txBody>
        </p:sp>
      </p:grpSp>
    </p:spTree>
    <p:extLst>
      <p:ext uri="{BB962C8B-B14F-4D97-AF65-F5344CB8AC3E}">
        <p14:creationId xmlns="" xmlns:p14="http://schemas.microsoft.com/office/powerpoint/2010/main" val="1681141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70019" y="1929596"/>
            <a:ext cx="8099311" cy="4739475"/>
            <a:chOff x="1670019" y="1929596"/>
            <a:chExt cx="8099311" cy="4739475"/>
          </a:xfrm>
        </p:grpSpPr>
        <p:sp>
          <p:nvSpPr>
            <p:cNvPr id="4" name="矩形 3"/>
            <p:cNvSpPr/>
            <p:nvPr/>
          </p:nvSpPr>
          <p:spPr>
            <a:xfrm>
              <a:off x="1670019" y="2324745"/>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670019" y="1929596"/>
              <a:ext cx="3703963" cy="790298"/>
            </a:xfrm>
            <a:prstGeom prst="homePlate">
              <a:avLst>
                <a:gd name="adj" fmla="val 63872"/>
              </a:avLst>
            </a:prstGeom>
            <a:solidFill>
              <a:srgbClr val="005DA2"/>
            </a:solidFill>
            <a:ln w="9525">
              <a:noFill/>
              <a:miter lim="800000"/>
              <a:headEnd/>
              <a:tailEnd/>
            </a:ln>
          </p:spPr>
          <p:txBody>
            <a:bodyPr wrap="none" lIns="91472" tIns="45736" rIns="91472" bIns="45736" anchor="ctr"/>
            <a:lstStyle/>
            <a:p>
              <a:pPr algn="ctr"/>
              <a:r>
                <a:rPr lang="zh-CN" altLang="en-US" sz="4800" b="1" dirty="0" smtClean="0">
                  <a:solidFill>
                    <a:prstClr val="white"/>
                  </a:solidFill>
                  <a:latin typeface="微软雅黑" pitchFamily="34" charset="-122"/>
                  <a:ea typeface="微软雅黑" pitchFamily="34" charset="-122"/>
                </a:rPr>
                <a:t>①</a:t>
              </a:r>
              <a:endParaRPr lang="zh-CN" altLang="en-US" sz="4800" b="1" dirty="0">
                <a:solidFill>
                  <a:prstClr val="white"/>
                </a:solidFill>
                <a:latin typeface="微软雅黑" pitchFamily="34" charset="-122"/>
                <a:ea typeface="微软雅黑" pitchFamily="34" charset="-122"/>
              </a:endParaRPr>
            </a:p>
          </p:txBody>
        </p:sp>
        <p:sp>
          <p:nvSpPr>
            <p:cNvPr id="6" name="TextBox 5"/>
            <p:cNvSpPr txBox="1"/>
            <p:nvPr/>
          </p:nvSpPr>
          <p:spPr>
            <a:xfrm>
              <a:off x="1741457" y="3001166"/>
              <a:ext cx="3559853" cy="1966083"/>
            </a:xfrm>
            <a:prstGeom prst="rect">
              <a:avLst/>
            </a:prstGeom>
            <a:noFill/>
          </p:spPr>
          <p:txBody>
            <a:bodyPr wrap="square" lIns="91472" tIns="45736" rIns="91472" bIns="45736"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项目竣工后应及时办理资产交付使用手续，并依据项目竣工财务决算批复进行产权登记和会计处理。</a:t>
              </a:r>
              <a:endParaRPr lang="zh-CN" altLang="en-US" dirty="0">
                <a:solidFill>
                  <a:sysClr val="windowText" lastClr="000000"/>
                </a:solidFill>
                <a:latin typeface="微软雅黑" pitchFamily="34" charset="-122"/>
                <a:ea typeface="微软雅黑" pitchFamily="34" charset="-122"/>
              </a:endParaRPr>
            </a:p>
          </p:txBody>
        </p:sp>
        <p:sp>
          <p:nvSpPr>
            <p:cNvPr id="7" name="矩形 6"/>
            <p:cNvSpPr/>
            <p:nvPr/>
          </p:nvSpPr>
          <p:spPr>
            <a:xfrm>
              <a:off x="6065367" y="2324745"/>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065367" y="1929596"/>
              <a:ext cx="3703963" cy="790298"/>
            </a:xfrm>
            <a:prstGeom prst="homePlate">
              <a:avLst>
                <a:gd name="adj" fmla="val 63872"/>
              </a:avLst>
            </a:prstGeom>
            <a:solidFill>
              <a:srgbClr val="FFC400"/>
            </a:solidFill>
            <a:ln w="9525">
              <a:noFill/>
              <a:miter lim="800000"/>
              <a:headEnd/>
              <a:tailEnd/>
            </a:ln>
          </p:spPr>
          <p:txBody>
            <a:bodyPr wrap="none" lIns="91472" tIns="45736" rIns="91472" bIns="45736" anchor="ctr"/>
            <a:lstStyle/>
            <a:p>
              <a:pPr algn="ctr"/>
              <a:r>
                <a:rPr lang="zh-CN" altLang="en-US" sz="4800" b="1" dirty="0" smtClean="0">
                  <a:solidFill>
                    <a:prstClr val="white"/>
                  </a:solidFill>
                  <a:latin typeface="微软雅黑" pitchFamily="34" charset="-122"/>
                  <a:ea typeface="微软雅黑" pitchFamily="34" charset="-122"/>
                </a:rPr>
                <a:t>②</a:t>
              </a:r>
              <a:endParaRPr lang="zh-CN" altLang="en-US" sz="4800" b="1" dirty="0">
                <a:solidFill>
                  <a:prstClr val="white"/>
                </a:solidFill>
                <a:latin typeface="微软雅黑" pitchFamily="34" charset="-122"/>
                <a:ea typeface="微软雅黑" pitchFamily="34" charset="-122"/>
              </a:endParaRPr>
            </a:p>
          </p:txBody>
        </p:sp>
        <p:sp>
          <p:nvSpPr>
            <p:cNvPr id="9" name="TextBox 8"/>
            <p:cNvSpPr txBox="1"/>
            <p:nvPr/>
          </p:nvSpPr>
          <p:spPr>
            <a:xfrm>
              <a:off x="6099175" y="3001166"/>
              <a:ext cx="3559853" cy="2926346"/>
            </a:xfrm>
            <a:prstGeom prst="rect">
              <a:avLst/>
            </a:prstGeom>
            <a:noFill/>
          </p:spPr>
          <p:txBody>
            <a:bodyPr wrap="square" lIns="91472" tIns="45736" rIns="91472" bIns="45736"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凡已符合验收条件，三个月内不办理竣工验收和固定资产移交手续的，视同项目已正式投入使用，期间所发生费用不得计入项目建设成本。</a:t>
              </a:r>
              <a:endParaRPr lang="zh-CN" altLang="en-US" dirty="0">
                <a:solidFill>
                  <a:sysClr val="windowText" lastClr="000000"/>
                </a:solidFill>
                <a:latin typeface="微软雅黑" pitchFamily="34" charset="-122"/>
                <a:ea typeface="微软雅黑" pitchFamily="34" charset="-122"/>
              </a:endParaRPr>
            </a:p>
          </p:txBody>
        </p:sp>
      </p:grpSp>
      <p:sp>
        <p:nvSpPr>
          <p:cNvPr id="11" name="文本框 2"/>
          <p:cNvSpPr txBox="1"/>
          <p:nvPr/>
        </p:nvSpPr>
        <p:spPr>
          <a:xfrm>
            <a:off x="-7925" y="116649"/>
            <a:ext cx="3892521"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（十）、资产交付管理</a:t>
            </a:r>
            <a:endParaRPr lang="zh-CN" altLang="en-US" sz="2800" b="1" dirty="0">
              <a:solidFill>
                <a:srgbClr val="005DA2"/>
              </a:solidFill>
              <a:latin typeface="微软雅黑" pitchFamily="34" charset="-122"/>
              <a:ea typeface="微软雅黑" pitchFamily="34" charset="-122"/>
            </a:endParaRPr>
          </a:p>
        </p:txBody>
      </p:sp>
      <p:cxnSp>
        <p:nvCxnSpPr>
          <p:cNvPr id="10" name="直接连接符 9"/>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文本框 2"/>
          <p:cNvSpPr txBox="1"/>
          <p:nvPr/>
        </p:nvSpPr>
        <p:spPr>
          <a:xfrm>
            <a:off x="0" y="715150"/>
            <a:ext cx="12198349" cy="830997"/>
          </a:xfrm>
          <a:prstGeom prst="rect">
            <a:avLst/>
          </a:prstGeom>
          <a:noFill/>
        </p:spPr>
        <p:txBody>
          <a:bodyPr wrap="square" rtlCol="0">
            <a:spAutoFit/>
          </a:bodyPr>
          <a:lstStyle/>
          <a:p>
            <a:r>
              <a:rPr lang="zh-CN" altLang="en-US" b="1" dirty="0" smtClean="0">
                <a:solidFill>
                  <a:srgbClr val="005DA2"/>
                </a:solidFill>
                <a:latin typeface="微软雅黑" pitchFamily="34" charset="-122"/>
                <a:ea typeface="微软雅黑" pitchFamily="34" charset="-122"/>
              </a:rPr>
              <a:t>资产交付是指项目竣工后将基本建设形成资产交付或结转给使用单位。交付资产包括固定资产、流动资产、无形资产等 </a:t>
            </a:r>
            <a:endParaRPr lang="zh-CN" altLang="en-US" b="1" dirty="0">
              <a:solidFill>
                <a:srgbClr val="005DA2"/>
              </a:solidFill>
              <a:latin typeface="微软雅黑" pitchFamily="34" charset="-122"/>
              <a:ea typeface="微软雅黑" pitchFamily="34" charset="-122"/>
            </a:endParaRPr>
          </a:p>
        </p:txBody>
      </p:sp>
    </p:spTree>
    <p:extLst>
      <p:ext uri="{BB962C8B-B14F-4D97-AF65-F5344CB8AC3E}">
        <p14:creationId xmlns="" xmlns:p14="http://schemas.microsoft.com/office/powerpoint/2010/main" val="3771595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Scale>
                                      <p:cBhvr>
                                        <p:cTn id="2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
                                        </p:tgtEl>
                                        <p:attrNameLst>
                                          <p:attrName>ppt_x</p:attrName>
                                          <p:attrName>ppt_y</p:attrName>
                                        </p:attrNameLst>
                                      </p:cBhvr>
                                    </p:animMotion>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884465" y="2429662"/>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371314" y="2099663"/>
            <a:ext cx="1659809" cy="1658432"/>
          </a:xfrm>
          <a:prstGeom prst="ellipse">
            <a:avLst/>
          </a:prstGeom>
          <a:solidFill>
            <a:srgbClr val="005DA2"/>
          </a:solidFill>
          <a:ln w="190500" cap="sq" cmpd="sng">
            <a:solidFill>
              <a:schemeClr val="bg1">
                <a:lumMod val="65000"/>
              </a:schemeClr>
            </a:solidFill>
            <a:rou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itchFamily="2" charset="-122"/>
              </a:rPr>
              <a:t>结余资金</a:t>
            </a:r>
            <a:endParaRPr lang="zh-CN" altLang="zh-CN" sz="2800" b="1" dirty="0">
              <a:solidFill>
                <a:schemeClr val="bg1"/>
              </a:solidFill>
              <a:latin typeface="微软雅黑" pitchFamily="34" charset="-122"/>
              <a:ea typeface="微软雅黑" pitchFamily="34" charset="-122"/>
              <a:sym typeface="宋体" pitchFamily="2" charset="-122"/>
            </a:endParaRPr>
          </a:p>
        </p:txBody>
      </p:sp>
      <p:sp>
        <p:nvSpPr>
          <p:cNvPr id="33" name="TextBox 32"/>
          <p:cNvSpPr txBox="1"/>
          <p:nvPr/>
        </p:nvSpPr>
        <p:spPr>
          <a:xfrm>
            <a:off x="3349558" y="2596141"/>
            <a:ext cx="5908501" cy="2278413"/>
          </a:xfrm>
          <a:prstGeom prst="rect">
            <a:avLst/>
          </a:prstGeom>
          <a:noFill/>
        </p:spPr>
        <p:txBody>
          <a:bodyPr wrap="square" lIns="91472" tIns="45736" rIns="91472" bIns="45736" rtlCol="0">
            <a:spAutoFit/>
          </a:bodyPr>
          <a:lstStyle/>
          <a:p>
            <a:pPr>
              <a:lnSpc>
                <a:spcPct val="130000"/>
              </a:lnSpc>
            </a:pPr>
            <a:r>
              <a:rPr lang="zh-CN" altLang="en-US" sz="2800" dirty="0" smtClean="0">
                <a:solidFill>
                  <a:sysClr val="windowText" lastClr="000000"/>
                </a:solidFill>
                <a:latin typeface="微软雅黑" pitchFamily="34" charset="-122"/>
                <a:ea typeface="微软雅黑" pitchFamily="34" charset="-122"/>
              </a:rPr>
              <a:t>指项目已经竣工或由于政策变化、计划调整等因素终止，而剩余的基本建设资金。即，项目累计完成投资额与批准的概（预）算的差额。</a:t>
            </a:r>
            <a:endParaRPr lang="zh-CN" altLang="en-US" sz="2800" dirty="0">
              <a:solidFill>
                <a:sysClr val="windowText" lastClr="000000"/>
              </a:solidFill>
              <a:latin typeface="微软雅黑" pitchFamily="34" charset="-122"/>
              <a:ea typeface="微软雅黑" pitchFamily="34" charset="-122"/>
            </a:endParaRPr>
          </a:p>
        </p:txBody>
      </p:sp>
      <p:sp>
        <p:nvSpPr>
          <p:cNvPr id="10" name="文本框 2"/>
          <p:cNvSpPr txBox="1"/>
          <p:nvPr/>
        </p:nvSpPr>
        <p:spPr>
          <a:xfrm>
            <a:off x="62211" y="45418"/>
            <a:ext cx="4251014"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（十一）、结余资金管理</a:t>
            </a:r>
            <a:endParaRPr lang="zh-CN" altLang="en-US" sz="2800" b="1" dirty="0">
              <a:solidFill>
                <a:srgbClr val="005DA2"/>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Scale>
                                      <p:cBhvr>
                                        <p:cTn id="2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1"/>
                                        </p:tgtEl>
                                        <p:attrNameLst>
                                          <p:attrName>ppt_x</p:attrName>
                                          <p:attrName>ppt_y</p:attrName>
                                        </p:attrNameLst>
                                      </p:cBhvr>
                                    </p:animMotion>
                                    <p:animEffect transition="in" filter="fade">
                                      <p:cBhvr>
                                        <p:cTn id="25" dur="1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3"/>
                                        </p:tgtEl>
                                        <p:attrNameLst>
                                          <p:attrName>ppt_y</p:attrName>
                                        </p:attrNameLst>
                                      </p:cBhvr>
                                      <p:tavLst>
                                        <p:tav tm="0">
                                          <p:val>
                                            <p:strVal val="#ppt_y"/>
                                          </p:val>
                                        </p:tav>
                                        <p:tav tm="100000">
                                          <p:val>
                                            <p:strVal val="#ppt_y"/>
                                          </p:val>
                                        </p:tav>
                                      </p:tavLst>
                                    </p:anim>
                                    <p:anim calcmode="lin" valueType="num">
                                      <p:cBhvr>
                                        <p:cTn id="3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3491257" y="1500968"/>
            <a:ext cx="2536479" cy="4643470"/>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3" name="组合 11"/>
          <p:cNvGrpSpPr/>
          <p:nvPr/>
        </p:nvGrpSpPr>
        <p:grpSpPr>
          <a:xfrm>
            <a:off x="6313489" y="1500968"/>
            <a:ext cx="2500330" cy="4643470"/>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4" name="组合 14"/>
          <p:cNvGrpSpPr/>
          <p:nvPr/>
        </p:nvGrpSpPr>
        <p:grpSpPr>
          <a:xfrm>
            <a:off x="9135719" y="1500968"/>
            <a:ext cx="2607058" cy="4643470"/>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 name="组合 17"/>
          <p:cNvGrpSpPr/>
          <p:nvPr/>
        </p:nvGrpSpPr>
        <p:grpSpPr>
          <a:xfrm>
            <a:off x="669027" y="1500968"/>
            <a:ext cx="2572628" cy="4643470"/>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75807" y="1528647"/>
            <a:ext cx="1669143"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1</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720269" y="1528647"/>
            <a:ext cx="1669143"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3</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98038" y="1528647"/>
            <a:ext cx="1669143"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2</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542500" y="1528647"/>
            <a:ext cx="1669143" cy="707886"/>
          </a:xfrm>
          <a:prstGeom prst="rect">
            <a:avLst/>
          </a:prstGeom>
          <a:noFill/>
        </p:spPr>
        <p:txBody>
          <a:bodyPr wrap="square" rtlCol="0">
            <a:spAutoFit/>
          </a:bodyPr>
          <a:lstStyle/>
          <a:p>
            <a:pPr algn="ctr"/>
            <a:r>
              <a:rPr lang="en-US" altLang="zh-CN" sz="4000" dirty="0" smtClean="0">
                <a:solidFill>
                  <a:schemeClr val="bg1"/>
                </a:solidFill>
                <a:latin typeface="微软雅黑" panose="020B0503020204020204" pitchFamily="34" charset="-122"/>
                <a:ea typeface="微软雅黑" panose="020B0503020204020204" pitchFamily="34" charset="-122"/>
              </a:rPr>
              <a:t>4</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75806" y="2399336"/>
            <a:ext cx="1669143" cy="3477875"/>
          </a:xfrm>
          <a:prstGeom prst="rect">
            <a:avLst/>
          </a:prstGeom>
          <a:noFill/>
        </p:spPr>
        <p:txBody>
          <a:bodyPr wrap="square" rtlCol="0">
            <a:spAutoFit/>
          </a:bodyPr>
          <a:lstStyle/>
          <a:p>
            <a:pPr algn="just"/>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监督管理主要包括对项目预算、基本建设资金使用、工程价款结算、基本建设财务会计核算、竣工财务决算等实施监督管理。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904580" y="2399336"/>
            <a:ext cx="1669143" cy="3477875"/>
          </a:xfrm>
          <a:prstGeom prst="rect">
            <a:avLst/>
          </a:prstGeom>
          <a:noFill/>
        </p:spPr>
        <p:txBody>
          <a:bodyPr wrap="square" rtlCol="0">
            <a:spAutoFit/>
          </a:bodyPr>
          <a:lstStyle/>
          <a:p>
            <a:pPr algn="just"/>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项目监督管理应当实行事前监督、事中监督、事后监督相结合，日常监督与专项监督相结合，对重大项目实施全过程监督。</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35"/>
          <p:cNvSpPr txBox="1"/>
          <p:nvPr/>
        </p:nvSpPr>
        <p:spPr>
          <a:xfrm>
            <a:off x="6733354" y="2399336"/>
            <a:ext cx="1669143" cy="2246769"/>
          </a:xfrm>
          <a:prstGeom prst="rect">
            <a:avLst/>
          </a:prstGeom>
          <a:noFill/>
        </p:spPr>
        <p:txBody>
          <a:bodyPr wrap="square" rtlCol="0">
            <a:spAutoFit/>
          </a:bodyPr>
          <a:lstStyle/>
          <a:p>
            <a:pPr algn="just"/>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项目单位应当建立健全内控监督机制和财务信息披露制度，依法公开财务信息。</a:t>
            </a:r>
          </a:p>
        </p:txBody>
      </p:sp>
      <p:sp>
        <p:nvSpPr>
          <p:cNvPr id="28" name="文本框 36"/>
          <p:cNvSpPr txBox="1"/>
          <p:nvPr/>
        </p:nvSpPr>
        <p:spPr>
          <a:xfrm>
            <a:off x="9562127" y="2399336"/>
            <a:ext cx="1669143" cy="1938992"/>
          </a:xfrm>
          <a:prstGeom prst="rect">
            <a:avLst/>
          </a:prstGeom>
          <a:noFill/>
        </p:spPr>
        <p:txBody>
          <a:bodyPr wrap="square" rtlCol="0">
            <a:spAutoFit/>
          </a:bodyPr>
          <a:lstStyle/>
          <a:p>
            <a:pPr algn="just"/>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项目单位应当依法接受主管部门和财政、审计部门的监督检查。</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1" y="116649"/>
            <a:ext cx="4098911"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（十二）、财务监督管理</a:t>
            </a:r>
            <a:endParaRPr lang="zh-CN" altLang="en-US" sz="2800" b="1" dirty="0">
              <a:solidFill>
                <a:srgbClr val="005DA2"/>
              </a:solidFill>
              <a:latin typeface="微软雅黑" pitchFamily="34" charset="-122"/>
              <a:ea typeface="微软雅黑" pitchFamily="34" charset="-122"/>
            </a:endParaRPr>
          </a:p>
        </p:txBody>
      </p:sp>
      <p:cxnSp>
        <p:nvCxnSpPr>
          <p:cNvPr id="30" name="直接连接符 29"/>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66800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par>
                                <p:cTn id="20" presetID="18" presetClass="entr" presetSubtype="1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par>
                                <p:cTn id="23" presetID="18" presetClass="entr" presetSubtype="1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500"/>
                                        <p:tgtEl>
                                          <p:spTgt spid="5"/>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500"/>
                                        <p:tgtEl>
                                          <p:spTgt spid="21"/>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downLeft)">
                                      <p:cBhvr>
                                        <p:cTn id="34" dur="500"/>
                                        <p:tgtEl>
                                          <p:spTgt spid="23"/>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downLeft)">
                                      <p:cBhvr>
                                        <p:cTn id="37" dur="500"/>
                                        <p:tgtEl>
                                          <p:spTgt spid="2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strips(downLeft)">
                                      <p:cBhvr>
                                        <p:cTn id="40" dur="500"/>
                                        <p:tgtEl>
                                          <p:spTgt spid="25"/>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trips(downLeft)">
                                      <p:cBhvr>
                                        <p:cTn id="43" dur="500"/>
                                        <p:tgtEl>
                                          <p:spTgt spid="26"/>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strips(downLeft)">
                                      <p:cBhvr>
                                        <p:cTn id="46" dur="500"/>
                                        <p:tgtEl>
                                          <p:spTgt spid="27"/>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strips(downLeft)">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a:spLocks/>
          </p:cNvSpPr>
          <p:nvPr/>
        </p:nvSpPr>
        <p:spPr bwMode="auto">
          <a:xfrm rot="18900000">
            <a:off x="7266201" y="1559360"/>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2" name="Freeform 6"/>
          <p:cNvSpPr>
            <a:spLocks/>
          </p:cNvSpPr>
          <p:nvPr/>
        </p:nvSpPr>
        <p:spPr bwMode="auto">
          <a:xfrm rot="18900000">
            <a:off x="7917530" y="2824392"/>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FFC4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3" name="Freeform 5"/>
          <p:cNvSpPr>
            <a:spLocks/>
          </p:cNvSpPr>
          <p:nvPr/>
        </p:nvSpPr>
        <p:spPr bwMode="auto">
          <a:xfrm rot="18900000">
            <a:off x="6655154" y="3478379"/>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4" name="Freeform 8"/>
          <p:cNvSpPr>
            <a:spLocks/>
          </p:cNvSpPr>
          <p:nvPr/>
        </p:nvSpPr>
        <p:spPr bwMode="auto">
          <a:xfrm rot="18900000">
            <a:off x="6002269" y="2213344"/>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cxnSp>
        <p:nvCxnSpPr>
          <p:cNvPr id="45" name="직선 연결선 250"/>
          <p:cNvCxnSpPr/>
          <p:nvPr/>
        </p:nvCxnSpPr>
        <p:spPr>
          <a:xfrm>
            <a:off x="5640455" y="2753800"/>
            <a:ext cx="32644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12034" y="5021957"/>
            <a:ext cx="119235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14849" y="1784274"/>
            <a:ext cx="142676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a:spLocks/>
          </p:cNvSpPr>
          <p:nvPr/>
        </p:nvSpPr>
        <p:spPr>
          <a:xfrm>
            <a:off x="482551" y="2181280"/>
            <a:ext cx="3116294" cy="3820281"/>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0000" dirty="0" smtClean="0">
                <a:solidFill>
                  <a:srgbClr val="414455"/>
                </a:solidFill>
                <a:latin typeface="微软雅黑" pitchFamily="34" charset="-122"/>
                <a:ea typeface="微软雅黑" pitchFamily="34" charset="-122"/>
              </a:rPr>
              <a:t>小结</a:t>
            </a:r>
            <a:endParaRPr lang="en-US" sz="10000" dirty="0">
              <a:solidFill>
                <a:srgbClr val="414455"/>
              </a:solidFill>
              <a:latin typeface="微软雅黑" pitchFamily="34" charset="-122"/>
              <a:ea typeface="微软雅黑" pitchFamily="34" charset="-122"/>
            </a:endParaRPr>
          </a:p>
        </p:txBody>
      </p:sp>
      <p:cxnSp>
        <p:nvCxnSpPr>
          <p:cNvPr id="50" name="Straight Connector 59"/>
          <p:cNvCxnSpPr/>
          <p:nvPr/>
        </p:nvCxnSpPr>
        <p:spPr>
          <a:xfrm flipV="1">
            <a:off x="4005832" y="1472308"/>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13226" y="1715282"/>
            <a:ext cx="1285884" cy="2308324"/>
          </a:xfrm>
          <a:prstGeom prst="rect">
            <a:avLst/>
          </a:prstGeom>
          <a:noFill/>
          <a:ln w="9525">
            <a:noFill/>
            <a:miter lim="800000"/>
            <a:headEnd/>
            <a:tailEnd/>
          </a:ln>
        </p:spPr>
        <p:txBody>
          <a:bodyPr wrap="square">
            <a:spAutoFit/>
          </a:bodyPr>
          <a:lstStyle/>
          <a:p>
            <a:r>
              <a:rPr lang="zh-CN" altLang="en-US" dirty="0" smtClean="0">
                <a:solidFill>
                  <a:srgbClr val="414455"/>
                </a:solidFill>
                <a:latin typeface="微软雅黑" pitchFamily="34" charset="-122"/>
                <a:ea typeface="微软雅黑" pitchFamily="34" charset="-122"/>
              </a:rPr>
              <a:t>掌握建设资金的预算、申请和开支要求。</a:t>
            </a:r>
            <a:endParaRPr lang="zh-CN" altLang="en-US" dirty="0">
              <a:solidFill>
                <a:srgbClr val="414455"/>
              </a:solidFill>
              <a:latin typeface="微软雅黑" pitchFamily="34" charset="-122"/>
              <a:ea typeface="微软雅黑" pitchFamily="34" charset="-122"/>
            </a:endParaRPr>
          </a:p>
        </p:txBody>
      </p:sp>
      <p:sp>
        <p:nvSpPr>
          <p:cNvPr id="52" name="矩形 10"/>
          <p:cNvSpPr>
            <a:spLocks noChangeArrowheads="1"/>
          </p:cNvSpPr>
          <p:nvPr/>
        </p:nvSpPr>
        <p:spPr bwMode="auto">
          <a:xfrm>
            <a:off x="10295343" y="1528364"/>
            <a:ext cx="1447434" cy="1938992"/>
          </a:xfrm>
          <a:prstGeom prst="rect">
            <a:avLst/>
          </a:prstGeom>
          <a:noFill/>
          <a:ln w="9525">
            <a:noFill/>
            <a:miter lim="800000"/>
            <a:headEnd/>
            <a:tailEnd/>
          </a:ln>
        </p:spPr>
        <p:txBody>
          <a:bodyPr wrap="square">
            <a:spAutoFit/>
          </a:bodyPr>
          <a:lstStyle/>
          <a:p>
            <a:r>
              <a:rPr lang="zh-CN" altLang="en-US" dirty="0" smtClean="0">
                <a:solidFill>
                  <a:srgbClr val="414455"/>
                </a:solidFill>
                <a:latin typeface="微软雅黑" pitchFamily="34" charset="-122"/>
                <a:ea typeface="微软雅黑" pitchFamily="34" charset="-122"/>
              </a:rPr>
              <a:t>充分了解财政、主管部门和项目单位的责任；</a:t>
            </a:r>
            <a:endParaRPr lang="zh-CN" altLang="en-US" dirty="0">
              <a:solidFill>
                <a:srgbClr val="414455"/>
              </a:solidFill>
              <a:latin typeface="微软雅黑" pitchFamily="34" charset="-122"/>
              <a:ea typeface="微软雅黑" pitchFamily="34" charset="-122"/>
            </a:endParaRPr>
          </a:p>
        </p:txBody>
      </p:sp>
      <p:sp>
        <p:nvSpPr>
          <p:cNvPr id="53" name="矩形 10"/>
          <p:cNvSpPr>
            <a:spLocks noChangeArrowheads="1"/>
          </p:cNvSpPr>
          <p:nvPr/>
        </p:nvSpPr>
        <p:spPr bwMode="auto">
          <a:xfrm>
            <a:off x="4423169" y="4656784"/>
            <a:ext cx="2104634" cy="1200329"/>
          </a:xfrm>
          <a:prstGeom prst="rect">
            <a:avLst/>
          </a:prstGeom>
          <a:noFill/>
          <a:ln w="9525">
            <a:noFill/>
            <a:miter lim="800000"/>
            <a:headEnd/>
            <a:tailEnd/>
          </a:ln>
        </p:spPr>
        <p:txBody>
          <a:bodyPr wrap="square">
            <a:spAutoFit/>
          </a:bodyPr>
          <a:lstStyle/>
          <a:p>
            <a:r>
              <a:rPr lang="zh-CN" altLang="en-US" dirty="0" smtClean="0">
                <a:solidFill>
                  <a:srgbClr val="414455"/>
                </a:solidFill>
                <a:latin typeface="微软雅黑" pitchFamily="34" charset="-122"/>
                <a:ea typeface="微软雅黑" pitchFamily="34" charset="-122"/>
              </a:rPr>
              <a:t>了解及时做好项目结算和竣工决算意义。</a:t>
            </a:r>
            <a:endParaRPr lang="zh-CN" altLang="en-US" dirty="0">
              <a:solidFill>
                <a:srgbClr val="414455"/>
              </a:solidFill>
              <a:latin typeface="微软雅黑" pitchFamily="34" charset="-122"/>
              <a:ea typeface="微软雅黑" pitchFamily="34" charset="-122"/>
            </a:endParaRPr>
          </a:p>
        </p:txBody>
      </p:sp>
      <p:cxnSp>
        <p:nvCxnSpPr>
          <p:cNvPr id="18" name="直接连接符 17"/>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 y="0"/>
            <a:ext cx="4598978" cy="615594"/>
          </a:xfrm>
          <a:prstGeom prst="rect">
            <a:avLst/>
          </a:prstGeom>
        </p:spPr>
        <p:txBody>
          <a:bodyPr wrap="square" lIns="121960" tIns="60980" rIns="121960" bIns="60980">
            <a:spAutoFit/>
          </a:bodyPr>
          <a:lstStyle/>
          <a:p>
            <a:pPr algn="ctr">
              <a:defRPr/>
            </a:pPr>
            <a:r>
              <a:rPr lang="zh-CN" altLang="en-US" sz="3200" b="1" kern="100" dirty="0" smtClean="0">
                <a:solidFill>
                  <a:srgbClr val="005DA2"/>
                </a:solidFill>
                <a:latin typeface="微软雅黑" pitchFamily="34" charset="-122"/>
                <a:ea typeface="微软雅黑" pitchFamily="34" charset="-122"/>
                <a:cs typeface="Times New Roman" pitchFamily="18" charset="0"/>
              </a:rPr>
              <a:t>一、基本建设</a:t>
            </a:r>
            <a:r>
              <a:rPr lang="zh-CN" altLang="en-US" sz="3200" b="1" kern="100" dirty="0" smtClean="0">
                <a:solidFill>
                  <a:srgbClr val="005DA2"/>
                </a:solidFill>
                <a:latin typeface="微软雅黑" pitchFamily="34" charset="-122"/>
                <a:ea typeface="微软雅黑" pitchFamily="34" charset="-122"/>
                <a:cs typeface="Times New Roman" pitchFamily="18" charset="0"/>
              </a:rPr>
              <a:t>财务管理</a:t>
            </a:r>
            <a:endParaRPr lang="zh-CN" altLang="zh-CN" sz="3200" b="1" kern="100" dirty="0">
              <a:solidFill>
                <a:srgbClr val="005DA2"/>
              </a:solidFill>
              <a:latin typeface="微软雅黑" pitchFamily="34" charset="-122"/>
              <a:ea typeface="微软雅黑" pitchFamily="34" charset="-122"/>
              <a:cs typeface="Times New Roman" pitchFamily="18" charset="0"/>
            </a:endParaRPr>
          </a:p>
        </p:txBody>
      </p:sp>
    </p:spTree>
    <p:extLst>
      <p:ext uri="{BB962C8B-B14F-4D97-AF65-F5344CB8AC3E}">
        <p14:creationId xmlns="" xmlns:p14="http://schemas.microsoft.com/office/powerpoint/2010/main" val="10411709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slide(fromBottom)">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770" decel="100000"/>
                                        <p:tgtEl>
                                          <p:spTgt spid="50"/>
                                        </p:tgtEl>
                                      </p:cBhvr>
                                    </p:animEffect>
                                    <p:animScale>
                                      <p:cBhvr>
                                        <p:cTn id="18" dur="770" decel="100000"/>
                                        <p:tgtEl>
                                          <p:spTgt spid="50"/>
                                        </p:tgtEl>
                                      </p:cBhvr>
                                      <p:from x="10000" y="10000"/>
                                      <p:to x="200000" y="450000"/>
                                    </p:animScale>
                                    <p:animScale>
                                      <p:cBhvr>
                                        <p:cTn id="19" dur="1230" accel="100000" fill="hold">
                                          <p:stCondLst>
                                            <p:cond delay="770"/>
                                          </p:stCondLst>
                                        </p:cTn>
                                        <p:tgtEl>
                                          <p:spTgt spid="50"/>
                                        </p:tgtEl>
                                      </p:cBhvr>
                                      <p:from x="200000" y="450000"/>
                                      <p:to x="100000" y="100000"/>
                                    </p:animScale>
                                    <p:set>
                                      <p:cBhvr>
                                        <p:cTn id="20" dur="770" fill="hold"/>
                                        <p:tgtEl>
                                          <p:spTgt spid="50"/>
                                        </p:tgtEl>
                                        <p:attrNameLst>
                                          <p:attrName>ppt_x</p:attrName>
                                        </p:attrNameLst>
                                      </p:cBhvr>
                                      <p:to>
                                        <p:strVal val="(0.5)"/>
                                      </p:to>
                                    </p:set>
                                    <p:anim from="(0.5)" to="(#ppt_x)" calcmode="lin" valueType="num">
                                      <p:cBhvr>
                                        <p:cTn id="21" dur="1230" accel="100000" fill="hold">
                                          <p:stCondLst>
                                            <p:cond delay="770"/>
                                          </p:stCondLst>
                                        </p:cTn>
                                        <p:tgtEl>
                                          <p:spTgt spid="50"/>
                                        </p:tgtEl>
                                        <p:attrNameLst>
                                          <p:attrName>ppt_x</p:attrName>
                                        </p:attrNameLst>
                                      </p:cBhvr>
                                    </p:anim>
                                    <p:set>
                                      <p:cBhvr>
                                        <p:cTn id="22" dur="770" fill="hold"/>
                                        <p:tgtEl>
                                          <p:spTgt spid="50"/>
                                        </p:tgtEl>
                                        <p:attrNameLst>
                                          <p:attrName>ppt_y</p:attrName>
                                        </p:attrNameLst>
                                      </p:cBhvr>
                                      <p:to>
                                        <p:strVal val="(#ppt_y+0.4)"/>
                                      </p:to>
                                    </p:set>
                                    <p:anim from="(#ppt_y+0.4)" to="(#ppt_y)" calcmode="lin" valueType="num">
                                      <p:cBhvr>
                                        <p:cTn id="23" dur="1230" accel="100000" fill="hold">
                                          <p:stCondLst>
                                            <p:cond delay="770"/>
                                          </p:stCondLst>
                                        </p:cTn>
                                        <p:tgtEl>
                                          <p:spTgt spid="50"/>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6" dur="1000" fill="hold"/>
                                        <p:tgtEl>
                                          <p:spTgt spid="4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strips(downLeft)">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dissolv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58" dur="1000" fill="hold"/>
                                        <p:tgtEl>
                                          <p:spTgt spid="4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strips(downLeft)">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dissolv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80" dur="1000" fill="hold"/>
                                        <p:tgtEl>
                                          <p:spTgt spid="4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7"/>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strips(downLeft)">
                                      <p:cBhvr>
                                        <p:cTn id="8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9" grpId="0"/>
      <p:bldP spid="51" grpId="0"/>
      <p:bldP spid="52" grpId="0"/>
      <p:bldP spid="5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5"/>
          <p:cNvGrpSpPr/>
          <p:nvPr/>
        </p:nvGrpSpPr>
        <p:grpSpPr>
          <a:xfrm>
            <a:off x="5241919" y="2143910"/>
            <a:ext cx="6000792" cy="940132"/>
            <a:chOff x="5457006" y="1632406"/>
            <a:chExt cx="4626507" cy="511504"/>
          </a:xfrm>
        </p:grpSpPr>
        <p:sp>
          <p:nvSpPr>
            <p:cNvPr id="31" name="圆角矩形 30"/>
            <p:cNvSpPr/>
            <p:nvPr/>
          </p:nvSpPr>
          <p:spPr>
            <a:xfrm>
              <a:off x="5457006" y="1632406"/>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600" dirty="0" smtClean="0">
                  <a:latin typeface="+mj-lt"/>
                  <a:ea typeface="Arial Unicode MS" pitchFamily="34" charset="-122"/>
                  <a:cs typeface="Arial Unicode MS" pitchFamily="34" charset="-122"/>
                </a:rPr>
                <a:t>二</a:t>
              </a:r>
              <a:endParaRPr lang="zh-CN" altLang="en-US" sz="3600" dirty="0">
                <a:latin typeface="+mj-lt"/>
                <a:ea typeface="Arial Unicode MS" pitchFamily="34" charset="-122"/>
                <a:cs typeface="Arial Unicode MS" pitchFamily="34" charset="-122"/>
              </a:endParaRPr>
            </a:p>
          </p:txBody>
        </p:sp>
        <p:grpSp>
          <p:nvGrpSpPr>
            <p:cNvPr id="4" name="组合 3"/>
            <p:cNvGrpSpPr/>
            <p:nvPr/>
          </p:nvGrpSpPr>
          <p:grpSpPr>
            <a:xfrm>
              <a:off x="6339097" y="163240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itchFamily="34" charset="-122"/>
                  <a:cs typeface="Arial Unicode MS" pitchFamily="34" charset="-122"/>
                </a:endParaRPr>
              </a:p>
            </p:txBody>
          </p:sp>
          <p:sp>
            <p:nvSpPr>
              <p:cNvPr id="32" name="矩形 31"/>
              <p:cNvSpPr/>
              <p:nvPr/>
            </p:nvSpPr>
            <p:spPr>
              <a:xfrm>
                <a:off x="6778865" y="1651462"/>
                <a:ext cx="2944297" cy="368421"/>
              </a:xfrm>
              <a:prstGeom prst="rect">
                <a:avLst/>
              </a:prstGeom>
            </p:spPr>
            <p:txBody>
              <a:bodyPr wrap="square" lIns="121960" tIns="60980" rIns="121960" bIns="60980">
                <a:spAutoFit/>
              </a:bodyPr>
              <a:lstStyle/>
              <a:p>
                <a:pPr>
                  <a:defRPr/>
                </a:pPr>
                <a:r>
                  <a:rPr lang="zh-CN" altLang="en-US" sz="3600" b="1" kern="100" dirty="0" smtClean="0">
                    <a:solidFill>
                      <a:schemeClr val="bg1"/>
                    </a:solidFill>
                    <a:latin typeface="微软雅黑" pitchFamily="34" charset="-122"/>
                    <a:ea typeface="微软雅黑" pitchFamily="34" charset="-122"/>
                    <a:cs typeface="Times New Roman" pitchFamily="18" charset="0"/>
                  </a:rPr>
                  <a:t>全过程跟踪审计</a:t>
                </a:r>
                <a:endParaRPr lang="zh-CN" altLang="zh-CN" sz="3600" b="1" kern="100" dirty="0">
                  <a:solidFill>
                    <a:schemeClr val="bg1"/>
                  </a:solidFill>
                  <a:latin typeface="微软雅黑" pitchFamily="34" charset="-122"/>
                  <a:ea typeface="微软雅黑" pitchFamily="34" charset="-122"/>
                  <a:cs typeface="Times New Roman" pitchFamily="18" charset="0"/>
                </a:endParaRPr>
              </a:p>
            </p:txBody>
          </p:sp>
        </p:grpSp>
      </p:grpSp>
      <p:sp>
        <p:nvSpPr>
          <p:cNvPr id="22" name="TextBox 21"/>
          <p:cNvSpPr txBox="1"/>
          <p:nvPr/>
        </p:nvSpPr>
        <p:spPr>
          <a:xfrm>
            <a:off x="669887" y="293280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150793" y="2306342"/>
            <a:ext cx="576064" cy="67982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圆角矩形 30"/>
          <p:cNvSpPr/>
          <p:nvPr/>
        </p:nvSpPr>
        <p:spPr>
          <a:xfrm>
            <a:off x="5456233" y="1715282"/>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600" dirty="0" smtClean="0">
                <a:latin typeface="+mj-lt"/>
                <a:ea typeface="Arial Unicode MS" pitchFamily="34" charset="-122"/>
                <a:cs typeface="Arial Unicode MS" pitchFamily="34" charset="-122"/>
              </a:rPr>
              <a:t>一</a:t>
            </a:r>
            <a:endParaRPr lang="zh-CN" altLang="en-US" sz="3600" dirty="0">
              <a:latin typeface="+mj-lt"/>
              <a:ea typeface="Arial Unicode MS" pitchFamily="34" charset="-122"/>
              <a:cs typeface="Arial Unicode MS" pitchFamily="34" charset="-122"/>
            </a:endParaRPr>
          </a:p>
        </p:txBody>
      </p:sp>
      <p:grpSp>
        <p:nvGrpSpPr>
          <p:cNvPr id="4" name="组合 3"/>
          <p:cNvGrpSpPr/>
          <p:nvPr/>
        </p:nvGrpSpPr>
        <p:grpSpPr>
          <a:xfrm>
            <a:off x="6313489" y="1500969"/>
            <a:ext cx="5286412" cy="1000131"/>
            <a:chOff x="6339097" y="1573726"/>
            <a:chExt cx="3744416" cy="511504"/>
          </a:xfrm>
        </p:grpSpPr>
        <p:sp>
          <p:nvSpPr>
            <p:cNvPr id="17" name="圆角矩形 16"/>
            <p:cNvSpPr/>
            <p:nvPr/>
          </p:nvSpPr>
          <p:spPr>
            <a:xfrm>
              <a:off x="6339097" y="1573726"/>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itchFamily="34" charset="-122"/>
                <a:cs typeface="Arial Unicode MS" pitchFamily="34" charset="-122"/>
              </a:endParaRPr>
            </a:p>
          </p:txBody>
        </p:sp>
        <p:sp>
          <p:nvSpPr>
            <p:cNvPr id="32" name="矩形 31"/>
            <p:cNvSpPr/>
            <p:nvPr/>
          </p:nvSpPr>
          <p:spPr>
            <a:xfrm>
              <a:off x="6738501" y="1676026"/>
              <a:ext cx="2653074" cy="291689"/>
            </a:xfrm>
            <a:prstGeom prst="rect">
              <a:avLst/>
            </a:prstGeom>
          </p:spPr>
          <p:txBody>
            <a:bodyPr wrap="square" lIns="121960" tIns="60980" rIns="121960" bIns="60980">
              <a:spAutoFit/>
            </a:bodyPr>
            <a:lstStyle/>
            <a:p>
              <a:pPr algn="ctr">
                <a:defRPr/>
              </a:pPr>
              <a:r>
                <a:rPr lang="zh-CN" altLang="en-US" sz="3200" b="1" kern="100" dirty="0" smtClean="0">
                  <a:solidFill>
                    <a:schemeClr val="bg1"/>
                  </a:solidFill>
                  <a:latin typeface="微软雅黑" pitchFamily="34" charset="-122"/>
                  <a:ea typeface="微软雅黑" pitchFamily="34" charset="-122"/>
                  <a:cs typeface="Times New Roman" pitchFamily="18" charset="0"/>
                </a:rPr>
                <a:t>基本建设财务管理</a:t>
              </a:r>
              <a:endParaRPr lang="zh-CN" altLang="zh-CN" sz="3200" b="1" kern="100" dirty="0">
                <a:solidFill>
                  <a:schemeClr val="bg1"/>
                </a:solidFill>
                <a:latin typeface="微软雅黑" pitchFamily="34" charset="-122"/>
                <a:ea typeface="微软雅黑" pitchFamily="34" charset="-122"/>
                <a:cs typeface="Times New Roman" pitchFamily="18" charset="0"/>
              </a:endParaRPr>
            </a:p>
          </p:txBody>
        </p:sp>
      </p:grpSp>
      <p:sp>
        <p:nvSpPr>
          <p:cNvPr id="33" name="圆角矩形 32"/>
          <p:cNvSpPr/>
          <p:nvPr/>
        </p:nvSpPr>
        <p:spPr>
          <a:xfrm>
            <a:off x="5456233" y="3144042"/>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600" dirty="0" smtClean="0">
                <a:latin typeface="+mj-lt"/>
                <a:ea typeface="Arial Unicode MS" pitchFamily="34" charset="-122"/>
                <a:cs typeface="Arial Unicode MS" pitchFamily="34" charset="-122"/>
              </a:rPr>
              <a:t>二</a:t>
            </a:r>
            <a:endParaRPr lang="zh-CN" altLang="en-US" sz="3600" dirty="0">
              <a:latin typeface="+mj-lt"/>
              <a:ea typeface="Arial Unicode MS" pitchFamily="34" charset="-122"/>
              <a:cs typeface="Arial Unicode MS" pitchFamily="34" charset="-122"/>
            </a:endParaRPr>
          </a:p>
        </p:txBody>
      </p:sp>
      <p:grpSp>
        <p:nvGrpSpPr>
          <p:cNvPr id="5" name="组合 4"/>
          <p:cNvGrpSpPr/>
          <p:nvPr/>
        </p:nvGrpSpPr>
        <p:grpSpPr>
          <a:xfrm>
            <a:off x="6315199" y="2989725"/>
            <a:ext cx="5284702" cy="940135"/>
            <a:chOff x="6315199" y="2410178"/>
            <a:chExt cx="3744416" cy="511504"/>
          </a:xfrm>
        </p:grpSpPr>
        <p:sp>
          <p:nvSpPr>
            <p:cNvPr id="18" name="圆角矩形 17"/>
            <p:cNvSpPr/>
            <p:nvPr/>
          </p:nvSpPr>
          <p:spPr>
            <a:xfrm>
              <a:off x="6315199" y="2410178"/>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itchFamily="34" charset="-122"/>
                <a:cs typeface="Arial Unicode MS" pitchFamily="34" charset="-122"/>
              </a:endParaRPr>
            </a:p>
          </p:txBody>
        </p:sp>
        <p:sp>
          <p:nvSpPr>
            <p:cNvPr id="35" name="矩形 34"/>
            <p:cNvSpPr/>
            <p:nvPr/>
          </p:nvSpPr>
          <p:spPr>
            <a:xfrm>
              <a:off x="6820153" y="2524331"/>
              <a:ext cx="2653074" cy="296094"/>
            </a:xfrm>
            <a:prstGeom prst="rect">
              <a:avLst/>
            </a:prstGeom>
          </p:spPr>
          <p:txBody>
            <a:bodyPr wrap="square" lIns="121960" tIns="60980" rIns="121960" bIns="60980">
              <a:spAutoFit/>
            </a:bodyPr>
            <a:lstStyle/>
            <a:p>
              <a:pPr algn="ctr">
                <a:defRPr/>
              </a:pPr>
              <a:r>
                <a:rPr lang="zh-CN" altLang="en-US" sz="3200" b="1" kern="100" dirty="0" smtClean="0">
                  <a:solidFill>
                    <a:schemeClr val="bg1"/>
                  </a:solidFill>
                  <a:latin typeface="微软雅黑" pitchFamily="34" charset="-122"/>
                  <a:ea typeface="微软雅黑" pitchFamily="34" charset="-122"/>
                  <a:cs typeface="Times New Roman" pitchFamily="18" charset="0"/>
                </a:rPr>
                <a:t>全过程跟踪审计</a:t>
              </a:r>
              <a:endParaRPr lang="zh-CN" altLang="zh-CN" sz="3200" b="1" kern="100" dirty="0">
                <a:solidFill>
                  <a:schemeClr val="bg1"/>
                </a:solidFill>
                <a:latin typeface="微软雅黑" pitchFamily="34" charset="-122"/>
                <a:ea typeface="微软雅黑" pitchFamily="34" charset="-122"/>
                <a:cs typeface="Times New Roman" pitchFamily="18" charset="0"/>
              </a:endParaRPr>
            </a:p>
          </p:txBody>
        </p:sp>
      </p:grpSp>
      <p:sp>
        <p:nvSpPr>
          <p:cNvPr id="36" name="圆角矩形 35"/>
          <p:cNvSpPr/>
          <p:nvPr/>
        </p:nvSpPr>
        <p:spPr>
          <a:xfrm>
            <a:off x="5456233" y="4644240"/>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600" dirty="0" smtClean="0">
                <a:latin typeface="+mj-lt"/>
                <a:ea typeface="Arial Unicode MS" pitchFamily="34" charset="-122"/>
                <a:cs typeface="Arial Unicode MS" pitchFamily="34" charset="-122"/>
              </a:rPr>
              <a:t>三</a:t>
            </a:r>
            <a:endParaRPr lang="zh-CN" altLang="en-US" sz="3600" dirty="0">
              <a:latin typeface="+mj-lt"/>
              <a:ea typeface="Arial Unicode MS" pitchFamily="34" charset="-122"/>
              <a:cs typeface="Arial Unicode MS" pitchFamily="34" charset="-122"/>
            </a:endParaRPr>
          </a:p>
        </p:txBody>
      </p:sp>
      <p:grpSp>
        <p:nvGrpSpPr>
          <p:cNvPr id="6" name="组合 5"/>
          <p:cNvGrpSpPr/>
          <p:nvPr/>
        </p:nvGrpSpPr>
        <p:grpSpPr>
          <a:xfrm>
            <a:off x="6313489" y="4501364"/>
            <a:ext cx="5357850" cy="857256"/>
            <a:chOff x="6365245" y="3302766"/>
            <a:chExt cx="3744416" cy="511504"/>
          </a:xfrm>
        </p:grpSpPr>
        <p:sp>
          <p:nvSpPr>
            <p:cNvPr id="25" name="圆角矩形 24"/>
            <p:cNvSpPr/>
            <p:nvPr/>
          </p:nvSpPr>
          <p:spPr>
            <a:xfrm>
              <a:off x="6365245" y="3302766"/>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itchFamily="34" charset="-122"/>
                <a:cs typeface="Arial Unicode MS" pitchFamily="34" charset="-122"/>
              </a:endParaRPr>
            </a:p>
          </p:txBody>
        </p:sp>
        <p:sp>
          <p:nvSpPr>
            <p:cNvPr id="37" name="矩形 36"/>
            <p:cNvSpPr/>
            <p:nvPr/>
          </p:nvSpPr>
          <p:spPr>
            <a:xfrm>
              <a:off x="6723349" y="3336319"/>
              <a:ext cx="2736304" cy="293848"/>
            </a:xfrm>
            <a:prstGeom prst="rect">
              <a:avLst/>
            </a:prstGeom>
          </p:spPr>
          <p:txBody>
            <a:bodyPr wrap="square" lIns="121960" tIns="60980" rIns="121960" bIns="60980">
              <a:spAutoFit/>
            </a:bodyPr>
            <a:lstStyle/>
            <a:p>
              <a:pPr algn="ctr">
                <a:defRPr/>
              </a:pPr>
              <a:r>
                <a:rPr lang="zh-CN" altLang="en-US" sz="3200" b="1" kern="100" dirty="0" smtClean="0">
                  <a:solidFill>
                    <a:schemeClr val="bg1"/>
                  </a:solidFill>
                  <a:latin typeface="微软雅黑" pitchFamily="34" charset="-122"/>
                  <a:ea typeface="微软雅黑" pitchFamily="34" charset="-122"/>
                  <a:cs typeface="Times New Roman" pitchFamily="18" charset="0"/>
                </a:rPr>
                <a:t>经验介绍</a:t>
              </a:r>
              <a:endParaRPr lang="zh-CN" altLang="zh-CN" sz="3200" b="1" kern="100" dirty="0">
                <a:solidFill>
                  <a:schemeClr val="bg1"/>
                </a:solidFill>
                <a:latin typeface="微软雅黑" pitchFamily="34" charset="-122"/>
                <a:ea typeface="微软雅黑" pitchFamily="34" charset="-122"/>
                <a:cs typeface="Times New Roman" pitchFamily="18" charset="0"/>
              </a:endParaRPr>
            </a:p>
          </p:txBody>
        </p:sp>
      </p:grpSp>
      <p:sp>
        <p:nvSpPr>
          <p:cNvPr id="22" name="TextBox 21"/>
          <p:cNvSpPr txBox="1"/>
          <p:nvPr/>
        </p:nvSpPr>
        <p:spPr>
          <a:xfrm>
            <a:off x="669887" y="293280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heckerboard(across)">
                                      <p:cBhvr>
                                        <p:cTn id="15" dur="500"/>
                                        <p:tgtEl>
                                          <p:spTgt spid="33"/>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heckerboard(across)">
                                      <p:cBhvr>
                                        <p:cTn id="23" dur="500"/>
                                        <p:tgtEl>
                                          <p:spTgt spid="36"/>
                                        </p:tgtEl>
                                      </p:cBhvr>
                                    </p:animEffect>
                                  </p:childTnLst>
                                </p:cTn>
                              </p:par>
                              <p:par>
                                <p:cTn id="24" presetID="5"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1186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339908" y="2045658"/>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椭圆 5"/>
          <p:cNvSpPr/>
          <p:nvPr/>
        </p:nvSpPr>
        <p:spPr bwMode="auto">
          <a:xfrm>
            <a:off x="3286263" y="186633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5419571" y="186633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rot="10800000">
            <a:off x="4170349" y="2643976"/>
            <a:ext cx="928696" cy="42863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rot="10800000" flipV="1">
            <a:off x="4241787" y="3929860"/>
            <a:ext cx="714380" cy="500066"/>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a:off x="7170745" y="3858424"/>
            <a:ext cx="928694" cy="500064"/>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V="1">
            <a:off x="7170745" y="2643976"/>
            <a:ext cx="785818" cy="500068"/>
          </a:xfrm>
          <a:prstGeom prst="line">
            <a:avLst/>
          </a:prstGeom>
          <a:noFill/>
          <a:ln w="28575" algn="ctr">
            <a:solidFill>
              <a:schemeClr val="bg1">
                <a:lumMod val="50000"/>
              </a:schemeClr>
            </a:solidFill>
            <a:round/>
            <a:headEnd type="none" w="med" len="med"/>
            <a:tailEnd type="arrow" w="med" len="med"/>
          </a:ln>
        </p:spPr>
      </p:cxnSp>
      <p:grpSp>
        <p:nvGrpSpPr>
          <p:cNvPr id="2" name="组合 13"/>
          <p:cNvGrpSpPr/>
          <p:nvPr/>
        </p:nvGrpSpPr>
        <p:grpSpPr>
          <a:xfrm>
            <a:off x="4813291" y="2358224"/>
            <a:ext cx="2445294" cy="2357454"/>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endParaRPr lang="zh-CN" altLang="en-US" sz="2100" b="1" kern="0" dirty="0">
                <a:solidFill>
                  <a:srgbClr val="4D4D4D"/>
                </a:solidFill>
                <a:latin typeface="Impact" pitchFamily="34" charset="0"/>
                <a:ea typeface="微软雅黑" pitchFamily="34" charset="-122"/>
              </a:endParaRPr>
            </a:p>
          </p:txBody>
        </p:sp>
      </p:grpSp>
      <p:sp>
        <p:nvSpPr>
          <p:cNvPr id="17" name="Oval 19"/>
          <p:cNvSpPr>
            <a:spLocks noChangeArrowheads="1"/>
          </p:cNvSpPr>
          <p:nvPr/>
        </p:nvSpPr>
        <p:spPr bwMode="auto">
          <a:xfrm>
            <a:off x="3241655" y="1929596"/>
            <a:ext cx="969686" cy="973585"/>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6000" kern="0" dirty="0" smtClean="0">
                <a:solidFill>
                  <a:sysClr val="window" lastClr="FFFFFF"/>
                </a:solidFill>
                <a:latin typeface="微软雅黑"/>
                <a:ea typeface="微软雅黑"/>
              </a:rPr>
              <a:t>A</a:t>
            </a:r>
            <a:endParaRPr lang="zh-CN" altLang="en-US" sz="6000" kern="0" dirty="0">
              <a:solidFill>
                <a:sysClr val="window" lastClr="FFFFFF"/>
              </a:solidFill>
              <a:latin typeface="Arial" pitchFamily="34" charset="0"/>
              <a:ea typeface="微软雅黑" pitchFamily="34" charset="-122"/>
            </a:endParaRPr>
          </a:p>
        </p:txBody>
      </p:sp>
      <p:sp>
        <p:nvSpPr>
          <p:cNvPr id="18" name="Oval 19"/>
          <p:cNvSpPr>
            <a:spLocks noChangeArrowheads="1"/>
          </p:cNvSpPr>
          <p:nvPr/>
        </p:nvSpPr>
        <p:spPr bwMode="auto">
          <a:xfrm>
            <a:off x="8099439" y="1929596"/>
            <a:ext cx="969685"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6000" kern="0" dirty="0" smtClean="0">
                <a:solidFill>
                  <a:sysClr val="window" lastClr="FFFFFF"/>
                </a:solidFill>
                <a:latin typeface="微软雅黑"/>
                <a:ea typeface="微软雅黑"/>
              </a:rPr>
              <a:t>C</a:t>
            </a:r>
            <a:endParaRPr lang="zh-CN" altLang="en-US" sz="6000" kern="0" dirty="0">
              <a:solidFill>
                <a:sysClr val="window" lastClr="FFFFFF"/>
              </a:solidFill>
              <a:latin typeface="微软雅黑"/>
              <a:ea typeface="微软雅黑"/>
            </a:endParaRPr>
          </a:p>
        </p:txBody>
      </p:sp>
      <p:sp>
        <p:nvSpPr>
          <p:cNvPr id="20" name="Oval 19"/>
          <p:cNvSpPr>
            <a:spLocks noChangeArrowheads="1"/>
          </p:cNvSpPr>
          <p:nvPr/>
        </p:nvSpPr>
        <p:spPr bwMode="auto">
          <a:xfrm>
            <a:off x="8099439" y="4215612"/>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6000" kern="0" dirty="0" smtClean="0">
                <a:solidFill>
                  <a:sysClr val="window" lastClr="FFFFFF"/>
                </a:solidFill>
                <a:latin typeface="微软雅黑"/>
                <a:ea typeface="微软雅黑"/>
              </a:rPr>
              <a:t>D</a:t>
            </a:r>
            <a:endParaRPr lang="zh-CN" altLang="en-US" sz="6000" kern="0" dirty="0">
              <a:solidFill>
                <a:sysClr val="window" lastClr="FFFFFF"/>
              </a:solidFill>
              <a:latin typeface="微软雅黑"/>
              <a:ea typeface="微软雅黑"/>
            </a:endParaRPr>
          </a:p>
        </p:txBody>
      </p:sp>
      <p:sp>
        <p:nvSpPr>
          <p:cNvPr id="22" name="Oval 19"/>
          <p:cNvSpPr>
            <a:spLocks noChangeArrowheads="1"/>
          </p:cNvSpPr>
          <p:nvPr/>
        </p:nvSpPr>
        <p:spPr bwMode="auto">
          <a:xfrm>
            <a:off x="3241655" y="4215612"/>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6000" kern="0" dirty="0" smtClean="0">
                <a:solidFill>
                  <a:sysClr val="window" lastClr="FFFFFF"/>
                </a:solidFill>
                <a:latin typeface="微软雅黑"/>
                <a:ea typeface="微软雅黑"/>
              </a:rPr>
              <a:t>B</a:t>
            </a:r>
            <a:endParaRPr lang="zh-CN" altLang="en-US" sz="6000" kern="0" dirty="0">
              <a:solidFill>
                <a:sysClr val="window" lastClr="FFFFFF"/>
              </a:solidFill>
              <a:latin typeface="微软雅黑"/>
              <a:ea typeface="微软雅黑"/>
            </a:endParaRPr>
          </a:p>
        </p:txBody>
      </p:sp>
      <p:sp>
        <p:nvSpPr>
          <p:cNvPr id="23" name="TextBox 22"/>
          <p:cNvSpPr txBox="1"/>
          <p:nvPr/>
        </p:nvSpPr>
        <p:spPr>
          <a:xfrm>
            <a:off x="955639" y="1143778"/>
            <a:ext cx="2125516" cy="1964068"/>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有利于贯彻落实项目建设有关法律法规和规定</a:t>
            </a:r>
            <a:r>
              <a:rPr lang="en-US" altLang="zh-CN" dirty="0" smtClean="0">
                <a:solidFill>
                  <a:sysClr val="windowText" lastClr="000000"/>
                </a:solidFill>
                <a:latin typeface="微软雅黑" pitchFamily="34" charset="-122"/>
                <a:ea typeface="微软雅黑" pitchFamily="34" charset="-122"/>
              </a:rPr>
              <a:t>;</a:t>
            </a:r>
            <a:endParaRPr lang="zh-CN" altLang="en-US" dirty="0">
              <a:solidFill>
                <a:sysClr val="windowText" lastClr="000000"/>
              </a:solidFill>
              <a:latin typeface="微软雅黑" pitchFamily="34" charset="-122"/>
              <a:ea typeface="微软雅黑" pitchFamily="34" charset="-122"/>
            </a:endParaRPr>
          </a:p>
        </p:txBody>
      </p:sp>
      <p:sp>
        <p:nvSpPr>
          <p:cNvPr id="24" name="TextBox 23"/>
          <p:cNvSpPr txBox="1"/>
          <p:nvPr/>
        </p:nvSpPr>
        <p:spPr>
          <a:xfrm>
            <a:off x="9313885" y="1072340"/>
            <a:ext cx="2096749" cy="2444199"/>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有利于规范项目建设工程各主体单位的行为，避免不良现象的发生；</a:t>
            </a:r>
            <a:endParaRPr lang="zh-CN" altLang="en-US" dirty="0">
              <a:solidFill>
                <a:sysClr val="windowText" lastClr="000000"/>
              </a:solidFill>
              <a:latin typeface="微软雅黑" pitchFamily="34" charset="-122"/>
              <a:ea typeface="微软雅黑" pitchFamily="34" charset="-122"/>
            </a:endParaRPr>
          </a:p>
        </p:txBody>
      </p:sp>
      <p:sp>
        <p:nvSpPr>
          <p:cNvPr id="27" name="TextBox 26"/>
          <p:cNvSpPr txBox="1"/>
          <p:nvPr/>
        </p:nvSpPr>
        <p:spPr>
          <a:xfrm>
            <a:off x="9385323" y="4429926"/>
            <a:ext cx="2096749" cy="1483936"/>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有利于提高项目建设投资效益；</a:t>
            </a:r>
            <a:endParaRPr lang="zh-CN" altLang="en-US" dirty="0">
              <a:solidFill>
                <a:sysClr val="windowText" lastClr="000000"/>
              </a:solidFill>
              <a:latin typeface="微软雅黑" pitchFamily="34" charset="-122"/>
              <a:ea typeface="微软雅黑" pitchFamily="34" charset="-122"/>
            </a:endParaRPr>
          </a:p>
        </p:txBody>
      </p:sp>
      <p:sp>
        <p:nvSpPr>
          <p:cNvPr id="28" name="TextBox 27"/>
          <p:cNvSpPr txBox="1"/>
          <p:nvPr/>
        </p:nvSpPr>
        <p:spPr>
          <a:xfrm>
            <a:off x="928555" y="4382849"/>
            <a:ext cx="2096749" cy="1483936"/>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有利于加强投资计划管理，建设程序管理：</a:t>
            </a:r>
            <a:endParaRPr lang="zh-CN" altLang="en-US" dirty="0">
              <a:solidFill>
                <a:sysClr val="windowText" lastClr="000000"/>
              </a:solidFill>
              <a:latin typeface="微软雅黑" pitchFamily="34" charset="-122"/>
              <a:ea typeface="微软雅黑" pitchFamily="34" charset="-122"/>
            </a:endParaRPr>
          </a:p>
        </p:txBody>
      </p:sp>
      <p:sp>
        <p:nvSpPr>
          <p:cNvPr id="30" name="文本框 2"/>
          <p:cNvSpPr txBox="1"/>
          <p:nvPr/>
        </p:nvSpPr>
        <p:spPr>
          <a:xfrm>
            <a:off x="-2689" y="117426"/>
            <a:ext cx="4958856"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（一）全过程跟踪审计的意义</a:t>
            </a:r>
            <a:endParaRPr lang="zh-CN" altLang="en-US" sz="2800" b="1" dirty="0">
              <a:solidFill>
                <a:srgbClr val="005DA2"/>
              </a:solidFill>
              <a:latin typeface="微软雅黑" pitchFamily="34" charset="-122"/>
              <a:ea typeface="微软雅黑" pitchFamily="34" charset="-122"/>
            </a:endParaRPr>
          </a:p>
        </p:txBody>
      </p:sp>
      <p:cxnSp>
        <p:nvCxnSpPr>
          <p:cNvPr id="29" name="直接连接符 28"/>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241919" y="3001166"/>
            <a:ext cx="1643074" cy="830997"/>
          </a:xfrm>
          <a:prstGeom prst="rect">
            <a:avLst/>
          </a:prstGeom>
        </p:spPr>
        <p:txBody>
          <a:bodyPr wrap="square">
            <a:spAutoFit/>
          </a:bodyPr>
          <a:lstStyle/>
          <a:p>
            <a:pPr algn="ctr"/>
            <a:r>
              <a:rPr lang="zh-CN" altLang="en-US" b="1" dirty="0" smtClean="0">
                <a:solidFill>
                  <a:srgbClr val="005DA2"/>
                </a:solidFill>
                <a:latin typeface="微软雅黑" pitchFamily="34" charset="-122"/>
                <a:ea typeface="微软雅黑" pitchFamily="34" charset="-122"/>
              </a:rPr>
              <a:t>全过程</a:t>
            </a:r>
            <a:r>
              <a:rPr lang="en-US" altLang="zh-CN" b="1" dirty="0" smtClean="0">
                <a:solidFill>
                  <a:srgbClr val="005DA2"/>
                </a:solidFill>
                <a:latin typeface="微软雅黑" pitchFamily="34" charset="-122"/>
                <a:ea typeface="微软雅黑" pitchFamily="34" charset="-122"/>
              </a:rPr>
              <a:t/>
            </a:r>
            <a:br>
              <a:rPr lang="en-US" altLang="zh-CN" b="1" dirty="0" smtClean="0">
                <a:solidFill>
                  <a:srgbClr val="005DA2"/>
                </a:solidFill>
                <a:latin typeface="微软雅黑" pitchFamily="34" charset="-122"/>
                <a:ea typeface="微软雅黑" pitchFamily="34" charset="-122"/>
              </a:rPr>
            </a:br>
            <a:r>
              <a:rPr lang="zh-CN" altLang="en-US" b="1" dirty="0" smtClean="0">
                <a:solidFill>
                  <a:srgbClr val="005DA2"/>
                </a:solidFill>
                <a:latin typeface="微软雅黑" pitchFamily="34" charset="-122"/>
                <a:ea typeface="微软雅黑" pitchFamily="34" charset="-122"/>
              </a:rPr>
              <a:t>跟踪审计</a:t>
            </a:r>
            <a:endParaRPr lang="zh-CN" altLang="en-US" dirty="0"/>
          </a:p>
        </p:txBody>
      </p:sp>
    </p:spTree>
    <p:extLst>
      <p:ext uri="{BB962C8B-B14F-4D97-AF65-F5344CB8AC3E}">
        <p14:creationId xmlns="" xmlns:p14="http://schemas.microsoft.com/office/powerpoint/2010/main" val="1709158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ssolv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2"/>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iterate type="lt">
                                    <p:tmPct val="10000"/>
                                  </p:iterate>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anim calcmode="lin" valueType="num">
                                      <p:cBhvr>
                                        <p:cTn id="39" dur="2000" fill="hold"/>
                                        <p:tgtEl>
                                          <p:spTgt spid="17"/>
                                        </p:tgtEl>
                                        <p:attrNameLst>
                                          <p:attrName>ppt_w</p:attrName>
                                        </p:attrNameLst>
                                      </p:cBhvr>
                                      <p:tavLst>
                                        <p:tav tm="0" fmla="#ppt_w*sin(2.5*pi*$)">
                                          <p:val>
                                            <p:fltVal val="0"/>
                                          </p:val>
                                        </p:tav>
                                        <p:tav tm="100000">
                                          <p:val>
                                            <p:fltVal val="1"/>
                                          </p:val>
                                        </p:tav>
                                      </p:tavLst>
                                    </p:anim>
                                    <p:anim calcmode="lin" valueType="num">
                                      <p:cBhvr>
                                        <p:cTn id="40"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plus(in)">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iterate type="lt">
                                    <p:tmPct val="10000"/>
                                  </p:iterate>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anim calcmode="lin" valueType="num">
                                      <p:cBhvr>
                                        <p:cTn id="58" dur="2000" fill="hold"/>
                                        <p:tgtEl>
                                          <p:spTgt spid="22"/>
                                        </p:tgtEl>
                                        <p:attrNameLst>
                                          <p:attrName>ppt_w</p:attrName>
                                        </p:attrNameLst>
                                      </p:cBhvr>
                                      <p:tavLst>
                                        <p:tav tm="0" fmla="#ppt_w*sin(2.5*pi*$)">
                                          <p:val>
                                            <p:fltVal val="0"/>
                                          </p:val>
                                        </p:tav>
                                        <p:tav tm="100000">
                                          <p:val>
                                            <p:fltVal val="1"/>
                                          </p:val>
                                        </p:tav>
                                      </p:tavLst>
                                    </p:anim>
                                    <p:anim calcmode="lin" valueType="num">
                                      <p:cBhvr>
                                        <p:cTn id="5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iterate type="lt">
                                    <p:tmPct val="10000"/>
                                  </p:iterate>
                                  <p:childTnLst>
                                    <p:set>
                                      <p:cBhvr>
                                        <p:cTn id="63" dur="1" fill="hold">
                                          <p:stCondLst>
                                            <p:cond delay="0"/>
                                          </p:stCondLst>
                                        </p:cTn>
                                        <p:tgtEl>
                                          <p:spTgt spid="28"/>
                                        </p:tgtEl>
                                        <p:attrNameLst>
                                          <p:attrName>style.visibility</p:attrName>
                                        </p:attrNameLst>
                                      </p:cBhvr>
                                      <p:to>
                                        <p:strVal val="visible"/>
                                      </p:to>
                                    </p:set>
                                    <p:animEffect transition="in" filter="fade">
                                      <p:cBhvr>
                                        <p:cTn id="64" dur="2000"/>
                                        <p:tgtEl>
                                          <p:spTgt spid="28"/>
                                        </p:tgtEl>
                                      </p:cBhvr>
                                    </p:animEffect>
                                    <p:anim calcmode="lin" valueType="num">
                                      <p:cBhvr>
                                        <p:cTn id="65" dur="2000" fill="hold"/>
                                        <p:tgtEl>
                                          <p:spTgt spid="28"/>
                                        </p:tgtEl>
                                        <p:attrNameLst>
                                          <p:attrName>ppt_w</p:attrName>
                                        </p:attrNameLst>
                                      </p:cBhvr>
                                      <p:tavLst>
                                        <p:tav tm="0" fmla="#ppt_w*sin(2.5*pi*$)">
                                          <p:val>
                                            <p:fltVal val="0"/>
                                          </p:val>
                                        </p:tav>
                                        <p:tav tm="100000">
                                          <p:val>
                                            <p:fltVal val="1"/>
                                          </p:val>
                                        </p:tav>
                                      </p:tavLst>
                                    </p:anim>
                                    <p:anim calcmode="lin" valueType="num">
                                      <p:cBhvr>
                                        <p:cTn id="66"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iterate type="lt">
                                    <p:tmPct val="10000"/>
                                  </p:iterate>
                                  <p:childTnLst>
                                    <p:set>
                                      <p:cBhvr>
                                        <p:cTn id="82" dur="1" fill="hold">
                                          <p:stCondLst>
                                            <p:cond delay="0"/>
                                          </p:stCondLst>
                                        </p:cTn>
                                        <p:tgtEl>
                                          <p:spTgt spid="18"/>
                                        </p:tgtEl>
                                        <p:attrNameLst>
                                          <p:attrName>style.visibility</p:attrName>
                                        </p:attrNameLst>
                                      </p:cBhvr>
                                      <p:to>
                                        <p:strVal val="visible"/>
                                      </p:to>
                                    </p:set>
                                    <p:animEffect transition="in" filter="fade">
                                      <p:cBhvr>
                                        <p:cTn id="83" dur="2000"/>
                                        <p:tgtEl>
                                          <p:spTgt spid="18"/>
                                        </p:tgtEl>
                                      </p:cBhvr>
                                    </p:animEffect>
                                    <p:anim calcmode="lin" valueType="num">
                                      <p:cBhvr>
                                        <p:cTn id="84" dur="2000" fill="hold"/>
                                        <p:tgtEl>
                                          <p:spTgt spid="18"/>
                                        </p:tgtEl>
                                        <p:attrNameLst>
                                          <p:attrName>ppt_w</p:attrName>
                                        </p:attrNameLst>
                                      </p:cBhvr>
                                      <p:tavLst>
                                        <p:tav tm="0" fmla="#ppt_w*sin(2.5*pi*$)">
                                          <p:val>
                                            <p:fltVal val="0"/>
                                          </p:val>
                                        </p:tav>
                                        <p:tav tm="100000">
                                          <p:val>
                                            <p:fltVal val="1"/>
                                          </p:val>
                                        </p:tav>
                                      </p:tavLst>
                                    </p:anim>
                                    <p:anim calcmode="lin" valueType="num">
                                      <p:cBhvr>
                                        <p:cTn id="85"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dissolv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grpId="0" nodeType="clickEffect">
                                  <p:stCondLst>
                                    <p:cond delay="0"/>
                                  </p:stCondLst>
                                  <p:iterate type="lt">
                                    <p:tmPct val="10000"/>
                                  </p:iterate>
                                  <p:childTnLst>
                                    <p:set>
                                      <p:cBhvr>
                                        <p:cTn id="101" dur="1" fill="hold">
                                          <p:stCondLst>
                                            <p:cond delay="0"/>
                                          </p:stCondLst>
                                        </p:cTn>
                                        <p:tgtEl>
                                          <p:spTgt spid="20"/>
                                        </p:tgtEl>
                                        <p:attrNameLst>
                                          <p:attrName>style.visibility</p:attrName>
                                        </p:attrNameLst>
                                      </p:cBhvr>
                                      <p:to>
                                        <p:strVal val="visible"/>
                                      </p:to>
                                    </p:set>
                                    <p:animEffect transition="in" filter="fade">
                                      <p:cBhvr>
                                        <p:cTn id="102" dur="2000"/>
                                        <p:tgtEl>
                                          <p:spTgt spid="20"/>
                                        </p:tgtEl>
                                      </p:cBhvr>
                                    </p:animEffect>
                                    <p:anim calcmode="lin" valueType="num">
                                      <p:cBhvr>
                                        <p:cTn id="103" dur="2000" fill="hold"/>
                                        <p:tgtEl>
                                          <p:spTgt spid="20"/>
                                        </p:tgtEl>
                                        <p:attrNameLst>
                                          <p:attrName>ppt_w</p:attrName>
                                        </p:attrNameLst>
                                      </p:cBhvr>
                                      <p:tavLst>
                                        <p:tav tm="0" fmla="#ppt_w*sin(2.5*pi*$)">
                                          <p:val>
                                            <p:fltVal val="0"/>
                                          </p:val>
                                        </p:tav>
                                        <p:tav tm="100000">
                                          <p:val>
                                            <p:fltVal val="1"/>
                                          </p:val>
                                        </p:tav>
                                      </p:tavLst>
                                    </p:anim>
                                    <p:anim calcmode="lin" valueType="num">
                                      <p:cBhvr>
                                        <p:cTn id="10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dissolve">
                                      <p:cBhvr>
                                        <p:cTn id="10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P spid="20" grpId="0" animBg="1"/>
      <p:bldP spid="22" grpId="0" animBg="1"/>
      <p:bldP spid="23" grpId="0"/>
      <p:bldP spid="24" grpId="0"/>
      <p:bldP spid="27" grpId="0"/>
      <p:bldP spid="28"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8"/>
          <p:cNvSpPr txBox="1">
            <a:spLocks/>
          </p:cNvSpPr>
          <p:nvPr/>
        </p:nvSpPr>
        <p:spPr>
          <a:xfrm>
            <a:off x="0" y="715150"/>
            <a:ext cx="2784529" cy="214314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600" dirty="0" smtClean="0">
                <a:solidFill>
                  <a:schemeClr val="tx1">
                    <a:lumMod val="85000"/>
                    <a:lumOff val="15000"/>
                  </a:schemeClr>
                </a:solidFill>
                <a:latin typeface="微软雅黑" pitchFamily="34" charset="-122"/>
                <a:ea typeface="微软雅黑" pitchFamily="34" charset="-122"/>
              </a:rPr>
              <a:t>重点对可行性研究和投资估算进行审计。审计投资估算依据的真实性、科学性，审计投资估算精度是否满足项目决策的要求，影响投资估算的因素是否充分考虑。通过投资估算审计，进一步核实项目投资的数量，为投资决策提供准确的依据，避免决策失误带来的经济风险。</a:t>
            </a:r>
            <a:endParaRPr lang="en-US" altLang="zh-CN" sz="1600" dirty="0">
              <a:solidFill>
                <a:schemeClr val="tx1">
                  <a:lumMod val="85000"/>
                  <a:lumOff val="15000"/>
                </a:schemeClr>
              </a:solidFill>
              <a:latin typeface="微软雅黑" pitchFamily="34" charset="-122"/>
              <a:ea typeface="微软雅黑" pitchFamily="34" charset="-122"/>
            </a:endParaRPr>
          </a:p>
        </p:txBody>
      </p:sp>
      <p:sp>
        <p:nvSpPr>
          <p:cNvPr id="60" name="Text Placeholder 8"/>
          <p:cNvSpPr txBox="1">
            <a:spLocks/>
          </p:cNvSpPr>
          <p:nvPr/>
        </p:nvSpPr>
        <p:spPr>
          <a:xfrm>
            <a:off x="169821" y="4644240"/>
            <a:ext cx="2784529" cy="1264775"/>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altLang="zh-CN" sz="1600" dirty="0" smtClean="0">
                <a:solidFill>
                  <a:schemeClr val="tx1">
                    <a:lumMod val="85000"/>
                    <a:lumOff val="15000"/>
                  </a:schemeClr>
                </a:solidFill>
              </a:rPr>
              <a:t>A.</a:t>
            </a:r>
            <a:r>
              <a:rPr lang="zh-CN" altLang="en-US" sz="1600" dirty="0" smtClean="0">
                <a:solidFill>
                  <a:schemeClr val="tx1">
                    <a:lumMod val="85000"/>
                    <a:lumOff val="15000"/>
                  </a:schemeClr>
                </a:solidFill>
              </a:rPr>
              <a:t>资格审查审计。</a:t>
            </a:r>
          </a:p>
          <a:p>
            <a:r>
              <a:rPr lang="en-US" altLang="zh-CN" sz="1600" dirty="0" smtClean="0">
                <a:solidFill>
                  <a:schemeClr val="tx1">
                    <a:lumMod val="85000"/>
                    <a:lumOff val="15000"/>
                  </a:schemeClr>
                </a:solidFill>
              </a:rPr>
              <a:t>B.</a:t>
            </a:r>
            <a:r>
              <a:rPr lang="zh-CN" altLang="en-US" sz="1600" dirty="0" smtClean="0">
                <a:solidFill>
                  <a:schemeClr val="tx1">
                    <a:lumMod val="85000"/>
                    <a:lumOff val="15000"/>
                  </a:schemeClr>
                </a:solidFill>
              </a:rPr>
              <a:t>招标文件审计。</a:t>
            </a:r>
          </a:p>
          <a:p>
            <a:r>
              <a:rPr lang="en-US" altLang="zh-CN" sz="1600" dirty="0" smtClean="0">
                <a:solidFill>
                  <a:schemeClr val="tx1">
                    <a:lumMod val="85000"/>
                    <a:lumOff val="15000"/>
                  </a:schemeClr>
                </a:solidFill>
              </a:rPr>
              <a:t>C.</a:t>
            </a:r>
            <a:r>
              <a:rPr lang="zh-CN" altLang="en-US" sz="1600" dirty="0" smtClean="0">
                <a:solidFill>
                  <a:schemeClr val="tx1">
                    <a:lumMod val="85000"/>
                    <a:lumOff val="15000"/>
                  </a:schemeClr>
                </a:solidFill>
              </a:rPr>
              <a:t>科学合理地编制标底（包括项目整体的招标标底和进行单独招标的主要材料、设备的招标标底）。</a:t>
            </a:r>
          </a:p>
          <a:p>
            <a:r>
              <a:rPr lang="en-US" altLang="zh-CN" sz="1600" dirty="0" smtClean="0">
                <a:solidFill>
                  <a:schemeClr val="tx1">
                    <a:lumMod val="85000"/>
                    <a:lumOff val="15000"/>
                  </a:schemeClr>
                </a:solidFill>
              </a:rPr>
              <a:t>D.</a:t>
            </a:r>
            <a:r>
              <a:rPr lang="zh-CN" altLang="en-US" sz="1600" dirty="0" smtClean="0">
                <a:solidFill>
                  <a:schemeClr val="tx1">
                    <a:lumMod val="85000"/>
                    <a:lumOff val="15000"/>
                  </a:schemeClr>
                </a:solidFill>
              </a:rPr>
              <a:t>做好发包方式的选择和主要合同条款的约定工作。</a:t>
            </a:r>
            <a:endParaRPr lang="en-US" altLang="zh-CN" sz="1600" dirty="0">
              <a:solidFill>
                <a:schemeClr val="tx1">
                  <a:lumMod val="85000"/>
                  <a:lumOff val="15000"/>
                </a:schemeClr>
              </a:solidFill>
            </a:endParaRPr>
          </a:p>
        </p:txBody>
      </p:sp>
      <p:sp>
        <p:nvSpPr>
          <p:cNvPr id="63" name="Text Placeholder 8"/>
          <p:cNvSpPr txBox="1">
            <a:spLocks/>
          </p:cNvSpPr>
          <p:nvPr/>
        </p:nvSpPr>
        <p:spPr>
          <a:xfrm>
            <a:off x="3098779" y="643712"/>
            <a:ext cx="6286544" cy="1264774"/>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500" dirty="0" smtClean="0">
                <a:solidFill>
                  <a:schemeClr val="tx1">
                    <a:lumMod val="85000"/>
                    <a:lumOff val="15000"/>
                  </a:schemeClr>
                </a:solidFill>
              </a:rPr>
              <a:t>（</a:t>
            </a:r>
            <a:r>
              <a:rPr lang="en-US" altLang="zh-CN" sz="1500" dirty="0" smtClean="0">
                <a:solidFill>
                  <a:schemeClr val="tx1">
                    <a:lumMod val="85000"/>
                    <a:lumOff val="15000"/>
                  </a:schemeClr>
                </a:solidFill>
              </a:rPr>
              <a:t>1</a:t>
            </a:r>
            <a:r>
              <a:rPr lang="zh-CN" altLang="en-US" sz="1500" dirty="0" smtClean="0">
                <a:solidFill>
                  <a:schemeClr val="tx1">
                    <a:lumMod val="85000"/>
                    <a:lumOff val="15000"/>
                  </a:schemeClr>
                </a:solidFill>
              </a:rPr>
              <a:t>）工程设计方面。一是审查设计图纸是否齐全；建筑施工图、结构施工图等是否规范。二是审查总设计方案是否先进；建设物的布局是否合理；建筑物的造型是否美观；工艺流程是否先进。</a:t>
            </a:r>
          </a:p>
          <a:p>
            <a:r>
              <a:rPr lang="zh-CN" altLang="en-US" sz="1500" dirty="0" smtClean="0">
                <a:solidFill>
                  <a:schemeClr val="tx1">
                    <a:lumMod val="85000"/>
                    <a:lumOff val="15000"/>
                  </a:schemeClr>
                </a:solidFill>
              </a:rPr>
              <a:t>（</a:t>
            </a:r>
            <a:r>
              <a:rPr lang="en-US" altLang="zh-CN" sz="1500" dirty="0" smtClean="0">
                <a:solidFill>
                  <a:schemeClr val="tx1">
                    <a:lumMod val="85000"/>
                    <a:lumOff val="15000"/>
                  </a:schemeClr>
                </a:solidFill>
              </a:rPr>
              <a:t>2</a:t>
            </a:r>
            <a:r>
              <a:rPr lang="zh-CN" altLang="en-US" sz="1500" dirty="0" smtClean="0">
                <a:solidFill>
                  <a:schemeClr val="tx1">
                    <a:lumMod val="85000"/>
                    <a:lumOff val="15000"/>
                  </a:schemeClr>
                </a:solidFill>
              </a:rPr>
              <a:t>）设计概算方面。一是审查设备、材料的预算价格是否准确；二是审查采用的定额指标是否合理等。</a:t>
            </a:r>
          </a:p>
          <a:p>
            <a:r>
              <a:rPr lang="zh-CN" altLang="en-US" sz="1500" dirty="0" smtClean="0">
                <a:solidFill>
                  <a:schemeClr val="tx1">
                    <a:lumMod val="85000"/>
                    <a:lumOff val="15000"/>
                  </a:schemeClr>
                </a:solidFill>
              </a:rPr>
              <a:t>（</a:t>
            </a:r>
            <a:r>
              <a:rPr lang="en-US" altLang="zh-CN" sz="1500" dirty="0" smtClean="0">
                <a:solidFill>
                  <a:schemeClr val="tx1">
                    <a:lumMod val="85000"/>
                    <a:lumOff val="15000"/>
                  </a:schemeClr>
                </a:solidFill>
              </a:rPr>
              <a:t>3</a:t>
            </a:r>
            <a:r>
              <a:rPr lang="zh-CN" altLang="en-US" sz="1500" dirty="0" smtClean="0">
                <a:solidFill>
                  <a:schemeClr val="tx1">
                    <a:lumMod val="85000"/>
                    <a:lumOff val="15000"/>
                  </a:schemeClr>
                </a:solidFill>
              </a:rPr>
              <a:t>）施工图预算方面。一是各项取费是否准确，二是工程类别划分是否准确；三是施工图预算是否超出设计概算等。另外，关于投资计划的审计主要是审查管理部门是否严格履行审批权限；有无超越审批权限的行为；被审计单位申报的项目是否真实等问题。</a:t>
            </a:r>
            <a:endParaRPr lang="en-US" altLang="zh-CN" sz="1500" dirty="0">
              <a:solidFill>
                <a:schemeClr val="tx1">
                  <a:lumMod val="85000"/>
                  <a:lumOff val="15000"/>
                </a:schemeClr>
              </a:solidFill>
            </a:endParaRPr>
          </a:p>
        </p:txBody>
      </p:sp>
      <p:sp>
        <p:nvSpPr>
          <p:cNvPr id="66" name="Text Placeholder 8"/>
          <p:cNvSpPr txBox="1">
            <a:spLocks/>
          </p:cNvSpPr>
          <p:nvPr/>
        </p:nvSpPr>
        <p:spPr>
          <a:xfrm>
            <a:off x="3313093" y="5287182"/>
            <a:ext cx="7104164" cy="1264776"/>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500" dirty="0" smtClean="0">
                <a:solidFill>
                  <a:schemeClr val="tx1">
                    <a:lumMod val="85000"/>
                    <a:lumOff val="15000"/>
                  </a:schemeClr>
                </a:solidFill>
              </a:rPr>
              <a:t>（</a:t>
            </a:r>
            <a:r>
              <a:rPr lang="en-US" altLang="zh-CN" sz="1500" dirty="0" smtClean="0">
                <a:solidFill>
                  <a:schemeClr val="tx1">
                    <a:lumMod val="85000"/>
                    <a:lumOff val="15000"/>
                  </a:schemeClr>
                </a:solidFill>
              </a:rPr>
              <a:t>1</a:t>
            </a:r>
            <a:r>
              <a:rPr lang="zh-CN" altLang="en-US" sz="1500" dirty="0" smtClean="0">
                <a:solidFill>
                  <a:schemeClr val="tx1">
                    <a:lumMod val="85000"/>
                    <a:lumOff val="15000"/>
                  </a:schemeClr>
                </a:solidFill>
              </a:rPr>
              <a:t>）把握好各项施工合同的签订和执行。包括主合同及分包合同、协议等。主要审查合同内容的完整性，合同条款中对涉及工程价款结算的事项是否进行了约定；</a:t>
            </a:r>
          </a:p>
          <a:p>
            <a:r>
              <a:rPr lang="zh-CN" altLang="en-US" sz="1500" dirty="0" smtClean="0">
                <a:solidFill>
                  <a:schemeClr val="tx1">
                    <a:lumMod val="85000"/>
                    <a:lumOff val="15000"/>
                  </a:schemeClr>
                </a:solidFill>
              </a:rPr>
              <a:t>（</a:t>
            </a:r>
            <a:r>
              <a:rPr lang="en-US" altLang="zh-CN" sz="1500" dirty="0" smtClean="0">
                <a:solidFill>
                  <a:schemeClr val="tx1">
                    <a:lumMod val="85000"/>
                    <a:lumOff val="15000"/>
                  </a:schemeClr>
                </a:solidFill>
              </a:rPr>
              <a:t>2</a:t>
            </a:r>
            <a:r>
              <a:rPr lang="zh-CN" altLang="en-US" sz="1500" dirty="0" smtClean="0">
                <a:solidFill>
                  <a:schemeClr val="tx1">
                    <a:lumMod val="85000"/>
                    <a:lumOff val="15000"/>
                  </a:schemeClr>
                </a:solidFill>
              </a:rPr>
              <a:t>）把握材料、工日、台班的市场变化，了解</a:t>
            </a:r>
            <a:r>
              <a:rPr lang="en-US" altLang="zh-CN" sz="1500" dirty="0" smtClean="0">
                <a:solidFill>
                  <a:schemeClr val="tx1">
                    <a:lumMod val="85000"/>
                    <a:lumOff val="15000"/>
                  </a:schemeClr>
                </a:solidFill>
              </a:rPr>
              <a:t>《</a:t>
            </a:r>
            <a:r>
              <a:rPr lang="zh-CN" altLang="en-US" sz="1500" dirty="0" smtClean="0">
                <a:solidFill>
                  <a:schemeClr val="tx1">
                    <a:lumMod val="85000"/>
                    <a:lumOff val="15000"/>
                  </a:schemeClr>
                </a:solidFill>
              </a:rPr>
              <a:t>造价信息</a:t>
            </a:r>
            <a:r>
              <a:rPr lang="en-US" altLang="zh-CN" sz="1500" dirty="0" smtClean="0">
                <a:solidFill>
                  <a:schemeClr val="tx1">
                    <a:lumMod val="85000"/>
                    <a:lumOff val="15000"/>
                  </a:schemeClr>
                </a:solidFill>
              </a:rPr>
              <a:t>》</a:t>
            </a:r>
            <a:r>
              <a:rPr lang="zh-CN" altLang="en-US" sz="1500" dirty="0" smtClean="0">
                <a:solidFill>
                  <a:schemeClr val="tx1">
                    <a:lumMod val="85000"/>
                    <a:lumOff val="15000"/>
                  </a:schemeClr>
                </a:solidFill>
              </a:rPr>
              <a:t>；</a:t>
            </a:r>
          </a:p>
          <a:p>
            <a:r>
              <a:rPr lang="zh-CN" altLang="en-US" sz="1500" dirty="0" smtClean="0">
                <a:solidFill>
                  <a:schemeClr val="tx1">
                    <a:lumMod val="85000"/>
                    <a:lumOff val="15000"/>
                  </a:schemeClr>
                </a:solidFill>
              </a:rPr>
              <a:t>（</a:t>
            </a:r>
            <a:r>
              <a:rPr lang="en-US" altLang="zh-CN" sz="1500" dirty="0" smtClean="0">
                <a:solidFill>
                  <a:schemeClr val="tx1">
                    <a:lumMod val="85000"/>
                    <a:lumOff val="15000"/>
                  </a:schemeClr>
                </a:solidFill>
              </a:rPr>
              <a:t>3</a:t>
            </a:r>
            <a:r>
              <a:rPr lang="zh-CN" altLang="en-US" sz="1500" dirty="0" smtClean="0">
                <a:solidFill>
                  <a:schemeClr val="tx1">
                    <a:lumMod val="85000"/>
                    <a:lumOff val="15000"/>
                  </a:schemeClr>
                </a:solidFill>
              </a:rPr>
              <a:t>）加强对工程签证的及时性和准确性以及隐蔽工程的审核；</a:t>
            </a:r>
          </a:p>
          <a:p>
            <a:r>
              <a:rPr lang="zh-CN" altLang="en-US" sz="1500" dirty="0" smtClean="0">
                <a:solidFill>
                  <a:schemeClr val="tx1">
                    <a:lumMod val="85000"/>
                    <a:lumOff val="15000"/>
                  </a:schemeClr>
                </a:solidFill>
              </a:rPr>
              <a:t>（</a:t>
            </a:r>
            <a:r>
              <a:rPr lang="en-US" altLang="zh-CN" sz="1500" dirty="0" smtClean="0">
                <a:solidFill>
                  <a:schemeClr val="tx1">
                    <a:lumMod val="85000"/>
                    <a:lumOff val="15000"/>
                  </a:schemeClr>
                </a:solidFill>
              </a:rPr>
              <a:t>4</a:t>
            </a:r>
            <a:r>
              <a:rPr lang="zh-CN" altLang="en-US" sz="1500" dirty="0" smtClean="0">
                <a:solidFill>
                  <a:schemeClr val="tx1">
                    <a:lumMod val="85000"/>
                    <a:lumOff val="15000"/>
                  </a:schemeClr>
                </a:solidFill>
              </a:rPr>
              <a:t>）配合监理等人员及时掌握工程的进度和质量情况。</a:t>
            </a:r>
            <a:endParaRPr lang="en-US" altLang="zh-CN" sz="1500" dirty="0">
              <a:solidFill>
                <a:schemeClr val="tx1">
                  <a:lumMod val="85000"/>
                  <a:lumOff val="15000"/>
                </a:schemeClr>
              </a:solidFill>
            </a:endParaRPr>
          </a:p>
        </p:txBody>
      </p:sp>
      <p:grpSp>
        <p:nvGrpSpPr>
          <p:cNvPr id="31" name="组合 30"/>
          <p:cNvGrpSpPr/>
          <p:nvPr/>
        </p:nvGrpSpPr>
        <p:grpSpPr>
          <a:xfrm>
            <a:off x="2598713" y="2286786"/>
            <a:ext cx="375733" cy="548509"/>
            <a:chOff x="2598713" y="2286786"/>
            <a:chExt cx="375733" cy="548509"/>
          </a:xfrm>
        </p:grpSpPr>
        <p:cxnSp>
          <p:nvCxnSpPr>
            <p:cNvPr id="67" name="直接连接符 66"/>
            <p:cNvCxnSpPr/>
            <p:nvPr/>
          </p:nvCxnSpPr>
          <p:spPr>
            <a:xfrm flipV="1">
              <a:off x="2884465" y="2286786"/>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98713" y="2358224"/>
              <a:ext cx="37573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69" name="直接连接符 68"/>
          <p:cNvCxnSpPr/>
          <p:nvPr/>
        </p:nvCxnSpPr>
        <p:spPr>
          <a:xfrm flipV="1">
            <a:off x="4027473" y="2643976"/>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2027209" y="4749668"/>
            <a:ext cx="4071966" cy="323200"/>
            <a:chOff x="2027209" y="4749668"/>
            <a:chExt cx="4071966" cy="323200"/>
          </a:xfrm>
        </p:grpSpPr>
        <p:cxnSp>
          <p:nvCxnSpPr>
            <p:cNvPr id="71" name="直接连接符 70"/>
            <p:cNvCxnSpPr/>
            <p:nvPr/>
          </p:nvCxnSpPr>
          <p:spPr>
            <a:xfrm rot="5400000">
              <a:off x="5812113" y="4893854"/>
              <a:ext cx="323200" cy="34828"/>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10800000">
              <a:off x="2027209" y="4929992"/>
              <a:ext cx="4071966" cy="1588"/>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73" name="直接连接符 72"/>
          <p:cNvCxnSpPr/>
          <p:nvPr/>
        </p:nvCxnSpPr>
        <p:spPr>
          <a:xfrm>
            <a:off x="7742249" y="4572802"/>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400000" flipH="1" flipV="1">
            <a:off x="9563918" y="2822571"/>
            <a:ext cx="714380" cy="35719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6" name="组合 1"/>
          <p:cNvGrpSpPr/>
          <p:nvPr/>
        </p:nvGrpSpPr>
        <p:grpSpPr>
          <a:xfrm>
            <a:off x="1955771" y="2858290"/>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5" name="Text Placeholder 2"/>
            <p:cNvSpPr txBox="1">
              <a:spLocks/>
            </p:cNvSpPr>
            <p:nvPr/>
          </p:nvSpPr>
          <p:spPr>
            <a:xfrm>
              <a:off x="3000551" y="322012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投资决策阶段</a:t>
              </a:r>
              <a:endParaRPr lang="en-US" altLang="zh-CN" sz="2400" b="1" dirty="0">
                <a:solidFill>
                  <a:schemeClr val="bg1"/>
                </a:solidFill>
                <a:latin typeface="微软雅黑" pitchFamily="34" charset="-122"/>
                <a:ea typeface="微软雅黑" pitchFamily="34" charset="-122"/>
              </a:endParaRPr>
            </a:p>
          </p:txBody>
        </p:sp>
      </p:grpSp>
      <p:grpSp>
        <p:nvGrpSpPr>
          <p:cNvPr id="7" name="组合 78"/>
          <p:cNvGrpSpPr/>
          <p:nvPr/>
        </p:nvGrpSpPr>
        <p:grpSpPr>
          <a:xfrm>
            <a:off x="3531919" y="2858290"/>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6" name="Text Placeholder 2"/>
            <p:cNvSpPr txBox="1">
              <a:spLocks/>
            </p:cNvSpPr>
            <p:nvPr/>
          </p:nvSpPr>
          <p:spPr>
            <a:xfrm>
              <a:off x="4786501" y="3220126"/>
              <a:ext cx="1047227"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设计阶段</a:t>
              </a:r>
              <a:endParaRPr lang="en-US" altLang="zh-CN" sz="2400" b="1" dirty="0">
                <a:solidFill>
                  <a:schemeClr val="bg1"/>
                </a:solidFill>
                <a:latin typeface="微软雅黑" pitchFamily="34" charset="-122"/>
                <a:ea typeface="微软雅黑" pitchFamily="34" charset="-122"/>
              </a:endParaRPr>
            </a:p>
          </p:txBody>
        </p:sp>
      </p:grpSp>
      <p:grpSp>
        <p:nvGrpSpPr>
          <p:cNvPr id="8" name="组合 79"/>
          <p:cNvGrpSpPr/>
          <p:nvPr/>
        </p:nvGrpSpPr>
        <p:grpSpPr>
          <a:xfrm>
            <a:off x="5108068" y="2858290"/>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7" name="Text Placeholder 2"/>
            <p:cNvSpPr txBox="1">
              <a:spLocks/>
            </p:cNvSpPr>
            <p:nvPr/>
          </p:nvSpPr>
          <p:spPr>
            <a:xfrm>
              <a:off x="6286699" y="322012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招标投标阶段</a:t>
              </a:r>
              <a:endParaRPr lang="en-US" altLang="zh-CN" sz="2400" b="1" dirty="0">
                <a:solidFill>
                  <a:schemeClr val="bg1"/>
                </a:solidFill>
                <a:latin typeface="微软雅黑" pitchFamily="34" charset="-122"/>
                <a:ea typeface="微软雅黑" pitchFamily="34" charset="-122"/>
              </a:endParaRPr>
            </a:p>
          </p:txBody>
        </p:sp>
      </p:grpSp>
      <p:grpSp>
        <p:nvGrpSpPr>
          <p:cNvPr id="9" name="组合 80"/>
          <p:cNvGrpSpPr/>
          <p:nvPr/>
        </p:nvGrpSpPr>
        <p:grpSpPr>
          <a:xfrm>
            <a:off x="6761137" y="2858290"/>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8" name="Text Placeholder 2"/>
            <p:cNvSpPr txBox="1">
              <a:spLocks/>
            </p:cNvSpPr>
            <p:nvPr/>
          </p:nvSpPr>
          <p:spPr>
            <a:xfrm>
              <a:off x="8001211" y="3220126"/>
              <a:ext cx="1030530"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施工阶段</a:t>
              </a:r>
              <a:endParaRPr lang="en-US" altLang="zh-CN" sz="2400" b="1" dirty="0">
                <a:solidFill>
                  <a:schemeClr val="bg1"/>
                </a:solidFill>
                <a:latin typeface="微软雅黑" pitchFamily="34" charset="-122"/>
                <a:ea typeface="微软雅黑" pitchFamily="34" charset="-122"/>
              </a:endParaRPr>
            </a:p>
          </p:txBody>
        </p:sp>
      </p:grpSp>
      <p:sp>
        <p:nvSpPr>
          <p:cNvPr id="35" name="文本框 2"/>
          <p:cNvSpPr txBox="1"/>
          <p:nvPr/>
        </p:nvSpPr>
        <p:spPr>
          <a:xfrm>
            <a:off x="-6367" y="99716"/>
            <a:ext cx="467678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（二）全过程跟踪审计内容</a:t>
            </a:r>
            <a:endParaRPr lang="zh-CN" altLang="en-US" sz="2800" b="1" dirty="0">
              <a:solidFill>
                <a:srgbClr val="005DA2"/>
              </a:solidFill>
              <a:latin typeface="微软雅黑" pitchFamily="34" charset="-122"/>
              <a:ea typeface="微软雅黑" pitchFamily="34" charset="-122"/>
            </a:endParaRPr>
          </a:p>
        </p:txBody>
      </p:sp>
      <p:cxnSp>
        <p:nvCxnSpPr>
          <p:cNvPr id="36" name="直接连接符 35"/>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0" name="组合 79"/>
          <p:cNvGrpSpPr/>
          <p:nvPr/>
        </p:nvGrpSpPr>
        <p:grpSpPr>
          <a:xfrm>
            <a:off x="8214769" y="2861919"/>
            <a:ext cx="1891378" cy="1891378"/>
            <a:chOff x="5867096" y="2648622"/>
            <a:chExt cx="1891378" cy="1891378"/>
          </a:xfrm>
          <a:solidFill>
            <a:srgbClr val="005DA2"/>
          </a:solidFill>
        </p:grpSpPr>
        <p:sp>
          <p:nvSpPr>
            <p:cNvPr id="41"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43" name="Text Placeholder 2"/>
            <p:cNvSpPr txBox="1">
              <a:spLocks/>
            </p:cNvSpPr>
            <p:nvPr/>
          </p:nvSpPr>
          <p:spPr>
            <a:xfrm>
              <a:off x="6251832" y="3216497"/>
              <a:ext cx="1285884"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结算决算阶段</a:t>
              </a:r>
              <a:endParaRPr lang="en-US" altLang="zh-CN" sz="2400" b="1" dirty="0">
                <a:solidFill>
                  <a:schemeClr val="bg1"/>
                </a:solidFill>
                <a:latin typeface="微软雅黑" pitchFamily="34" charset="-122"/>
                <a:ea typeface="微软雅黑" pitchFamily="34" charset="-122"/>
              </a:endParaRPr>
            </a:p>
          </p:txBody>
        </p:sp>
      </p:grpSp>
      <p:sp>
        <p:nvSpPr>
          <p:cNvPr id="83" name="Text Placeholder 8"/>
          <p:cNvSpPr txBox="1">
            <a:spLocks/>
          </p:cNvSpPr>
          <p:nvPr/>
        </p:nvSpPr>
        <p:spPr>
          <a:xfrm>
            <a:off x="10171141" y="1572406"/>
            <a:ext cx="1855835" cy="3714776"/>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600" dirty="0" smtClean="0">
                <a:solidFill>
                  <a:schemeClr val="tx1">
                    <a:lumMod val="85000"/>
                    <a:lumOff val="15000"/>
                  </a:schemeClr>
                </a:solidFill>
              </a:rPr>
              <a:t>（</a:t>
            </a:r>
            <a:r>
              <a:rPr lang="en-US" altLang="zh-CN" sz="1600" dirty="0" smtClean="0">
                <a:solidFill>
                  <a:schemeClr val="tx1">
                    <a:lumMod val="85000"/>
                    <a:lumOff val="15000"/>
                  </a:schemeClr>
                </a:solidFill>
              </a:rPr>
              <a:t>1</a:t>
            </a:r>
            <a:r>
              <a:rPr lang="zh-CN" altLang="en-US" sz="1600" dirty="0" smtClean="0">
                <a:solidFill>
                  <a:schemeClr val="tx1">
                    <a:lumMod val="85000"/>
                    <a:lumOff val="15000"/>
                  </a:schemeClr>
                </a:solidFill>
              </a:rPr>
              <a:t>）审查竣工决算编制的真实性。</a:t>
            </a:r>
          </a:p>
          <a:p>
            <a:r>
              <a:rPr lang="zh-CN" altLang="en-US" sz="1600" dirty="0" smtClean="0">
                <a:solidFill>
                  <a:schemeClr val="tx1">
                    <a:lumMod val="85000"/>
                    <a:lumOff val="15000"/>
                  </a:schemeClr>
                </a:solidFill>
              </a:rPr>
              <a:t>（</a:t>
            </a:r>
            <a:r>
              <a:rPr lang="en-US" altLang="zh-CN" sz="1600" dirty="0" smtClean="0">
                <a:solidFill>
                  <a:schemeClr val="tx1">
                    <a:lumMod val="85000"/>
                    <a:lumOff val="15000"/>
                  </a:schemeClr>
                </a:solidFill>
              </a:rPr>
              <a:t>2</a:t>
            </a:r>
            <a:r>
              <a:rPr lang="zh-CN" altLang="en-US" sz="1600" dirty="0" smtClean="0">
                <a:solidFill>
                  <a:schemeClr val="tx1">
                    <a:lumMod val="85000"/>
                    <a:lumOff val="15000"/>
                  </a:schemeClr>
                </a:solidFill>
              </a:rPr>
              <a:t>）审查施工单位编制的工程结算的正确性。</a:t>
            </a:r>
          </a:p>
          <a:p>
            <a:r>
              <a:rPr lang="zh-CN" altLang="en-US" sz="1600" dirty="0" smtClean="0">
                <a:solidFill>
                  <a:schemeClr val="tx1">
                    <a:lumMod val="85000"/>
                    <a:lumOff val="15000"/>
                  </a:schemeClr>
                </a:solidFill>
              </a:rPr>
              <a:t>（</a:t>
            </a:r>
            <a:r>
              <a:rPr lang="en-US" altLang="zh-CN" sz="1600" dirty="0" smtClean="0">
                <a:solidFill>
                  <a:schemeClr val="tx1">
                    <a:lumMod val="85000"/>
                    <a:lumOff val="15000"/>
                  </a:schemeClr>
                </a:solidFill>
              </a:rPr>
              <a:t>3</a:t>
            </a:r>
            <a:r>
              <a:rPr lang="zh-CN" altLang="en-US" sz="1600" dirty="0" smtClean="0">
                <a:solidFill>
                  <a:schemeClr val="tx1">
                    <a:lumMod val="85000"/>
                    <a:lumOff val="15000"/>
                  </a:schemeClr>
                </a:solidFill>
              </a:rPr>
              <a:t>）审查建设资金使用的合理性。</a:t>
            </a:r>
          </a:p>
          <a:p>
            <a:r>
              <a:rPr lang="zh-CN" altLang="en-US" sz="1600" dirty="0" smtClean="0">
                <a:solidFill>
                  <a:schemeClr val="tx1">
                    <a:lumMod val="85000"/>
                    <a:lumOff val="15000"/>
                  </a:schemeClr>
                </a:solidFill>
              </a:rPr>
              <a:t>（</a:t>
            </a:r>
            <a:r>
              <a:rPr lang="en-US" altLang="zh-CN" sz="1600" dirty="0" smtClean="0">
                <a:solidFill>
                  <a:schemeClr val="tx1">
                    <a:lumMod val="85000"/>
                    <a:lumOff val="15000"/>
                  </a:schemeClr>
                </a:solidFill>
              </a:rPr>
              <a:t>4</a:t>
            </a:r>
            <a:r>
              <a:rPr lang="zh-CN" altLang="en-US" sz="1600" dirty="0" smtClean="0">
                <a:solidFill>
                  <a:schemeClr val="tx1">
                    <a:lumMod val="85000"/>
                    <a:lumOff val="15000"/>
                  </a:schemeClr>
                </a:solidFill>
              </a:rPr>
              <a:t>）审查税金清缴情况。</a:t>
            </a:r>
          </a:p>
          <a:p>
            <a:r>
              <a:rPr lang="zh-CN" altLang="en-US" sz="1600" dirty="0" smtClean="0">
                <a:solidFill>
                  <a:schemeClr val="tx1">
                    <a:lumMod val="85000"/>
                    <a:lumOff val="15000"/>
                  </a:schemeClr>
                </a:solidFill>
              </a:rPr>
              <a:t>（</a:t>
            </a:r>
            <a:r>
              <a:rPr lang="en-US" altLang="zh-CN" sz="1600" dirty="0" smtClean="0">
                <a:solidFill>
                  <a:schemeClr val="tx1">
                    <a:lumMod val="85000"/>
                    <a:lumOff val="15000"/>
                  </a:schemeClr>
                </a:solidFill>
              </a:rPr>
              <a:t>5</a:t>
            </a:r>
            <a:r>
              <a:rPr lang="zh-CN" altLang="en-US" sz="1600" dirty="0" smtClean="0">
                <a:solidFill>
                  <a:schemeClr val="tx1">
                    <a:lumMod val="85000"/>
                    <a:lumOff val="15000"/>
                  </a:schemeClr>
                </a:solidFill>
              </a:rPr>
              <a:t>）审查投资效益是否良好。</a:t>
            </a:r>
            <a:endParaRPr lang="en-US" altLang="zh-CN" sz="1600" dirty="0">
              <a:solidFill>
                <a:schemeClr val="tx1">
                  <a:lumMod val="85000"/>
                  <a:lumOff val="15000"/>
                </a:schemeClr>
              </a:solidFill>
            </a:endParaRPr>
          </a:p>
        </p:txBody>
      </p:sp>
    </p:spTree>
    <p:extLst>
      <p:ext uri="{BB962C8B-B14F-4D97-AF65-F5344CB8AC3E}">
        <p14:creationId xmlns="" xmlns:p14="http://schemas.microsoft.com/office/powerpoint/2010/main" val="413104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strips(downLeft)">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1000" fill="hold"/>
                                        <p:tgtEl>
                                          <p:spTgt spid="63"/>
                                        </p:tgtEl>
                                        <p:attrNameLst>
                                          <p:attrName>ppt_x</p:attrName>
                                        </p:attrNameLst>
                                      </p:cBhvr>
                                      <p:tavLst>
                                        <p:tav tm="0">
                                          <p:val>
                                            <p:strVal val="#ppt_x-.2"/>
                                          </p:val>
                                        </p:tav>
                                        <p:tav tm="100000">
                                          <p:val>
                                            <p:strVal val="#ppt_x"/>
                                          </p:val>
                                        </p:tav>
                                      </p:tavLst>
                                    </p:anim>
                                    <p:anim calcmode="lin" valueType="num">
                                      <p:cBhvr>
                                        <p:cTn id="45"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46" dur="1000"/>
                                        <p:tgtEl>
                                          <p:spTgt spid="63"/>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trips(down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dow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strips(downLeft)">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ppt_x"/>
                                          </p:val>
                                        </p:tav>
                                        <p:tav tm="100000">
                                          <p:val>
                                            <p:strVal val="#ppt_x"/>
                                          </p:val>
                                        </p:tav>
                                      </p:tavLst>
                                    </p:anim>
                                    <p:anim calcmode="lin" valueType="num">
                                      <p:cBhvr additive="base">
                                        <p:cTn id="73"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6" fill="hold" grpId="0" nodeType="click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barn(inHorizontal)">
                                      <p:cBhvr>
                                        <p:cTn id="78" dur="500"/>
                                        <p:tgtEl>
                                          <p:spTgt spid="66"/>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strips(downLeft)">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500" fill="hold"/>
                                        <p:tgtEl>
                                          <p:spTgt spid="74"/>
                                        </p:tgtEl>
                                        <p:attrNameLst>
                                          <p:attrName>ppt_x</p:attrName>
                                        </p:attrNameLst>
                                      </p:cBhvr>
                                      <p:tavLst>
                                        <p:tav tm="0">
                                          <p:val>
                                            <p:strVal val="#ppt_x"/>
                                          </p:val>
                                        </p:tav>
                                        <p:tav tm="100000">
                                          <p:val>
                                            <p:strVal val="#ppt_x"/>
                                          </p:val>
                                        </p:tav>
                                      </p:tavLst>
                                    </p:anim>
                                    <p:anim calcmode="lin" valueType="num">
                                      <p:cBhvr additive="base">
                                        <p:cTn id="8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1000"/>
                                        <p:tgtEl>
                                          <p:spTgt spid="83"/>
                                        </p:tgtEl>
                                      </p:cBhvr>
                                    </p:animEffect>
                                    <p:anim calcmode="lin" valueType="num">
                                      <p:cBhvr>
                                        <p:cTn id="95" dur="1000" fill="hold"/>
                                        <p:tgtEl>
                                          <p:spTgt spid="83"/>
                                        </p:tgtEl>
                                        <p:attrNameLst>
                                          <p:attrName>ppt_x</p:attrName>
                                        </p:attrNameLst>
                                      </p:cBhvr>
                                      <p:tavLst>
                                        <p:tav tm="0">
                                          <p:val>
                                            <p:strVal val="#ppt_x"/>
                                          </p:val>
                                        </p:tav>
                                        <p:tav tm="100000">
                                          <p:val>
                                            <p:strVal val="#ppt_x"/>
                                          </p:val>
                                        </p:tav>
                                      </p:tavLst>
                                    </p:anim>
                                    <p:anim calcmode="lin" valueType="num">
                                      <p:cBhvr>
                                        <p:cTn id="9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35" grpId="0"/>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a:spLocks/>
          </p:cNvSpPr>
          <p:nvPr/>
        </p:nvSpPr>
        <p:spPr bwMode="auto">
          <a:xfrm>
            <a:off x="384135" y="1858158"/>
            <a:ext cx="9858444" cy="4643470"/>
          </a:xfrm>
          <a:prstGeom prst="rect">
            <a:avLst/>
          </a:prstGeom>
          <a:solidFill>
            <a:srgbClr val="FFFFFF">
              <a:alpha val="58038"/>
            </a:srgbClr>
          </a:solidFill>
          <a:ln w="25400">
            <a:solidFill>
              <a:srgbClr val="0070C0"/>
            </a:solidFill>
            <a:miter lim="800000"/>
            <a:headEnd/>
            <a:tailEnd/>
          </a:ln>
        </p:spPr>
        <p:txBody>
          <a:bodyPr/>
          <a:lstStyle/>
          <a:p>
            <a:endParaRPr lang="zh-CN" altLang="en-US">
              <a:solidFill>
                <a:srgbClr val="000000"/>
              </a:solidFill>
              <a:sym typeface="Arial" pitchFamily="34" charset="0"/>
            </a:endParaRPr>
          </a:p>
        </p:txBody>
      </p:sp>
      <p:sp>
        <p:nvSpPr>
          <p:cNvPr id="65" name="矩形 17"/>
          <p:cNvSpPr>
            <a:spLocks noChangeArrowheads="1"/>
          </p:cNvSpPr>
          <p:nvPr/>
        </p:nvSpPr>
        <p:spPr bwMode="auto">
          <a:xfrm>
            <a:off x="888958" y="1386669"/>
            <a:ext cx="2954657" cy="1234695"/>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z="2000" b="1">
              <a:sym typeface="Arial" pitchFamily="34" charset="0"/>
            </a:endParaRPr>
          </a:p>
        </p:txBody>
      </p:sp>
      <p:sp>
        <p:nvSpPr>
          <p:cNvPr id="66" name="TextBox 18"/>
          <p:cNvSpPr>
            <a:spLocks noChangeArrowheads="1"/>
          </p:cNvSpPr>
          <p:nvPr/>
        </p:nvSpPr>
        <p:spPr bwMode="auto">
          <a:xfrm>
            <a:off x="944552" y="1424587"/>
            <a:ext cx="2889901" cy="103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小结</a:t>
            </a:r>
            <a:endParaRPr lang="zh-CN" altLang="en-US" sz="60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sp>
        <p:nvSpPr>
          <p:cNvPr id="11" name="TextBox 10"/>
          <p:cNvSpPr txBox="1"/>
          <p:nvPr/>
        </p:nvSpPr>
        <p:spPr>
          <a:xfrm>
            <a:off x="741325" y="3144042"/>
            <a:ext cx="8929750" cy="2031358"/>
          </a:xfrm>
          <a:prstGeom prst="rect">
            <a:avLst/>
          </a:prstGeom>
          <a:noFill/>
        </p:spPr>
        <p:txBody>
          <a:bodyPr wrap="square" lIns="91472" tIns="45736" rIns="91472" bIns="45736" rtlCol="0">
            <a:spAutoFit/>
          </a:bodyPr>
          <a:lstStyle/>
          <a:p>
            <a:pPr algn="just">
              <a:lnSpc>
                <a:spcPct val="150000"/>
              </a:lnSpc>
            </a:pPr>
            <a:r>
              <a:rPr lang="en-US" altLang="zh-CN" sz="2800" dirty="0" smtClean="0">
                <a:solidFill>
                  <a:srgbClr val="0C0C0C"/>
                </a:solidFill>
                <a:latin typeface="微软雅黑" pitchFamily="34" charset="-122"/>
                <a:ea typeface="微软雅黑" pitchFamily="34" charset="-122"/>
                <a:sym typeface="微软雅黑" pitchFamily="34" charset="-122"/>
              </a:rPr>
              <a:t>-</a:t>
            </a:r>
            <a:r>
              <a:rPr lang="zh-CN" altLang="en-US" sz="2800" dirty="0" smtClean="0">
                <a:solidFill>
                  <a:srgbClr val="0C0C0C"/>
                </a:solidFill>
                <a:latin typeface="微软雅黑" pitchFamily="34" charset="-122"/>
                <a:ea typeface="微软雅黑" pitchFamily="34" charset="-122"/>
                <a:sym typeface="微软雅黑" pitchFamily="34" charset="-122"/>
              </a:rPr>
              <a:t>充分认识全过程跟踪审计的重要意义；</a:t>
            </a:r>
          </a:p>
          <a:p>
            <a:pPr algn="just">
              <a:lnSpc>
                <a:spcPct val="150000"/>
              </a:lnSpc>
            </a:pPr>
            <a:r>
              <a:rPr lang="en-US" altLang="zh-CN" sz="2800" dirty="0" smtClean="0">
                <a:solidFill>
                  <a:srgbClr val="0C0C0C"/>
                </a:solidFill>
                <a:latin typeface="微软雅黑" pitchFamily="34" charset="-122"/>
                <a:ea typeface="微软雅黑" pitchFamily="34" charset="-122"/>
                <a:sym typeface="微软雅黑" pitchFamily="34" charset="-122"/>
              </a:rPr>
              <a:t>-</a:t>
            </a:r>
            <a:r>
              <a:rPr lang="zh-CN" altLang="en-US" sz="2800" dirty="0" smtClean="0">
                <a:solidFill>
                  <a:srgbClr val="0C0C0C"/>
                </a:solidFill>
                <a:latin typeface="微软雅黑" pitchFamily="34" charset="-122"/>
                <a:ea typeface="微软雅黑" pitchFamily="34" charset="-122"/>
                <a:sym typeface="微软雅黑" pitchFamily="34" charset="-122"/>
              </a:rPr>
              <a:t>分清全过程跟踪审计与审计部门项目竣工决算审计区别；</a:t>
            </a:r>
          </a:p>
          <a:p>
            <a:pPr algn="just">
              <a:lnSpc>
                <a:spcPct val="150000"/>
              </a:lnSpc>
            </a:pPr>
            <a:r>
              <a:rPr lang="en-US" altLang="zh-CN" sz="2800" dirty="0" smtClean="0">
                <a:solidFill>
                  <a:srgbClr val="0C0C0C"/>
                </a:solidFill>
                <a:latin typeface="微软雅黑" pitchFamily="34" charset="-122"/>
                <a:ea typeface="微软雅黑" pitchFamily="34" charset="-122"/>
                <a:sym typeface="微软雅黑" pitchFamily="34" charset="-122"/>
              </a:rPr>
              <a:t>-</a:t>
            </a:r>
            <a:r>
              <a:rPr lang="zh-CN" altLang="en-US" sz="2800" dirty="0" smtClean="0">
                <a:solidFill>
                  <a:srgbClr val="0C0C0C"/>
                </a:solidFill>
                <a:latin typeface="微软雅黑" pitchFamily="34" charset="-122"/>
                <a:ea typeface="微软雅黑" pitchFamily="34" charset="-122"/>
                <a:sym typeface="微软雅黑" pitchFamily="34" charset="-122"/>
              </a:rPr>
              <a:t>积极主动开展全过程跟踪审计工作。</a:t>
            </a:r>
            <a:endParaRPr lang="zh-CN" altLang="en-US" sz="2800" dirty="0">
              <a:solidFill>
                <a:sysClr val="windowText" lastClr="000000"/>
              </a:solidFill>
              <a:latin typeface="微软雅黑" pitchFamily="34" charset="-122"/>
              <a:ea typeface="微软雅黑" pitchFamily="34" charset="-122"/>
            </a:endParaRPr>
          </a:p>
        </p:txBody>
      </p:sp>
      <p:sp>
        <p:nvSpPr>
          <p:cNvPr id="9" name="圆角矩形 8"/>
          <p:cNvSpPr/>
          <p:nvPr/>
        </p:nvSpPr>
        <p:spPr>
          <a:xfrm>
            <a:off x="0" y="0"/>
            <a:ext cx="3670283" cy="92946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itchFamily="34" charset="-122"/>
              <a:cs typeface="Arial Unicode MS" pitchFamily="34" charset="-122"/>
            </a:endParaRPr>
          </a:p>
        </p:txBody>
      </p:sp>
      <p:sp>
        <p:nvSpPr>
          <p:cNvPr id="10" name="矩形 9"/>
          <p:cNvSpPr/>
          <p:nvPr/>
        </p:nvSpPr>
        <p:spPr>
          <a:xfrm>
            <a:off x="0" y="143646"/>
            <a:ext cx="3455970" cy="677150"/>
          </a:xfrm>
          <a:prstGeom prst="rect">
            <a:avLst/>
          </a:prstGeom>
        </p:spPr>
        <p:txBody>
          <a:bodyPr wrap="square" lIns="121960" tIns="60980" rIns="121960" bIns="60980">
            <a:spAutoFit/>
          </a:bodyPr>
          <a:lstStyle/>
          <a:p>
            <a:pPr algn="ctr">
              <a:defRPr/>
            </a:pPr>
            <a:r>
              <a:rPr lang="zh-CN" altLang="en-US" sz="3600" b="1" kern="100" dirty="0" smtClean="0">
                <a:solidFill>
                  <a:schemeClr val="bg1"/>
                </a:solidFill>
                <a:latin typeface="微软雅黑" pitchFamily="34" charset="-122"/>
                <a:ea typeface="微软雅黑" pitchFamily="34" charset="-122"/>
                <a:cs typeface="Times New Roman" pitchFamily="18" charset="0"/>
              </a:rPr>
              <a:t>全过程跟踪审计</a:t>
            </a:r>
            <a:endParaRPr lang="zh-CN" altLang="zh-CN" sz="3600" b="1" kern="100" dirty="0">
              <a:solidFill>
                <a:schemeClr val="bg1"/>
              </a:solidFill>
              <a:latin typeface="微软雅黑" pitchFamily="34" charset="-122"/>
              <a:ea typeface="微软雅黑" pitchFamily="34" charset="-122"/>
              <a:cs typeface="Times New Roman" pitchFamily="18" charset="0"/>
            </a:endParaRPr>
          </a:p>
        </p:txBody>
      </p:sp>
    </p:spTree>
    <p:extLst>
      <p:ext uri="{BB962C8B-B14F-4D97-AF65-F5344CB8AC3E}">
        <p14:creationId xmlns="" xmlns:p14="http://schemas.microsoft.com/office/powerpoint/2010/main" val="1681141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1"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5"/>
          <p:cNvGrpSpPr/>
          <p:nvPr/>
        </p:nvGrpSpPr>
        <p:grpSpPr>
          <a:xfrm>
            <a:off x="5099043" y="2215348"/>
            <a:ext cx="6357982" cy="940132"/>
            <a:chOff x="5457006" y="1632406"/>
            <a:chExt cx="4626507" cy="511504"/>
          </a:xfrm>
        </p:grpSpPr>
        <p:sp>
          <p:nvSpPr>
            <p:cNvPr id="31" name="圆角矩形 30"/>
            <p:cNvSpPr/>
            <p:nvPr/>
          </p:nvSpPr>
          <p:spPr>
            <a:xfrm>
              <a:off x="5457006" y="1632406"/>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600" dirty="0" smtClean="0">
                  <a:latin typeface="+mj-lt"/>
                  <a:ea typeface="Arial Unicode MS" pitchFamily="34" charset="-122"/>
                  <a:cs typeface="Arial Unicode MS" pitchFamily="34" charset="-122"/>
                </a:rPr>
                <a:t>三</a:t>
              </a:r>
              <a:endParaRPr lang="zh-CN" altLang="en-US" sz="3600" dirty="0">
                <a:latin typeface="+mj-lt"/>
                <a:ea typeface="Arial Unicode MS" pitchFamily="34" charset="-122"/>
                <a:cs typeface="Arial Unicode MS" pitchFamily="34" charset="-122"/>
              </a:endParaRPr>
            </a:p>
          </p:txBody>
        </p:sp>
        <p:grpSp>
          <p:nvGrpSpPr>
            <p:cNvPr id="4" name="组合 3"/>
            <p:cNvGrpSpPr/>
            <p:nvPr/>
          </p:nvGrpSpPr>
          <p:grpSpPr>
            <a:xfrm>
              <a:off x="6339097" y="163240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itchFamily="34" charset="-122"/>
                  <a:cs typeface="Arial Unicode MS" pitchFamily="34" charset="-122"/>
                </a:endParaRPr>
              </a:p>
            </p:txBody>
          </p:sp>
          <p:sp>
            <p:nvSpPr>
              <p:cNvPr id="32" name="矩形 31"/>
              <p:cNvSpPr/>
              <p:nvPr/>
            </p:nvSpPr>
            <p:spPr>
              <a:xfrm>
                <a:off x="6723350" y="1614014"/>
                <a:ext cx="2944297" cy="368421"/>
              </a:xfrm>
              <a:prstGeom prst="rect">
                <a:avLst/>
              </a:prstGeom>
            </p:spPr>
            <p:txBody>
              <a:bodyPr wrap="square" lIns="121960" tIns="60980" rIns="121960" bIns="60980">
                <a:spAutoFit/>
              </a:bodyPr>
              <a:lstStyle/>
              <a:p>
                <a:pPr algn="ctr">
                  <a:defRPr/>
                </a:pPr>
                <a:r>
                  <a:rPr lang="zh-CN" altLang="en-US" sz="3600" b="1" kern="100" dirty="0" smtClean="0">
                    <a:solidFill>
                      <a:schemeClr val="bg1"/>
                    </a:solidFill>
                    <a:latin typeface="微软雅黑" pitchFamily="34" charset="-122"/>
                    <a:ea typeface="微软雅黑" pitchFamily="34" charset="-122"/>
                    <a:cs typeface="Times New Roman" pitchFamily="18" charset="0"/>
                  </a:rPr>
                  <a:t>经验介绍</a:t>
                </a:r>
                <a:endParaRPr lang="zh-CN" altLang="zh-CN" sz="3600" b="1" kern="100" dirty="0">
                  <a:solidFill>
                    <a:schemeClr val="bg1"/>
                  </a:solidFill>
                  <a:latin typeface="微软雅黑" pitchFamily="34" charset="-122"/>
                  <a:ea typeface="微软雅黑" pitchFamily="34" charset="-122"/>
                  <a:cs typeface="Times New Roman" pitchFamily="18" charset="0"/>
                </a:endParaRPr>
              </a:p>
            </p:txBody>
          </p:sp>
        </p:grpSp>
      </p:grpSp>
      <p:sp>
        <p:nvSpPr>
          <p:cNvPr id="22" name="TextBox 21"/>
          <p:cNvSpPr txBox="1"/>
          <p:nvPr/>
        </p:nvSpPr>
        <p:spPr>
          <a:xfrm>
            <a:off x="669887" y="293280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007917" y="2377780"/>
            <a:ext cx="576064" cy="67982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69821" y="786588"/>
            <a:ext cx="6000792" cy="2507615"/>
            <a:chOff x="8835090" y="1945063"/>
            <a:chExt cx="3450579" cy="2851407"/>
          </a:xfrm>
        </p:grpSpPr>
        <p:sp>
          <p:nvSpPr>
            <p:cNvPr id="7" name="文本框 11"/>
            <p:cNvSpPr txBox="1"/>
            <p:nvPr/>
          </p:nvSpPr>
          <p:spPr>
            <a:xfrm>
              <a:off x="8835090" y="1945063"/>
              <a:ext cx="3450579" cy="1141265"/>
            </a:xfrm>
            <a:prstGeom prst="rect">
              <a:avLst/>
            </a:prstGeom>
            <a:noFill/>
          </p:spPr>
          <p:txBody>
            <a:bodyPr wrap="square" rtlCol="0">
              <a:spAutoFit/>
            </a:bodyPr>
            <a:lstStyle/>
            <a:p>
              <a:pPr>
                <a:lnSpc>
                  <a:spcPct val="130000"/>
                </a:lnSpc>
              </a:pPr>
              <a:r>
                <a:rPr lang="zh-CN" altLang="en-US" sz="2800" dirty="0" smtClean="0">
                  <a:solidFill>
                    <a:sysClr val="windowText" lastClr="000000"/>
                  </a:solidFill>
                  <a:latin typeface="微软雅黑" pitchFamily="34" charset="-122"/>
                  <a:ea typeface="微软雅黑" pitchFamily="34" charset="-122"/>
                </a:rPr>
                <a:t>贵港市妇幼保健院综合大楼项目 </a:t>
              </a:r>
            </a:p>
          </p:txBody>
        </p:sp>
        <p:sp>
          <p:nvSpPr>
            <p:cNvPr id="8" name="文本框 12"/>
            <p:cNvSpPr txBox="1"/>
            <p:nvPr/>
          </p:nvSpPr>
          <p:spPr>
            <a:xfrm>
              <a:off x="8958325" y="2676152"/>
              <a:ext cx="1220861" cy="2120318"/>
            </a:xfrm>
            <a:prstGeom prst="rect">
              <a:avLst/>
            </a:prstGeom>
            <a:noFill/>
          </p:spPr>
          <p:txBody>
            <a:bodyPr wrap="square" rtlCol="0">
              <a:spAutoFit/>
            </a:bodyPr>
            <a:lstStyle/>
            <a:p>
              <a:pPr>
                <a:lnSpc>
                  <a:spcPct val="130000"/>
                </a:lnSpc>
              </a:pPr>
              <a:r>
                <a:rPr lang="zh-CN" altLang="en-US" sz="3600" dirty="0" smtClean="0">
                  <a:solidFill>
                    <a:sysClr val="windowText" lastClr="000000"/>
                  </a:solidFill>
                  <a:latin typeface="微软雅黑" pitchFamily="34" charset="-122"/>
                  <a:ea typeface="微软雅黑" pitchFamily="34" charset="-122"/>
                </a:rPr>
                <a:t>全过程</a:t>
              </a:r>
              <a:r>
                <a:rPr lang="en-US" altLang="zh-CN" sz="3600" dirty="0" smtClean="0">
                  <a:solidFill>
                    <a:sysClr val="windowText" lastClr="000000"/>
                  </a:solidFill>
                  <a:latin typeface="微软雅黑" pitchFamily="34" charset="-122"/>
                  <a:ea typeface="微软雅黑" pitchFamily="34" charset="-122"/>
                </a:rPr>
                <a:t/>
              </a:r>
              <a:br>
                <a:rPr lang="en-US" altLang="zh-CN" sz="3600" dirty="0" smtClean="0">
                  <a:solidFill>
                    <a:sysClr val="windowText" lastClr="000000"/>
                  </a:solidFill>
                  <a:latin typeface="微软雅黑" pitchFamily="34" charset="-122"/>
                  <a:ea typeface="微软雅黑" pitchFamily="34" charset="-122"/>
                </a:rPr>
              </a:br>
              <a:r>
                <a:rPr lang="zh-CN" altLang="en-US" sz="3600" dirty="0" smtClean="0">
                  <a:solidFill>
                    <a:sysClr val="windowText" lastClr="000000"/>
                  </a:solidFill>
                  <a:latin typeface="微软雅黑" pitchFamily="34" charset="-122"/>
                  <a:ea typeface="微软雅黑" pitchFamily="34" charset="-122"/>
                </a:rPr>
                <a:t>跟踪审计</a:t>
              </a:r>
              <a:r>
                <a:rPr lang="en-US" altLang="zh-CN" sz="3600" dirty="0" smtClean="0">
                  <a:solidFill>
                    <a:sysClr val="windowText" lastClr="000000"/>
                  </a:solidFill>
                  <a:latin typeface="微软雅黑" pitchFamily="34" charset="-122"/>
                  <a:ea typeface="微软雅黑" pitchFamily="34" charset="-122"/>
                </a:rPr>
                <a:t/>
              </a:r>
              <a:br>
                <a:rPr lang="en-US" altLang="zh-CN" sz="3600" dirty="0" smtClean="0">
                  <a:solidFill>
                    <a:sysClr val="windowText" lastClr="000000"/>
                  </a:solidFill>
                  <a:latin typeface="微软雅黑" pitchFamily="34" charset="-122"/>
                  <a:ea typeface="微软雅黑" pitchFamily="34" charset="-122"/>
                </a:rPr>
              </a:br>
              <a:r>
                <a:rPr lang="zh-CN" altLang="en-US" sz="3600" dirty="0" smtClean="0">
                  <a:solidFill>
                    <a:sysClr val="windowText" lastClr="000000"/>
                  </a:solidFill>
                  <a:latin typeface="微软雅黑" pitchFamily="34" charset="-122"/>
                  <a:ea typeface="微软雅黑" pitchFamily="34" charset="-122"/>
                </a:rPr>
                <a:t>基本</a:t>
              </a:r>
              <a:r>
                <a:rPr lang="zh-CN" altLang="en-US" sz="3600" dirty="0" smtClean="0">
                  <a:solidFill>
                    <a:sysClr val="windowText" lastClr="000000"/>
                  </a:solidFill>
                  <a:latin typeface="微软雅黑" pitchFamily="34" charset="-122"/>
                  <a:ea typeface="微软雅黑" pitchFamily="34" charset="-122"/>
                </a:rPr>
                <a:t>情况</a:t>
              </a:r>
              <a:endParaRPr lang="zh-CN" altLang="en-US" sz="3600" dirty="0">
                <a:solidFill>
                  <a:sysClr val="windowText" lastClr="000000"/>
                </a:solidFill>
                <a:latin typeface="微软雅黑" pitchFamily="34" charset="-122"/>
                <a:ea typeface="微软雅黑" pitchFamily="34" charset="-122"/>
              </a:endParaRPr>
            </a:p>
          </p:txBody>
        </p:sp>
      </p:grpSp>
      <p:grpSp>
        <p:nvGrpSpPr>
          <p:cNvPr id="9" name="组合 14"/>
          <p:cNvGrpSpPr/>
          <p:nvPr/>
        </p:nvGrpSpPr>
        <p:grpSpPr>
          <a:xfrm>
            <a:off x="3466163" y="3908722"/>
            <a:ext cx="2472813" cy="1862210"/>
            <a:chOff x="3474720" y="4038600"/>
            <a:chExt cx="2331720" cy="1752600"/>
          </a:xfrm>
        </p:grpSpPr>
        <p:sp>
          <p:nvSpPr>
            <p:cNvPr id="18" name="文本框 21"/>
            <p:cNvSpPr txBox="1"/>
            <p:nvPr/>
          </p:nvSpPr>
          <p:spPr>
            <a:xfrm>
              <a:off x="3987799" y="4217364"/>
              <a:ext cx="1248229" cy="1129677"/>
            </a:xfrm>
            <a:prstGeom prst="rect">
              <a:avLst/>
            </a:prstGeom>
            <a:noFill/>
          </p:spPr>
          <p:txBody>
            <a:bodyPr wrap="square" rtlCol="0">
              <a:spAutoFit/>
            </a:bodyPr>
            <a:lstStyle/>
            <a:p>
              <a:pPr algn="ctr"/>
              <a:r>
                <a:rPr lang="zh-CN" altLang="en-US" sz="5400" baseline="-3000" dirty="0" smtClean="0">
                  <a:latin typeface="微软雅黑" pitchFamily="34" charset="-122"/>
                  <a:ea typeface="微软雅黑" pitchFamily="34" charset="-122"/>
                </a:rPr>
                <a:t>建设规模</a:t>
              </a:r>
              <a:endParaRPr lang="zh-CN" altLang="en-US" sz="5400" baseline="-3000" dirty="0">
                <a:latin typeface="微软雅黑" pitchFamily="34" charset="-122"/>
                <a:ea typeface="微软雅黑" pitchFamily="34" charset="-122"/>
              </a:endParaRP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grpSp>
      <p:grpSp>
        <p:nvGrpSpPr>
          <p:cNvPr id="12" name="组合 21"/>
          <p:cNvGrpSpPr/>
          <p:nvPr/>
        </p:nvGrpSpPr>
        <p:grpSpPr>
          <a:xfrm>
            <a:off x="6294544" y="3908722"/>
            <a:ext cx="2472813" cy="1862210"/>
            <a:chOff x="3474720" y="4038600"/>
            <a:chExt cx="2331720" cy="1752600"/>
          </a:xfrm>
        </p:grpSpPr>
        <p:sp>
          <p:nvSpPr>
            <p:cNvPr id="25" name="文本框 32"/>
            <p:cNvSpPr txBox="1"/>
            <p:nvPr/>
          </p:nvSpPr>
          <p:spPr>
            <a:xfrm>
              <a:off x="3987799" y="4217364"/>
              <a:ext cx="1248229" cy="1129677"/>
            </a:xfrm>
            <a:prstGeom prst="rect">
              <a:avLst/>
            </a:prstGeom>
            <a:noFill/>
          </p:spPr>
          <p:txBody>
            <a:bodyPr wrap="square" rtlCol="0">
              <a:spAutoFit/>
            </a:bodyPr>
            <a:lstStyle/>
            <a:p>
              <a:pPr algn="ctr"/>
              <a:r>
                <a:rPr lang="zh-CN" altLang="en-US" sz="5400" baseline="-3000" dirty="0" smtClean="0">
                  <a:latin typeface="微软雅黑" pitchFamily="34" charset="-122"/>
                  <a:ea typeface="微软雅黑" pitchFamily="34" charset="-122"/>
                </a:rPr>
                <a:t>具体做法</a:t>
              </a:r>
              <a:endParaRPr lang="zh-CN" altLang="en-US" sz="5400" baseline="-3000" dirty="0">
                <a:latin typeface="微软雅黑" pitchFamily="34" charset="-122"/>
                <a:ea typeface="微软雅黑" pitchFamily="34" charset="-122"/>
              </a:endParaRP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grpSp>
      <p:grpSp>
        <p:nvGrpSpPr>
          <p:cNvPr id="15" name="组合 28"/>
          <p:cNvGrpSpPr/>
          <p:nvPr/>
        </p:nvGrpSpPr>
        <p:grpSpPr>
          <a:xfrm>
            <a:off x="9143129" y="3908722"/>
            <a:ext cx="2472813" cy="1862210"/>
            <a:chOff x="3474720" y="4038600"/>
            <a:chExt cx="2331720" cy="1752600"/>
          </a:xfrm>
        </p:grpSpPr>
        <p:sp>
          <p:nvSpPr>
            <p:cNvPr id="32" name="文本框 39"/>
            <p:cNvSpPr txBox="1"/>
            <p:nvPr/>
          </p:nvSpPr>
          <p:spPr>
            <a:xfrm>
              <a:off x="3987799" y="4217364"/>
              <a:ext cx="1248229" cy="1129677"/>
            </a:xfrm>
            <a:prstGeom prst="rect">
              <a:avLst/>
            </a:prstGeom>
            <a:noFill/>
          </p:spPr>
          <p:txBody>
            <a:bodyPr wrap="square" rtlCol="0">
              <a:spAutoFit/>
            </a:bodyPr>
            <a:lstStyle/>
            <a:p>
              <a:pPr algn="ctr"/>
              <a:r>
                <a:rPr lang="zh-CN" altLang="en-US" sz="5400" baseline="-3000" dirty="0" smtClean="0">
                  <a:latin typeface="微软雅黑" pitchFamily="34" charset="-122"/>
                  <a:ea typeface="微软雅黑" pitchFamily="34" charset="-122"/>
                </a:rPr>
                <a:t>核减情况</a:t>
              </a:r>
              <a:endParaRPr lang="zh-CN" altLang="en-US" sz="5400" baseline="-3000" dirty="0">
                <a:latin typeface="微软雅黑" pitchFamily="34" charset="-122"/>
                <a:ea typeface="微软雅黑" pitchFamily="34" charset="-122"/>
              </a:endParaRP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grpSp>
      <p:grpSp>
        <p:nvGrpSpPr>
          <p:cNvPr id="22" name="组合 35"/>
          <p:cNvGrpSpPr/>
          <p:nvPr/>
        </p:nvGrpSpPr>
        <p:grpSpPr>
          <a:xfrm>
            <a:off x="3466163" y="1868389"/>
            <a:ext cx="2472813"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p:spPr>
          <p:txBody>
            <a:bodyPr vert="horz" wrap="square" lIns="91440" tIns="45720" rIns="91440" bIns="45720" numCol="1" anchor="t" anchorCtr="0" compatLnSpc="1"/>
            <a:lstStyle/>
            <a:p>
              <a:endParaRPr lang="zh-CN" altLang="en-US" sz="2100">
                <a:latin typeface="微软雅黑" pitchFamily="34" charset="-122"/>
                <a:ea typeface="微软雅黑" pitchFamily="34" charset="-122"/>
              </a:endParaRPr>
            </a:p>
          </p:txBody>
        </p:sp>
        <p:sp>
          <p:nvSpPr>
            <p:cNvPr id="39" name="文本框 47"/>
            <p:cNvSpPr txBox="1"/>
            <p:nvPr/>
          </p:nvSpPr>
          <p:spPr>
            <a:xfrm>
              <a:off x="4099253" y="3311077"/>
              <a:ext cx="1248229" cy="395870"/>
            </a:xfrm>
            <a:prstGeom prst="rect">
              <a:avLst/>
            </a:prstGeom>
            <a:noFill/>
          </p:spPr>
          <p:txBody>
            <a:bodyPr wrap="square" rtlCol="0">
              <a:spAutoFit/>
            </a:bodyPr>
            <a:lstStyle/>
            <a:p>
              <a:pPr algn="ctr"/>
              <a:r>
                <a:rPr lang="zh-CN" altLang="en-US" sz="3200" baseline="-3000" dirty="0" smtClean="0">
                  <a:latin typeface="微软雅黑" pitchFamily="34" charset="-122"/>
                  <a:ea typeface="微软雅黑" pitchFamily="34" charset="-122"/>
                </a:rPr>
                <a:t>（一）</a:t>
              </a:r>
              <a:endParaRPr lang="zh-CN" altLang="en-US" sz="3200" baseline="-3000" dirty="0">
                <a:latin typeface="微软雅黑" pitchFamily="34" charset="-122"/>
                <a:ea typeface="微软雅黑" pitchFamily="34" charset="-122"/>
              </a:endParaRPr>
            </a:p>
          </p:txBody>
        </p:sp>
      </p:grpSp>
      <p:grpSp>
        <p:nvGrpSpPr>
          <p:cNvPr id="29" name="组合 39"/>
          <p:cNvGrpSpPr/>
          <p:nvPr/>
        </p:nvGrpSpPr>
        <p:grpSpPr>
          <a:xfrm>
            <a:off x="6310706" y="1868389"/>
            <a:ext cx="2472813"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itchFamily="34" charset="-122"/>
                <a:ea typeface="微软雅黑" pitchFamily="34" charset="-122"/>
              </a:endParaRPr>
            </a:p>
          </p:txBody>
        </p:sp>
        <p:sp>
          <p:nvSpPr>
            <p:cNvPr id="43" name="文本框 48"/>
            <p:cNvSpPr txBox="1"/>
            <p:nvPr/>
          </p:nvSpPr>
          <p:spPr>
            <a:xfrm>
              <a:off x="6793730" y="3243844"/>
              <a:ext cx="1248229" cy="550355"/>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3200" dirty="0" smtClean="0">
                  <a:solidFill>
                    <a:schemeClr val="bg1"/>
                  </a:solidFill>
                  <a:latin typeface="微软雅黑" pitchFamily="34" charset="-122"/>
                  <a:ea typeface="微软雅黑" pitchFamily="34" charset="-122"/>
                </a:rPr>
                <a:t>（二）</a:t>
              </a:r>
              <a:endParaRPr lang="zh-CN" altLang="en-US" sz="3200" dirty="0">
                <a:solidFill>
                  <a:schemeClr val="bg1"/>
                </a:solidFill>
                <a:latin typeface="微软雅黑" pitchFamily="34" charset="-122"/>
                <a:ea typeface="微软雅黑" pitchFamily="34" charset="-122"/>
              </a:endParaRPr>
            </a:p>
          </p:txBody>
        </p:sp>
      </p:grpSp>
      <p:grpSp>
        <p:nvGrpSpPr>
          <p:cNvPr id="36" name="组合 43"/>
          <p:cNvGrpSpPr/>
          <p:nvPr/>
        </p:nvGrpSpPr>
        <p:grpSpPr>
          <a:xfrm>
            <a:off x="9151209" y="1868389"/>
            <a:ext cx="2472813"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p:spPr>
          <p:txBody>
            <a:bodyPr vert="horz" wrap="square" lIns="91440" tIns="45720" rIns="91440" bIns="45720" numCol="1" anchor="t" anchorCtr="0" compatLnSpc="1"/>
            <a:lstStyle/>
            <a:p>
              <a:endParaRPr lang="zh-CN" altLang="en-US" sz="2100">
                <a:latin typeface="微软雅黑" pitchFamily="34" charset="-122"/>
                <a:ea typeface="微软雅黑" pitchFamily="34" charset="-122"/>
              </a:endParaRPr>
            </a:p>
          </p:txBody>
        </p:sp>
        <p:sp>
          <p:nvSpPr>
            <p:cNvPr id="47" name="文本框 49"/>
            <p:cNvSpPr txBox="1"/>
            <p:nvPr/>
          </p:nvSpPr>
          <p:spPr>
            <a:xfrm>
              <a:off x="9650817" y="3243844"/>
              <a:ext cx="1248229" cy="550355"/>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3200" dirty="0" smtClean="0">
                  <a:solidFill>
                    <a:schemeClr val="tx1"/>
                  </a:solidFill>
                  <a:latin typeface="微软雅黑" pitchFamily="34" charset="-122"/>
                  <a:ea typeface="微软雅黑" pitchFamily="34" charset="-122"/>
                </a:rPr>
                <a:t>（三）</a:t>
              </a:r>
              <a:endParaRPr lang="zh-CN" altLang="en-US" sz="3200" dirty="0">
                <a:solidFill>
                  <a:schemeClr val="tx1"/>
                </a:solidFill>
                <a:latin typeface="微软雅黑" pitchFamily="34" charset="-122"/>
                <a:ea typeface="微软雅黑" pitchFamily="34" charset="-122"/>
              </a:endParaRPr>
            </a:p>
          </p:txBody>
        </p:sp>
      </p:grpSp>
      <p:sp>
        <p:nvSpPr>
          <p:cNvPr id="49" name="文本框 2"/>
          <p:cNvSpPr txBox="1"/>
          <p:nvPr/>
        </p:nvSpPr>
        <p:spPr>
          <a:xfrm>
            <a:off x="62211" y="16157"/>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三、经验介绍</a:t>
            </a:r>
            <a:endParaRPr lang="zh-CN" altLang="en-US" sz="2800" b="1" dirty="0">
              <a:solidFill>
                <a:srgbClr val="005DA2"/>
              </a:solidFill>
              <a:latin typeface="微软雅黑" pitchFamily="34" charset="-122"/>
              <a:ea typeface="微软雅黑"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par>
                                <p:cTn id="15" presetID="16" presetClass="entr" presetSubtype="21" fill="hold"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125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4" presetClass="entr" presetSubtype="10" fill="hold" nodeType="withEffect">
                                  <p:stCondLst>
                                    <p:cond delay="325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1801188" y="3586920"/>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2" name="箭头2"/>
          <p:cNvSpPr/>
          <p:nvPr/>
        </p:nvSpPr>
        <p:spPr bwMode="gray">
          <a:xfrm rot="16200000">
            <a:off x="2225501" y="2895588"/>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3" name="箭头1"/>
          <p:cNvSpPr/>
          <p:nvPr/>
        </p:nvSpPr>
        <p:spPr bwMode="gray">
          <a:xfrm>
            <a:off x="1790838" y="2142543"/>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4" name="文本1"/>
          <p:cNvSpPr>
            <a:spLocks noChangeArrowheads="1"/>
          </p:cNvSpPr>
          <p:nvPr/>
        </p:nvSpPr>
        <p:spPr bwMode="gray">
          <a:xfrm>
            <a:off x="4813291" y="1786720"/>
            <a:ext cx="4714908"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2800" dirty="0" smtClean="0">
                <a:solidFill>
                  <a:srgbClr val="4D4D4D"/>
                </a:solidFill>
                <a:latin typeface="微软雅黑" pitchFamily="34" charset="-122"/>
                <a:ea typeface="微软雅黑" pitchFamily="34" charset="-122"/>
              </a:rPr>
              <a:t>概算总投资</a:t>
            </a:r>
            <a:r>
              <a:rPr lang="en-US" altLang="zh-CN" sz="2800" dirty="0" smtClean="0">
                <a:solidFill>
                  <a:srgbClr val="4D4D4D"/>
                </a:solidFill>
                <a:latin typeface="微软雅黑" pitchFamily="34" charset="-122"/>
                <a:ea typeface="微软雅黑" pitchFamily="34" charset="-122"/>
              </a:rPr>
              <a:t>11236.97</a:t>
            </a:r>
            <a:r>
              <a:rPr lang="zh-CN" altLang="en-US" sz="2800" dirty="0" smtClean="0">
                <a:solidFill>
                  <a:srgbClr val="4D4D4D"/>
                </a:solidFill>
                <a:latin typeface="微软雅黑" pitchFamily="34" charset="-122"/>
                <a:ea typeface="微软雅黑" pitchFamily="34" charset="-122"/>
              </a:rPr>
              <a:t>万元</a:t>
            </a:r>
            <a:endParaRPr kumimoji="0" lang="zh-CN" altLang="zh-CN" sz="28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5" name="标题1"/>
          <p:cNvSpPr>
            <a:spLocks noChangeArrowheads="1"/>
          </p:cNvSpPr>
          <p:nvPr/>
        </p:nvSpPr>
        <p:spPr bwMode="gray">
          <a:xfrm>
            <a:off x="3511376" y="1786720"/>
            <a:ext cx="1301915" cy="1155600"/>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40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投资</a:t>
            </a:r>
            <a:endParaRPr kumimoji="0" lang="zh-CN" altLang="zh-CN" sz="40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6" name="文本2"/>
          <p:cNvSpPr>
            <a:spLocks noChangeArrowheads="1"/>
          </p:cNvSpPr>
          <p:nvPr/>
        </p:nvSpPr>
        <p:spPr bwMode="gray">
          <a:xfrm>
            <a:off x="4813291" y="3223408"/>
            <a:ext cx="4738523"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2800" dirty="0" smtClean="0">
                <a:solidFill>
                  <a:srgbClr val="4D4D4D"/>
                </a:solidFill>
                <a:latin typeface="微软雅黑" pitchFamily="34" charset="-122"/>
                <a:ea typeface="微软雅黑" pitchFamily="34" charset="-122"/>
              </a:rPr>
              <a:t>总建筑面积</a:t>
            </a:r>
            <a:r>
              <a:rPr lang="en-US" altLang="zh-CN" sz="2800" dirty="0" smtClean="0">
                <a:solidFill>
                  <a:srgbClr val="4D4D4D"/>
                </a:solidFill>
                <a:latin typeface="微软雅黑" pitchFamily="34" charset="-122"/>
                <a:ea typeface="微软雅黑" pitchFamily="34" charset="-122"/>
              </a:rPr>
              <a:t>33850.80</a:t>
            </a:r>
            <a:r>
              <a:rPr lang="zh-CN" altLang="en-US" sz="2800" dirty="0" smtClean="0">
                <a:solidFill>
                  <a:srgbClr val="4D4D4D"/>
                </a:solidFill>
                <a:latin typeface="微软雅黑" pitchFamily="34" charset="-122"/>
                <a:ea typeface="微软雅黑" pitchFamily="34" charset="-122"/>
              </a:rPr>
              <a:t>㎡；</a:t>
            </a:r>
            <a:r>
              <a:rPr lang="en-US" altLang="zh-CN" sz="2800" dirty="0" smtClean="0">
                <a:solidFill>
                  <a:srgbClr val="4D4D4D"/>
                </a:solidFill>
                <a:latin typeface="微软雅黑" pitchFamily="34" charset="-122"/>
                <a:ea typeface="微软雅黑" pitchFamily="34" charset="-122"/>
              </a:rPr>
              <a:t/>
            </a:r>
            <a:br>
              <a:rPr lang="en-US" altLang="zh-CN" sz="2800" dirty="0" smtClean="0">
                <a:solidFill>
                  <a:srgbClr val="4D4D4D"/>
                </a:solidFill>
                <a:latin typeface="微软雅黑" pitchFamily="34" charset="-122"/>
                <a:ea typeface="微软雅黑" pitchFamily="34" charset="-122"/>
              </a:rPr>
            </a:br>
            <a:r>
              <a:rPr lang="zh-CN" altLang="en-US" sz="2800" dirty="0" smtClean="0">
                <a:solidFill>
                  <a:srgbClr val="4D4D4D"/>
                </a:solidFill>
                <a:latin typeface="微软雅黑" pitchFamily="34" charset="-122"/>
                <a:ea typeface="微软雅黑" pitchFamily="34" charset="-122"/>
              </a:rPr>
              <a:t>地下</a:t>
            </a:r>
            <a:r>
              <a:rPr lang="zh-CN" altLang="en-US" sz="2800" dirty="0" smtClean="0">
                <a:solidFill>
                  <a:srgbClr val="4D4D4D"/>
                </a:solidFill>
                <a:latin typeface="微软雅黑" pitchFamily="34" charset="-122"/>
                <a:ea typeface="微软雅黑" pitchFamily="34" charset="-122"/>
              </a:rPr>
              <a:t>一层，地上二十一层</a:t>
            </a:r>
            <a:endParaRPr lang="zh-CN" altLang="zh-CN" sz="2800"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kumimoji="0" lang="zh-CN" altLang="zh-CN" sz="28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7" name="标题2"/>
          <p:cNvSpPr>
            <a:spLocks noChangeArrowheads="1"/>
          </p:cNvSpPr>
          <p:nvPr/>
        </p:nvSpPr>
        <p:spPr bwMode="gray">
          <a:xfrm>
            <a:off x="3524076" y="3223408"/>
            <a:ext cx="1289215" cy="1155600"/>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40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面积</a:t>
            </a:r>
            <a:endParaRPr kumimoji="0" lang="zh-CN" altLang="zh-CN" sz="40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8" name="文本3"/>
          <p:cNvSpPr>
            <a:spLocks noChangeArrowheads="1"/>
          </p:cNvSpPr>
          <p:nvPr/>
        </p:nvSpPr>
        <p:spPr bwMode="ltGray">
          <a:xfrm>
            <a:off x="4813291" y="4674135"/>
            <a:ext cx="4741698"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2800" dirty="0" smtClean="0">
                <a:solidFill>
                  <a:srgbClr val="4D4D4D"/>
                </a:solidFill>
                <a:latin typeface="微软雅黑" pitchFamily="34" charset="-122"/>
                <a:ea typeface="微软雅黑" pitchFamily="34" charset="-122"/>
              </a:rPr>
              <a:t>规划设置床位</a:t>
            </a:r>
            <a:r>
              <a:rPr lang="en-US" altLang="zh-CN" sz="2800" dirty="0" smtClean="0">
                <a:solidFill>
                  <a:srgbClr val="4D4D4D"/>
                </a:solidFill>
                <a:latin typeface="微软雅黑" pitchFamily="34" charset="-122"/>
                <a:ea typeface="微软雅黑" pitchFamily="34" charset="-122"/>
              </a:rPr>
              <a:t>440</a:t>
            </a:r>
            <a:r>
              <a:rPr lang="zh-CN" altLang="en-US" sz="2800" dirty="0" smtClean="0">
                <a:solidFill>
                  <a:srgbClr val="4D4D4D"/>
                </a:solidFill>
                <a:latin typeface="微软雅黑" pitchFamily="34" charset="-122"/>
                <a:ea typeface="微软雅黑" pitchFamily="34" charset="-122"/>
              </a:rPr>
              <a:t>张</a:t>
            </a:r>
            <a:endParaRPr lang="zh-CN" altLang="zh-CN" sz="2800" dirty="0">
              <a:solidFill>
                <a:srgbClr val="4D4D4D"/>
              </a:solidFill>
              <a:latin typeface="微软雅黑" pitchFamily="34" charset="-122"/>
              <a:ea typeface="微软雅黑" pitchFamily="34" charset="-122"/>
            </a:endParaRPr>
          </a:p>
        </p:txBody>
      </p:sp>
      <p:sp>
        <p:nvSpPr>
          <p:cNvPr id="219" name="标题3"/>
          <p:cNvSpPr>
            <a:spLocks noChangeArrowheads="1"/>
          </p:cNvSpPr>
          <p:nvPr/>
        </p:nvSpPr>
        <p:spPr bwMode="gray">
          <a:xfrm>
            <a:off x="3505026" y="4664609"/>
            <a:ext cx="1308265" cy="1154559"/>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40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床位</a:t>
            </a:r>
            <a:endParaRPr kumimoji="0" lang="zh-CN" altLang="zh-CN" sz="40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20" name="Oval 19"/>
          <p:cNvSpPr>
            <a:spLocks noChangeArrowheads="1"/>
          </p:cNvSpPr>
          <p:nvPr/>
        </p:nvSpPr>
        <p:spPr bwMode="auto">
          <a:xfrm>
            <a:off x="1274229" y="3083024"/>
            <a:ext cx="1440000" cy="1440000"/>
          </a:xfrm>
          <a:prstGeom prst="roundRect">
            <a:avLst/>
          </a:prstGeom>
          <a:solidFill>
            <a:srgbClr val="005DA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3600" b="1" kern="0" dirty="0" smtClean="0">
                <a:solidFill>
                  <a:srgbClr val="F9F9F9"/>
                </a:solidFill>
                <a:latin typeface="微软雅黑" pitchFamily="34" charset="-122"/>
                <a:ea typeface="微软雅黑" pitchFamily="34" charset="-122"/>
              </a:rPr>
              <a:t>建设</a:t>
            </a:r>
            <a:r>
              <a:rPr lang="en-US" altLang="zh-CN" sz="3600" b="1" kern="0" dirty="0" smtClean="0">
                <a:solidFill>
                  <a:srgbClr val="F9F9F9"/>
                </a:solidFill>
                <a:latin typeface="微软雅黑" pitchFamily="34" charset="-122"/>
                <a:ea typeface="微软雅黑" pitchFamily="34" charset="-122"/>
              </a:rPr>
              <a:t/>
            </a:r>
            <a:br>
              <a:rPr lang="en-US" altLang="zh-CN" sz="3600" b="1" kern="0" dirty="0" smtClean="0">
                <a:solidFill>
                  <a:srgbClr val="F9F9F9"/>
                </a:solidFill>
                <a:latin typeface="微软雅黑" pitchFamily="34" charset="-122"/>
                <a:ea typeface="微软雅黑" pitchFamily="34" charset="-122"/>
              </a:rPr>
            </a:br>
            <a:r>
              <a:rPr lang="zh-CN" altLang="en-US" sz="3600" b="1" kern="0" dirty="0" smtClean="0">
                <a:solidFill>
                  <a:srgbClr val="F9F9F9"/>
                </a:solidFill>
                <a:latin typeface="微软雅黑" pitchFamily="34" charset="-122"/>
                <a:ea typeface="微软雅黑" pitchFamily="34" charset="-122"/>
              </a:rPr>
              <a:t>规模</a:t>
            </a:r>
            <a:endParaRPr lang="zh-CN" altLang="en-US" sz="3600" b="1" kern="0" dirty="0">
              <a:solidFill>
                <a:srgbClr val="F9F9F9"/>
              </a:solidFill>
              <a:latin typeface="微软雅黑" pitchFamily="34" charset="-122"/>
              <a:ea typeface="微软雅黑" pitchFamily="34" charset="-122"/>
            </a:endParaRPr>
          </a:p>
        </p:txBody>
      </p:sp>
      <p:sp>
        <p:nvSpPr>
          <p:cNvPr id="14" name="文本框 2"/>
          <p:cNvSpPr txBox="1"/>
          <p:nvPr/>
        </p:nvSpPr>
        <p:spPr>
          <a:xfrm>
            <a:off x="62211" y="45418"/>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a:t>
            </a:r>
            <a:r>
              <a:rPr lang="zh-CN" altLang="en-US" sz="2800" b="1" dirty="0" smtClean="0">
                <a:solidFill>
                  <a:srgbClr val="005DA2"/>
                </a:solidFill>
                <a:latin typeface="微软雅黑" pitchFamily="34" charset="-122"/>
                <a:ea typeface="微软雅黑" pitchFamily="34" charset="-122"/>
              </a:rPr>
              <a:t>介绍</a:t>
            </a:r>
            <a:endParaRPr lang="zh-CN" altLang="en-US" sz="2800" b="1" dirty="0">
              <a:solidFill>
                <a:srgbClr val="005DA2"/>
              </a:solidFill>
              <a:latin typeface="微软雅黑" pitchFamily="34" charset="-122"/>
              <a:ea typeface="微软雅黑" pitchFamily="34" charset="-122"/>
            </a:endParaRPr>
          </a:p>
        </p:txBody>
      </p:sp>
      <p:cxnSp>
        <p:nvCxnSpPr>
          <p:cNvPr id="16" name="直接连接符 15"/>
          <p:cNvCxnSpPr/>
          <p:nvPr/>
        </p:nvCxnSpPr>
        <p:spPr>
          <a:xfrm rot="10800000" flipH="1">
            <a:off x="812763" y="572274"/>
            <a:ext cx="3288952" cy="1588"/>
          </a:xfrm>
          <a:prstGeom prst="line">
            <a:avLst/>
          </a:prstGeom>
          <a:ln w="57150">
            <a:solidFill>
              <a:srgbClr val="0071C1"/>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7" name="文本框 2"/>
          <p:cNvSpPr txBox="1"/>
          <p:nvPr/>
        </p:nvSpPr>
        <p:spPr>
          <a:xfrm>
            <a:off x="741325" y="643712"/>
            <a:ext cx="6072230"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贵港市妇幼保健院综合大楼项目</a:t>
            </a:r>
            <a:endParaRPr lang="zh-CN" altLang="en-US" sz="2800" b="1" dirty="0">
              <a:solidFill>
                <a:srgbClr val="005DA2"/>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par>
                          <p:cTn id="20" fill="hold">
                            <p:stCondLst>
                              <p:cond delay="1900"/>
                            </p:stCondLst>
                            <p:childTnLst>
                              <p:par>
                                <p:cTn id="21" presetID="21" presetClass="entr" presetSubtype="1" fill="hold" grpId="0" nodeType="after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wheel(1)">
                                      <p:cBhvr>
                                        <p:cTn id="23" dur="500"/>
                                        <p:tgtEl>
                                          <p:spTgt spid="220"/>
                                        </p:tgtEl>
                                      </p:cBhvr>
                                    </p:animEffect>
                                  </p:childTnLst>
                                </p:cTn>
                              </p:par>
                            </p:childTnLst>
                          </p:cTn>
                        </p:par>
                        <p:par>
                          <p:cTn id="24" fill="hold">
                            <p:stCondLst>
                              <p:cond delay="2400"/>
                            </p:stCondLst>
                            <p:childTnLst>
                              <p:par>
                                <p:cTn id="25" presetID="22" presetClass="entr" presetSubtype="8" fill="hold" grpId="0" nodeType="after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wipe(left)">
                                      <p:cBhvr>
                                        <p:cTn id="27" dur="500"/>
                                        <p:tgtEl>
                                          <p:spTgt spid="213"/>
                                        </p:tgtEl>
                                      </p:cBhvr>
                                    </p:animEffect>
                                  </p:childTnLst>
                                </p:cTn>
                              </p:par>
                            </p:childTnLst>
                          </p:cTn>
                        </p:par>
                        <p:par>
                          <p:cTn id="28" fill="hold">
                            <p:stCondLst>
                              <p:cond delay="2900"/>
                            </p:stCondLst>
                            <p:childTnLst>
                              <p:par>
                                <p:cTn id="29" presetID="22" presetClass="entr" presetSubtype="8" fill="hold" grpId="0" nodeType="after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wipe(left)">
                                      <p:cBhvr>
                                        <p:cTn id="31" dur="500"/>
                                        <p:tgtEl>
                                          <p:spTgt spid="215"/>
                                        </p:tgtEl>
                                      </p:cBhvr>
                                    </p:animEffect>
                                  </p:childTnLst>
                                </p:cTn>
                              </p:par>
                            </p:childTnLst>
                          </p:cTn>
                        </p:par>
                        <p:par>
                          <p:cTn id="32" fill="hold">
                            <p:stCondLst>
                              <p:cond delay="3400"/>
                            </p:stCondLst>
                            <p:childTnLst>
                              <p:par>
                                <p:cTn id="33" presetID="22" presetClass="entr" presetSubtype="8" fill="hold" grpId="0" nodeType="afterEffect">
                                  <p:stCondLst>
                                    <p:cond delay="0"/>
                                  </p:stCondLst>
                                  <p:childTnLst>
                                    <p:set>
                                      <p:cBhvr>
                                        <p:cTn id="34" dur="1" fill="hold">
                                          <p:stCondLst>
                                            <p:cond delay="0"/>
                                          </p:stCondLst>
                                        </p:cTn>
                                        <p:tgtEl>
                                          <p:spTgt spid="214"/>
                                        </p:tgtEl>
                                        <p:attrNameLst>
                                          <p:attrName>style.visibility</p:attrName>
                                        </p:attrNameLst>
                                      </p:cBhvr>
                                      <p:to>
                                        <p:strVal val="visible"/>
                                      </p:to>
                                    </p:set>
                                    <p:animEffect transition="in" filter="wipe(left)">
                                      <p:cBhvr>
                                        <p:cTn id="35" dur="500"/>
                                        <p:tgtEl>
                                          <p:spTgt spid="2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2"/>
                                        </p:tgtEl>
                                        <p:attrNameLst>
                                          <p:attrName>style.visibility</p:attrName>
                                        </p:attrNameLst>
                                      </p:cBhvr>
                                      <p:to>
                                        <p:strVal val="visible"/>
                                      </p:to>
                                    </p:set>
                                    <p:animEffect transition="in" filter="wipe(left)">
                                      <p:cBhvr>
                                        <p:cTn id="38" dur="500"/>
                                        <p:tgtEl>
                                          <p:spTgt spid="212"/>
                                        </p:tgtEl>
                                      </p:cBhvr>
                                    </p:animEffect>
                                  </p:childTnLst>
                                </p:cTn>
                              </p:par>
                            </p:childTnLst>
                          </p:cTn>
                        </p:par>
                        <p:par>
                          <p:cTn id="39" fill="hold">
                            <p:stCondLst>
                              <p:cond delay="3900"/>
                            </p:stCondLst>
                            <p:childTnLst>
                              <p:par>
                                <p:cTn id="40" presetID="22" presetClass="entr" presetSubtype="8" fill="hold" grpId="0" nodeType="afterEffect">
                                  <p:stCondLst>
                                    <p:cond delay="0"/>
                                  </p:stCondLst>
                                  <p:childTnLst>
                                    <p:set>
                                      <p:cBhvr>
                                        <p:cTn id="41" dur="1" fill="hold">
                                          <p:stCondLst>
                                            <p:cond delay="0"/>
                                          </p:stCondLst>
                                        </p:cTn>
                                        <p:tgtEl>
                                          <p:spTgt spid="217"/>
                                        </p:tgtEl>
                                        <p:attrNameLst>
                                          <p:attrName>style.visibility</p:attrName>
                                        </p:attrNameLst>
                                      </p:cBhvr>
                                      <p:to>
                                        <p:strVal val="visible"/>
                                      </p:to>
                                    </p:set>
                                    <p:animEffect transition="in" filter="wipe(left)">
                                      <p:cBhvr>
                                        <p:cTn id="42" dur="500"/>
                                        <p:tgtEl>
                                          <p:spTgt spid="217"/>
                                        </p:tgtEl>
                                      </p:cBhvr>
                                    </p:animEffect>
                                  </p:childTnLst>
                                </p:cTn>
                              </p:par>
                            </p:childTnLst>
                          </p:cTn>
                        </p:par>
                        <p:par>
                          <p:cTn id="43" fill="hold">
                            <p:stCondLst>
                              <p:cond delay="4400"/>
                            </p:stCondLst>
                            <p:childTnLst>
                              <p:par>
                                <p:cTn id="44" presetID="22" presetClass="entr" presetSubtype="8" fill="hold" grpId="0" nodeType="after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wipe(left)">
                                      <p:cBhvr>
                                        <p:cTn id="46" dur="500"/>
                                        <p:tgtEl>
                                          <p:spTgt spid="21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wipe(left)">
                                      <p:cBhvr>
                                        <p:cTn id="49" dur="500"/>
                                        <p:tgtEl>
                                          <p:spTgt spid="211"/>
                                        </p:tgtEl>
                                      </p:cBhvr>
                                    </p:animEffect>
                                  </p:childTnLst>
                                </p:cTn>
                              </p:par>
                            </p:childTnLst>
                          </p:cTn>
                        </p:par>
                        <p:par>
                          <p:cTn id="50" fill="hold">
                            <p:stCondLst>
                              <p:cond delay="4900"/>
                            </p:stCondLst>
                            <p:childTnLst>
                              <p:par>
                                <p:cTn id="51" presetID="22" presetClass="entr" presetSubtype="8" fill="hold" grpId="0" nodeType="afterEffect">
                                  <p:stCondLst>
                                    <p:cond delay="0"/>
                                  </p:stCondLst>
                                  <p:childTnLst>
                                    <p:set>
                                      <p:cBhvr>
                                        <p:cTn id="52" dur="1" fill="hold">
                                          <p:stCondLst>
                                            <p:cond delay="0"/>
                                          </p:stCondLst>
                                        </p:cTn>
                                        <p:tgtEl>
                                          <p:spTgt spid="219"/>
                                        </p:tgtEl>
                                        <p:attrNameLst>
                                          <p:attrName>style.visibility</p:attrName>
                                        </p:attrNameLst>
                                      </p:cBhvr>
                                      <p:to>
                                        <p:strVal val="visible"/>
                                      </p:to>
                                    </p:set>
                                    <p:animEffect transition="in" filter="wipe(left)">
                                      <p:cBhvr>
                                        <p:cTn id="53" dur="500"/>
                                        <p:tgtEl>
                                          <p:spTgt spid="219"/>
                                        </p:tgtEl>
                                      </p:cBhvr>
                                    </p:animEffect>
                                  </p:childTnLst>
                                </p:cTn>
                              </p:par>
                            </p:childTnLst>
                          </p:cTn>
                        </p:par>
                        <p:par>
                          <p:cTn id="54" fill="hold">
                            <p:stCondLst>
                              <p:cond delay="5400"/>
                            </p:stCondLst>
                            <p:childTnLst>
                              <p:par>
                                <p:cTn id="55" presetID="22" presetClass="entr" presetSubtype="8" fill="hold" grpId="0" nodeType="afterEffect">
                                  <p:stCondLst>
                                    <p:cond delay="0"/>
                                  </p:stCondLst>
                                  <p:childTnLst>
                                    <p:set>
                                      <p:cBhvr>
                                        <p:cTn id="56" dur="1" fill="hold">
                                          <p:stCondLst>
                                            <p:cond delay="0"/>
                                          </p:stCondLst>
                                        </p:cTn>
                                        <p:tgtEl>
                                          <p:spTgt spid="218"/>
                                        </p:tgtEl>
                                        <p:attrNameLst>
                                          <p:attrName>style.visibility</p:attrName>
                                        </p:attrNameLst>
                                      </p:cBhvr>
                                      <p:to>
                                        <p:strVal val="visible"/>
                                      </p:to>
                                    </p:set>
                                    <p:animEffect transition="in" filter="wipe(left)">
                                      <p:cBhvr>
                                        <p:cTn id="5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14"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a:spLocks/>
          </p:cNvSpPr>
          <p:nvPr/>
        </p:nvSpPr>
        <p:spPr bwMode="gray">
          <a:xfrm flipH="1">
            <a:off x="741325" y="1321087"/>
            <a:ext cx="540109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ctr" anchorCtr="0"/>
          <a:lstStyle/>
          <a:p>
            <a:pPr lvl="0" eaLnBrk="0" hangingPunct="0"/>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①选择具备有注册会计师法定业务的执业证书乙级以上企业。 </a:t>
            </a:r>
          </a:p>
          <a:p>
            <a:pPr lvl="0" eaLnBrk="0" hangingPunct="0"/>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②工程造价咨询单位乙级以上资质的</a:t>
            </a:r>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企业  </a:t>
            </a:r>
            <a:endParaRPr lang="zh-CN" altLang="en-US" sz="20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7" name="Freeform 8"/>
          <p:cNvSpPr>
            <a:spLocks/>
          </p:cNvSpPr>
          <p:nvPr/>
        </p:nvSpPr>
        <p:spPr bwMode="gray">
          <a:xfrm>
            <a:off x="6311806" y="1321087"/>
            <a:ext cx="5430971"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ctr" anchorCtr="0"/>
          <a:lstStyle/>
          <a:p>
            <a:pPr lvl="0" algn="r"/>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对监理合同和施工合同的</a:t>
            </a:r>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审计 </a:t>
            </a:r>
            <a:endPar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邀请业主、监理单位、施工单位等有关参建单位对签订的监理、施工等合同进行逐条核对，及时纠正各种合同中对建设单位不合理的条款和漏洞，为业主赢得最大的</a:t>
            </a:r>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利益</a:t>
            </a:r>
            <a:endParaRPr lang="zh-CN" altLang="en-US" sz="2000" dirty="0">
              <a:solidFill>
                <a:schemeClr val="tx1">
                  <a:lumMod val="85000"/>
                  <a:lumOff val="15000"/>
                </a:schemeClr>
              </a:solidFill>
              <a:latin typeface="微软雅黑" pitchFamily="34" charset="-122"/>
              <a:ea typeface="微软雅黑" pitchFamily="34" charset="-122"/>
              <a:cs typeface="华文黑体" pitchFamily="2" charset="-122"/>
            </a:endParaRPr>
          </a:p>
        </p:txBody>
      </p:sp>
      <p:grpSp>
        <p:nvGrpSpPr>
          <p:cNvPr id="2" name="Gruppieren 43"/>
          <p:cNvGrpSpPr/>
          <p:nvPr/>
        </p:nvGrpSpPr>
        <p:grpSpPr bwMode="gray">
          <a:xfrm>
            <a:off x="5067009" y="2665453"/>
            <a:ext cx="2296205"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6366" y="117426"/>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三、经验介绍</a:t>
            </a:r>
            <a:endParaRPr lang="zh-CN" altLang="en-US" sz="2800" b="1" dirty="0">
              <a:solidFill>
                <a:srgbClr val="005DA2"/>
              </a:solidFill>
              <a:latin typeface="微软雅黑" pitchFamily="34" charset="-122"/>
              <a:ea typeface="微软雅黑" pitchFamily="34" charset="-122"/>
            </a:endParaRPr>
          </a:p>
        </p:txBody>
      </p:sp>
      <p:cxnSp>
        <p:nvCxnSpPr>
          <p:cNvPr id="16" name="直接连接符 15"/>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文本框 2"/>
          <p:cNvSpPr txBox="1"/>
          <p:nvPr/>
        </p:nvSpPr>
        <p:spPr>
          <a:xfrm>
            <a:off x="4598977" y="715150"/>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（二）具体做法</a:t>
            </a:r>
            <a:endParaRPr lang="zh-CN" altLang="en-US" sz="2800" b="1" dirty="0">
              <a:solidFill>
                <a:srgbClr val="005DA2"/>
              </a:solidFill>
              <a:latin typeface="微软雅黑" pitchFamily="34" charset="-122"/>
              <a:ea typeface="微软雅黑" pitchFamily="34" charset="-122"/>
            </a:endParaRPr>
          </a:p>
        </p:txBody>
      </p:sp>
      <p:sp>
        <p:nvSpPr>
          <p:cNvPr id="11" name="Rectangle 19"/>
          <p:cNvSpPr>
            <a:spLocks noChangeArrowheads="1"/>
          </p:cNvSpPr>
          <p:nvPr/>
        </p:nvSpPr>
        <p:spPr bwMode="gray">
          <a:xfrm>
            <a:off x="741325" y="1286654"/>
            <a:ext cx="4930839" cy="429074"/>
          </a:xfrm>
          <a:prstGeom prst="rect">
            <a:avLst/>
          </a:prstGeom>
          <a:solidFill>
            <a:srgbClr val="005DA2"/>
          </a:solidFill>
          <a:ln w="12700">
            <a:noFill/>
            <a:round/>
            <a:headEnd/>
            <a:tailEnd/>
          </a:ln>
          <a:effectLst/>
        </p:spPr>
        <p:txBody>
          <a:bodyPr wrap="none" lIns="108386" tIns="54194" rIns="108386" bIns="54194" anchor="ctr"/>
          <a:lstStyle/>
          <a:p>
            <a:r>
              <a:rPr lang="zh-CN" altLang="en-US" sz="1900" b="1" noProof="1" smtClean="0">
                <a:solidFill>
                  <a:schemeClr val="bg1"/>
                </a:solidFill>
                <a:latin typeface="微软雅黑" pitchFamily="34" charset="-122"/>
                <a:ea typeface="微软雅黑" pitchFamily="34" charset="-122"/>
              </a:rPr>
              <a:t>全过程跟踪审计公司的选择</a:t>
            </a:r>
            <a:endParaRPr lang="de-DE" sz="1900" b="1" noProof="1">
              <a:solidFill>
                <a:schemeClr val="bg1"/>
              </a:solidFill>
              <a:latin typeface="微软雅黑" pitchFamily="34" charset="-122"/>
              <a:ea typeface="微软雅黑" pitchFamily="34" charset="-122"/>
            </a:endParaRPr>
          </a:p>
        </p:txBody>
      </p:sp>
      <p:sp>
        <p:nvSpPr>
          <p:cNvPr id="10" name="Rectangle 19"/>
          <p:cNvSpPr>
            <a:spLocks noChangeArrowheads="1"/>
          </p:cNvSpPr>
          <p:nvPr/>
        </p:nvSpPr>
        <p:spPr bwMode="gray">
          <a:xfrm>
            <a:off x="6320748" y="1321087"/>
            <a:ext cx="4930839"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smtClean="0">
                <a:solidFill>
                  <a:srgbClr val="FFFFFF"/>
                </a:solidFill>
                <a:latin typeface="微软雅黑" pitchFamily="34" charset="-122"/>
                <a:ea typeface="微软雅黑" pitchFamily="34" charset="-122"/>
                <a:cs typeface="Arial" charset="0"/>
              </a:rPr>
              <a:t>开展的过程跟踪审计工作</a:t>
            </a:r>
            <a:endParaRPr lang="zh-CN" altLang="en-US" sz="1900" b="1" noProof="1">
              <a:solidFill>
                <a:srgbClr val="FFFFFF"/>
              </a:solidFill>
              <a:latin typeface="微软雅黑" pitchFamily="34" charset="-122"/>
              <a:ea typeface="微软雅黑" pitchFamily="34" charset="-122"/>
              <a:cs typeface="Arial" charset="0"/>
            </a:endParaRPr>
          </a:p>
        </p:txBody>
      </p:sp>
      <p:sp>
        <p:nvSpPr>
          <p:cNvPr id="5" name="Freeform 9"/>
          <p:cNvSpPr>
            <a:spLocks/>
          </p:cNvSpPr>
          <p:nvPr/>
        </p:nvSpPr>
        <p:spPr bwMode="gray">
          <a:xfrm>
            <a:off x="741326" y="3930870"/>
            <a:ext cx="5401090" cy="2642196"/>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审计人员深入施工现场，对实际完成的工程量进行核定。对隐蔽工程进行质量和数量监控，防止施工单位偷工减料或以次充好。隐蔽工程验收必须有跟踪审计人员、监理、业主签字。防止套用建设资金和高估冒算、虚报冒领工程款等问题。</a:t>
            </a:r>
            <a:endParaRPr lang="zh-CN" altLang="en-US" sz="20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6" name="Freeform 10"/>
          <p:cNvSpPr>
            <a:spLocks/>
          </p:cNvSpPr>
          <p:nvPr/>
        </p:nvSpPr>
        <p:spPr bwMode="gray">
          <a:xfrm>
            <a:off x="6311807" y="3930870"/>
            <a:ext cx="5430970" cy="2642196"/>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r>
              <a:rPr lang="zh-CN" altLang="en-US" sz="2000" dirty="0" smtClean="0">
                <a:solidFill>
                  <a:schemeClr val="tx1">
                    <a:lumMod val="85000"/>
                    <a:lumOff val="15000"/>
                  </a:schemeClr>
                </a:solidFill>
                <a:latin typeface="微软雅黑" pitchFamily="34" charset="-122"/>
                <a:ea typeface="微软雅黑" pitchFamily="34" charset="-122"/>
                <a:cs typeface="华文黑体" pitchFamily="2" charset="-122"/>
              </a:rPr>
              <a:t>对施工单位提出的工程款申请数额认真审核，对工程质量未达到要求或未完成的工程量不得付款，核减工程款数额。形成进度款审查报告，报送监理单位、施工单位、建设单位，经审计后才能呈建设单位领导审批</a:t>
            </a:r>
            <a:endParaRPr lang="zh-CN" altLang="en-US" sz="20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8" name="Rectangle 19"/>
          <p:cNvSpPr>
            <a:spLocks noChangeArrowheads="1"/>
          </p:cNvSpPr>
          <p:nvPr/>
        </p:nvSpPr>
        <p:spPr bwMode="gray">
          <a:xfrm>
            <a:off x="741325" y="6144438"/>
            <a:ext cx="4930839"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smtClean="0">
                <a:solidFill>
                  <a:srgbClr val="FFFFFF"/>
                </a:solidFill>
                <a:latin typeface="微软雅黑" pitchFamily="34" charset="-122"/>
                <a:ea typeface="微软雅黑" pitchFamily="34" charset="-122"/>
                <a:cs typeface="Arial" charset="0"/>
              </a:rPr>
              <a:t>施工现场审计</a:t>
            </a:r>
            <a:endParaRPr lang="de-DE" altLang="zh-CN" sz="1900" b="1" noProof="1">
              <a:solidFill>
                <a:srgbClr val="FFFFFF"/>
              </a:solidFill>
              <a:latin typeface="微软雅黑" pitchFamily="34" charset="-122"/>
              <a:ea typeface="微软雅黑" pitchFamily="34" charset="-122"/>
              <a:cs typeface="Arial" charset="0"/>
            </a:endParaRPr>
          </a:p>
        </p:txBody>
      </p:sp>
      <p:sp>
        <p:nvSpPr>
          <p:cNvPr id="9" name="Rectangle 19"/>
          <p:cNvSpPr>
            <a:spLocks noChangeArrowheads="1"/>
          </p:cNvSpPr>
          <p:nvPr/>
        </p:nvSpPr>
        <p:spPr bwMode="gray">
          <a:xfrm>
            <a:off x="6313489" y="6144438"/>
            <a:ext cx="4930839"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smtClean="0">
                <a:solidFill>
                  <a:srgbClr val="FFFFFF"/>
                </a:solidFill>
                <a:latin typeface="微软雅黑" pitchFamily="34" charset="-122"/>
                <a:ea typeface="微软雅黑" pitchFamily="34" charset="-122"/>
                <a:cs typeface="Arial" charset="0"/>
              </a:rPr>
              <a:t>对结算工作的审计</a:t>
            </a:r>
            <a:endParaRPr lang="de-DE" altLang="zh-CN" sz="1900" b="1" noProof="1">
              <a:solidFill>
                <a:srgbClr val="FFFFFF"/>
              </a:solidFill>
              <a:latin typeface="微软雅黑" pitchFamily="34" charset="-122"/>
              <a:ea typeface="微软雅黑" pitchFamily="34" charset="-122"/>
              <a:cs typeface="Arial" charset="0"/>
            </a:endParaRPr>
          </a:p>
        </p:txBody>
      </p:sp>
    </p:spTree>
    <p:extLst>
      <p:ext uri="{BB962C8B-B14F-4D97-AF65-F5344CB8AC3E}">
        <p14:creationId xmlns:p14="http://schemas.microsoft.com/office/powerpoint/2010/main" xmlns="" val="21215149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ppt_w</p:attrName>
                                        </p:attrNameLst>
                                      </p:cBhvr>
                                      <p:tavLst>
                                        <p:tav tm="0" fmla="#ppt_w*sin(2.5*pi*$)">
                                          <p:val>
                                            <p:fltVal val="0"/>
                                          </p:val>
                                        </p:tav>
                                        <p:tav tm="100000">
                                          <p:val>
                                            <p:fltVal val="1"/>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8"/>
                                        </p:tgtEl>
                                        <p:attrNameLst>
                                          <p:attrName>ppt_y</p:attrName>
                                        </p:attrNameLst>
                                      </p:cBhvr>
                                      <p:tavLst>
                                        <p:tav tm="0">
                                          <p:val>
                                            <p:strVal val="#ppt_y"/>
                                          </p:val>
                                        </p:tav>
                                        <p:tav tm="100000">
                                          <p:val>
                                            <p:strVal val="#ppt_y"/>
                                          </p:val>
                                        </p:tav>
                                      </p:tavLst>
                                    </p:anim>
                                    <p:anim calcmode="lin" valueType="num">
                                      <p:cBhvr>
                                        <p:cTn id="2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0-#ppt_w/2"/>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randombar(horizont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1+#ppt_w/2"/>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par>
                                <p:cTn id="63" presetID="14" presetClass="entr" presetSubtype="10" fill="hold" grpId="0" nodeType="withEffect">
                                  <p:stCondLst>
                                    <p:cond delay="60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7" grpId="0"/>
      <p:bldP spid="18" grpId="0"/>
      <p:bldP spid="11" grpId="0" animBg="1"/>
      <p:bldP spid="10" grpId="0" animBg="1"/>
      <p:bldP spid="5" grpId="0" animBg="1"/>
      <p:bldP spid="6"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1186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31129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椭圆 5"/>
          <p:cNvSpPr/>
          <p:nvPr/>
        </p:nvSpPr>
        <p:spPr bwMode="auto">
          <a:xfrm>
            <a:off x="3286263" y="186633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5419571" y="186633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a:off x="4265257" y="2740226"/>
            <a:ext cx="558539"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7369" y="3548691"/>
            <a:ext cx="577156"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5256" y="4072092"/>
            <a:ext cx="577156"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21847" y="4059630"/>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10425" y="3545576"/>
            <a:ext cx="577156"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40465" y="2740226"/>
            <a:ext cx="558539" cy="263257"/>
          </a:xfrm>
          <a:prstGeom prst="line">
            <a:avLst/>
          </a:prstGeom>
          <a:noFill/>
          <a:ln w="28575" algn="ctr">
            <a:solidFill>
              <a:schemeClr val="bg1">
                <a:lumMod val="50000"/>
              </a:schemeClr>
            </a:solidFill>
            <a:round/>
            <a:headEnd type="none" w="med" len="med"/>
            <a:tailEnd type="arrow" w="med" len="med"/>
          </a:ln>
        </p:spPr>
      </p:cxnSp>
      <p:grpSp>
        <p:nvGrpSpPr>
          <p:cNvPr id="2" name="组合 13"/>
          <p:cNvGrpSpPr/>
          <p:nvPr/>
        </p:nvGrpSpPr>
        <p:grpSpPr>
          <a:xfrm>
            <a:off x="5109270" y="2522142"/>
            <a:ext cx="2057283"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516118" y="3066331"/>
              <a:ext cx="1121221"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300" b="1" kern="0" dirty="0" smtClean="0">
                  <a:solidFill>
                    <a:srgbClr val="4D4D4D"/>
                  </a:solidFill>
                  <a:latin typeface="Impact" pitchFamily="34" charset="0"/>
                  <a:ea typeface="微软雅黑" pitchFamily="34" charset="-122"/>
                </a:rPr>
                <a:t>核减情况</a:t>
              </a:r>
              <a:endParaRPr lang="zh-CN" altLang="en-US" sz="2300" b="1" kern="0" dirty="0">
                <a:solidFill>
                  <a:srgbClr val="4D4D4D"/>
                </a:solidFill>
                <a:latin typeface="Impact" pitchFamily="34" charset="0"/>
                <a:ea typeface="微软雅黑" pitchFamily="34" charset="-122"/>
              </a:endParaRPr>
            </a:p>
          </p:txBody>
        </p:sp>
      </p:grpSp>
      <p:sp>
        <p:nvSpPr>
          <p:cNvPr id="17" name="Oval 19"/>
          <p:cNvSpPr>
            <a:spLocks noChangeArrowheads="1"/>
          </p:cNvSpPr>
          <p:nvPr/>
        </p:nvSpPr>
        <p:spPr bwMode="auto">
          <a:xfrm>
            <a:off x="3303328" y="1950453"/>
            <a:ext cx="969686" cy="973585"/>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4000" kern="0" dirty="0" smtClean="0">
                <a:solidFill>
                  <a:sysClr val="window" lastClr="FFFFFF"/>
                </a:solidFill>
                <a:latin typeface="Arial" pitchFamily="34" charset="0"/>
                <a:ea typeface="微软雅黑" pitchFamily="34" charset="-122"/>
              </a:rPr>
              <a:t>A</a:t>
            </a:r>
            <a:endParaRPr lang="zh-CN" altLang="en-US" sz="4000" kern="0" dirty="0">
              <a:solidFill>
                <a:sysClr val="window" lastClr="FFFFFF"/>
              </a:solidFill>
              <a:latin typeface="Arial" pitchFamily="34" charset="0"/>
              <a:ea typeface="微软雅黑" pitchFamily="34" charset="-122"/>
            </a:endParaRPr>
          </a:p>
        </p:txBody>
      </p:sp>
      <p:sp>
        <p:nvSpPr>
          <p:cNvPr id="18" name="Oval 19"/>
          <p:cNvSpPr>
            <a:spLocks noChangeArrowheads="1"/>
          </p:cNvSpPr>
          <p:nvPr/>
        </p:nvSpPr>
        <p:spPr bwMode="auto">
          <a:xfrm>
            <a:off x="8049357" y="1966030"/>
            <a:ext cx="969685"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4000" kern="0" dirty="0" smtClean="0">
                <a:solidFill>
                  <a:schemeClr val="bg1"/>
                </a:solidFill>
                <a:latin typeface="Arial" pitchFamily="34" charset="0"/>
                <a:ea typeface="微软雅黑" pitchFamily="34" charset="-122"/>
              </a:rPr>
              <a:t>D</a:t>
            </a:r>
            <a:endParaRPr lang="zh-CN" altLang="en-US" sz="4000" kern="0" dirty="0">
              <a:solidFill>
                <a:schemeClr val="bg1"/>
              </a:solidFill>
              <a:latin typeface="Arial" pitchFamily="34" charset="0"/>
              <a:ea typeface="微软雅黑" pitchFamily="34" charset="-122"/>
            </a:endParaRPr>
          </a:p>
        </p:txBody>
      </p:sp>
      <p:sp>
        <p:nvSpPr>
          <p:cNvPr id="19" name="Oval 19"/>
          <p:cNvSpPr>
            <a:spLocks noChangeArrowheads="1"/>
          </p:cNvSpPr>
          <p:nvPr/>
        </p:nvSpPr>
        <p:spPr bwMode="auto">
          <a:xfrm>
            <a:off x="8489982" y="3096949"/>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4000" kern="0" dirty="0" smtClean="0">
                <a:solidFill>
                  <a:schemeClr val="bg1"/>
                </a:solidFill>
                <a:latin typeface="Arial" pitchFamily="34" charset="0"/>
                <a:ea typeface="微软雅黑" pitchFamily="34" charset="-122"/>
              </a:rPr>
              <a:t>E</a:t>
            </a:r>
            <a:endParaRPr lang="zh-CN" altLang="en-US" sz="4000" kern="0" dirty="0">
              <a:solidFill>
                <a:schemeClr val="bg1"/>
              </a:solidFill>
              <a:latin typeface="Arial" pitchFamily="34" charset="0"/>
              <a:ea typeface="微软雅黑" pitchFamily="34" charset="-122"/>
            </a:endParaRPr>
          </a:p>
        </p:txBody>
      </p:sp>
      <p:sp>
        <p:nvSpPr>
          <p:cNvPr id="20" name="Oval 19"/>
          <p:cNvSpPr>
            <a:spLocks noChangeArrowheads="1"/>
          </p:cNvSpPr>
          <p:nvPr/>
        </p:nvSpPr>
        <p:spPr bwMode="auto">
          <a:xfrm>
            <a:off x="8097452" y="4215405"/>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4000" kern="0" dirty="0" smtClean="0">
                <a:solidFill>
                  <a:schemeClr val="bg1"/>
                </a:solidFill>
                <a:latin typeface="Arial" pitchFamily="34" charset="0"/>
                <a:ea typeface="微软雅黑" pitchFamily="34" charset="-122"/>
              </a:rPr>
              <a:t>F</a:t>
            </a:r>
            <a:endParaRPr lang="zh-CN" altLang="en-US" sz="4000" kern="0" dirty="0">
              <a:solidFill>
                <a:schemeClr val="bg1"/>
              </a:solidFill>
              <a:latin typeface="Arial" pitchFamily="34" charset="0"/>
              <a:ea typeface="微软雅黑" pitchFamily="34" charset="-122"/>
            </a:endParaRPr>
          </a:p>
        </p:txBody>
      </p:sp>
      <p:sp>
        <p:nvSpPr>
          <p:cNvPr id="21" name="Oval 19"/>
          <p:cNvSpPr>
            <a:spLocks noChangeArrowheads="1"/>
          </p:cNvSpPr>
          <p:nvPr/>
        </p:nvSpPr>
        <p:spPr bwMode="auto">
          <a:xfrm>
            <a:off x="2868910" y="3059563"/>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4000" kern="0" dirty="0" smtClean="0">
                <a:solidFill>
                  <a:sysClr val="window" lastClr="FFFFFF"/>
                </a:solidFill>
                <a:latin typeface="Arial" pitchFamily="34" charset="0"/>
                <a:ea typeface="微软雅黑" pitchFamily="34" charset="-122"/>
              </a:rPr>
              <a:t>B</a:t>
            </a:r>
            <a:endParaRPr lang="zh-CN" altLang="en-US" sz="4000" kern="0" dirty="0">
              <a:solidFill>
                <a:sysClr val="window" lastClr="FFFFFF"/>
              </a:solidFill>
              <a:latin typeface="Arial" pitchFamily="34" charset="0"/>
              <a:ea typeface="微软雅黑" pitchFamily="34" charset="-122"/>
            </a:endParaRPr>
          </a:p>
        </p:txBody>
      </p:sp>
      <p:sp>
        <p:nvSpPr>
          <p:cNvPr id="22" name="Oval 19"/>
          <p:cNvSpPr>
            <a:spLocks noChangeArrowheads="1"/>
          </p:cNvSpPr>
          <p:nvPr/>
        </p:nvSpPr>
        <p:spPr bwMode="auto">
          <a:xfrm>
            <a:off x="3266094" y="4209173"/>
            <a:ext cx="971236"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en-US" altLang="zh-CN" sz="4000" kern="0" dirty="0" smtClean="0">
                <a:solidFill>
                  <a:sysClr val="window" lastClr="FFFFFF"/>
                </a:solidFill>
                <a:latin typeface="Arial" pitchFamily="34" charset="0"/>
                <a:ea typeface="微软雅黑" pitchFamily="34" charset="-122"/>
              </a:rPr>
              <a:t>C</a:t>
            </a:r>
            <a:endParaRPr lang="zh-CN" altLang="en-US" sz="4000" kern="0" dirty="0">
              <a:solidFill>
                <a:sysClr val="window" lastClr="FFFFFF"/>
              </a:solidFill>
              <a:latin typeface="Arial" pitchFamily="34" charset="0"/>
              <a:ea typeface="微软雅黑" pitchFamily="34" charset="-122"/>
            </a:endParaRPr>
          </a:p>
        </p:txBody>
      </p:sp>
      <p:sp>
        <p:nvSpPr>
          <p:cNvPr id="23" name="TextBox 22"/>
          <p:cNvSpPr txBox="1"/>
          <p:nvPr/>
        </p:nvSpPr>
        <p:spPr>
          <a:xfrm>
            <a:off x="169821" y="1572406"/>
            <a:ext cx="3357586" cy="1050613"/>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按月审核工程形象进度和工程进度款核减情况</a:t>
            </a:r>
            <a:endParaRPr lang="zh-CN" altLang="en-US" dirty="0">
              <a:solidFill>
                <a:sysClr val="windowText" lastClr="000000"/>
              </a:solidFill>
              <a:latin typeface="微软雅黑" pitchFamily="34" charset="-122"/>
              <a:ea typeface="微软雅黑" pitchFamily="34" charset="-122"/>
            </a:endParaRPr>
          </a:p>
        </p:txBody>
      </p:sp>
      <p:sp>
        <p:nvSpPr>
          <p:cNvPr id="24" name="TextBox 23"/>
          <p:cNvSpPr txBox="1"/>
          <p:nvPr/>
        </p:nvSpPr>
        <p:spPr>
          <a:xfrm>
            <a:off x="8885257" y="1358092"/>
            <a:ext cx="3143272" cy="1050613"/>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预计开展全过程跟踪审计节约资金</a:t>
            </a:r>
            <a:endParaRPr lang="zh-CN" altLang="en-US" dirty="0">
              <a:solidFill>
                <a:sysClr val="windowText" lastClr="000000"/>
              </a:solidFill>
              <a:latin typeface="微软雅黑" pitchFamily="34" charset="-122"/>
              <a:ea typeface="微软雅黑" pitchFamily="34" charset="-122"/>
            </a:endParaRPr>
          </a:p>
        </p:txBody>
      </p:sp>
      <p:sp>
        <p:nvSpPr>
          <p:cNvPr id="25" name="TextBox 24"/>
          <p:cNvSpPr txBox="1"/>
          <p:nvPr/>
        </p:nvSpPr>
        <p:spPr>
          <a:xfrm>
            <a:off x="455573" y="3072604"/>
            <a:ext cx="2357454" cy="1050613"/>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合同外工程项目预算核减情况</a:t>
            </a:r>
            <a:endParaRPr lang="zh-CN" altLang="en-US" dirty="0">
              <a:solidFill>
                <a:sysClr val="windowText" lastClr="000000"/>
              </a:solidFill>
              <a:latin typeface="微软雅黑" pitchFamily="34" charset="-122"/>
              <a:ea typeface="微软雅黑" pitchFamily="34" charset="-122"/>
            </a:endParaRPr>
          </a:p>
        </p:txBody>
      </p:sp>
      <p:sp>
        <p:nvSpPr>
          <p:cNvPr id="26" name="TextBox 25"/>
          <p:cNvSpPr txBox="1"/>
          <p:nvPr/>
        </p:nvSpPr>
        <p:spPr>
          <a:xfrm>
            <a:off x="9385323" y="3215480"/>
            <a:ext cx="2571768" cy="1050613"/>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支付全过程跟踪审计服务费</a:t>
            </a:r>
            <a:endParaRPr lang="zh-CN" altLang="en-US" dirty="0">
              <a:solidFill>
                <a:sysClr val="windowText" lastClr="000000"/>
              </a:solidFill>
              <a:latin typeface="微软雅黑" pitchFamily="34" charset="-122"/>
              <a:ea typeface="微软雅黑" pitchFamily="34" charset="-122"/>
            </a:endParaRPr>
          </a:p>
        </p:txBody>
      </p:sp>
      <p:sp>
        <p:nvSpPr>
          <p:cNvPr id="27" name="TextBox 26"/>
          <p:cNvSpPr txBox="1"/>
          <p:nvPr/>
        </p:nvSpPr>
        <p:spPr>
          <a:xfrm>
            <a:off x="9028133" y="5072868"/>
            <a:ext cx="1857388" cy="1050613"/>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通过审计实际节约资金</a:t>
            </a:r>
            <a:endParaRPr lang="zh-CN" altLang="en-US" dirty="0">
              <a:solidFill>
                <a:sysClr val="windowText" lastClr="000000"/>
              </a:solidFill>
              <a:latin typeface="微软雅黑" pitchFamily="34" charset="-122"/>
              <a:ea typeface="微软雅黑" pitchFamily="34" charset="-122"/>
            </a:endParaRPr>
          </a:p>
        </p:txBody>
      </p:sp>
      <p:sp>
        <p:nvSpPr>
          <p:cNvPr id="28" name="TextBox 27"/>
          <p:cNvSpPr txBox="1"/>
          <p:nvPr/>
        </p:nvSpPr>
        <p:spPr>
          <a:xfrm>
            <a:off x="1455705" y="4929992"/>
            <a:ext cx="2096749" cy="523674"/>
          </a:xfrm>
          <a:prstGeom prst="rect">
            <a:avLst/>
          </a:prstGeom>
          <a:noFill/>
        </p:spPr>
        <p:txBody>
          <a:bodyPr wrap="square" lIns="89477" tIns="44738" rIns="89477" bIns="44738" rtlCol="0">
            <a:spAutoFit/>
          </a:bodyPr>
          <a:lstStyle/>
          <a:p>
            <a:pPr>
              <a:lnSpc>
                <a:spcPct val="130000"/>
              </a:lnSpc>
            </a:pPr>
            <a:r>
              <a:rPr lang="zh-CN" altLang="en-US" dirty="0" smtClean="0">
                <a:solidFill>
                  <a:sysClr val="windowText" lastClr="000000"/>
                </a:solidFill>
                <a:latin typeface="微软雅黑" pitchFamily="34" charset="-122"/>
                <a:ea typeface="微软雅黑" pitchFamily="34" charset="-122"/>
              </a:rPr>
              <a:t>总核减情况</a:t>
            </a:r>
            <a:endParaRPr lang="zh-CN" altLang="en-US" dirty="0">
              <a:solidFill>
                <a:sysClr val="windowText" lastClr="000000"/>
              </a:solidFill>
              <a:latin typeface="微软雅黑" pitchFamily="34" charset="-122"/>
              <a:ea typeface="微软雅黑" pitchFamily="34" charset="-122"/>
            </a:endParaRPr>
          </a:p>
        </p:txBody>
      </p:sp>
      <p:sp>
        <p:nvSpPr>
          <p:cNvPr id="34" name="文本框 2"/>
          <p:cNvSpPr txBox="1"/>
          <p:nvPr/>
        </p:nvSpPr>
        <p:spPr>
          <a:xfrm>
            <a:off x="62211" y="45418"/>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a:t>
            </a:r>
            <a:r>
              <a:rPr lang="zh-CN" altLang="en-US" sz="2800" b="1" dirty="0" smtClean="0">
                <a:solidFill>
                  <a:srgbClr val="005DA2"/>
                </a:solidFill>
                <a:latin typeface="微软雅黑" pitchFamily="34" charset="-122"/>
                <a:ea typeface="微软雅黑" pitchFamily="34" charset="-122"/>
              </a:rPr>
              <a:t>介绍</a:t>
            </a:r>
            <a:endParaRPr lang="zh-CN" altLang="en-US" sz="2800" b="1" dirty="0">
              <a:solidFill>
                <a:srgbClr val="005DA2"/>
              </a:solidFill>
              <a:latin typeface="微软雅黑" pitchFamily="34" charset="-122"/>
              <a:ea typeface="微软雅黑" pitchFamily="34" charset="-122"/>
            </a:endParaRPr>
          </a:p>
        </p:txBody>
      </p:sp>
      <p:cxnSp>
        <p:nvCxnSpPr>
          <p:cNvPr id="35" name="直接连接符 34"/>
          <p:cNvCxnSpPr/>
          <p:nvPr/>
        </p:nvCxnSpPr>
        <p:spPr>
          <a:xfrm rot="10800000" flipH="1">
            <a:off x="812763" y="572274"/>
            <a:ext cx="3288952" cy="1588"/>
          </a:xfrm>
          <a:prstGeom prst="line">
            <a:avLst/>
          </a:prstGeom>
          <a:ln w="57150">
            <a:solidFill>
              <a:srgbClr val="0071C1"/>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36" name="文本框 2"/>
          <p:cNvSpPr txBox="1"/>
          <p:nvPr/>
        </p:nvSpPr>
        <p:spPr>
          <a:xfrm>
            <a:off x="741325" y="643712"/>
            <a:ext cx="6072230"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贵港市妇幼保健院综合大楼项目</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xmlns="" val="1709158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anim calcmode="lin" valueType="num">
                                      <p:cBhvr>
                                        <p:cTn id="17"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
                                        </p:tgtEl>
                                      </p:cBhvr>
                                    </p:animEffect>
                                  </p:childTnLst>
                                </p:cTn>
                              </p:par>
                            </p:childTnLst>
                          </p:cTn>
                        </p:par>
                        <p:par>
                          <p:cTn id="20" fill="hold">
                            <p:stCondLst>
                              <p:cond delay="1900"/>
                            </p:stCondLst>
                            <p:childTnLst>
                              <p:par>
                                <p:cTn id="21" presetID="49" presetClass="entr" presetSubtype="0" decel="10000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360"/>
                                          </p:val>
                                        </p:tav>
                                        <p:tav tm="100000">
                                          <p:val>
                                            <p:fltVal val="0"/>
                                          </p:val>
                                        </p:tav>
                                      </p:tavLst>
                                    </p:anim>
                                    <p:animEffect transition="in" filter="fade">
                                      <p:cBhvr>
                                        <p:cTn id="26" dur="500"/>
                                        <p:tgtEl>
                                          <p:spTgt spid="2"/>
                                        </p:tgtEl>
                                      </p:cBhvr>
                                    </p:animEffect>
                                  </p:childTnLst>
                                </p:cTn>
                              </p:par>
                            </p:childTnLst>
                          </p:cTn>
                        </p:par>
                        <p:par>
                          <p:cTn id="27" fill="hold">
                            <p:stCondLst>
                              <p:cond delay="24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500"/>
                                        <p:tgtEl>
                                          <p:spTgt spid="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childTnLst>
                          </p:cTn>
                        </p:par>
                        <p:par>
                          <p:cTn id="40" fill="hold">
                            <p:stCondLst>
                              <p:cond delay="2900"/>
                            </p:stCondLst>
                            <p:childTnLst>
                              <p:par>
                                <p:cTn id="41" presetID="5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Scale>
                                      <p:cBhvr>
                                        <p:cTn id="4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7"/>
                                        </p:tgtEl>
                                        <p:attrNameLst>
                                          <p:attrName>ppt_x</p:attrName>
                                          <p:attrName>ppt_y</p:attrName>
                                        </p:attrNameLst>
                                      </p:cBhvr>
                                    </p:animMotion>
                                    <p:animEffect transition="in" filter="fade">
                                      <p:cBhvr>
                                        <p:cTn id="45" dur="1000"/>
                                        <p:tgtEl>
                                          <p:spTgt spid="17"/>
                                        </p:tgtEl>
                                      </p:cBhvr>
                                    </p:animEffect>
                                  </p:childTnLst>
                                </p:cTn>
                              </p:par>
                              <p:par>
                                <p:cTn id="46" presetID="52" presetClass="entr" presetSubtype="0" fill="hold" grpId="0" nodeType="withEffect">
                                  <p:stCondLst>
                                    <p:cond delay="200"/>
                                  </p:stCondLst>
                                  <p:childTnLst>
                                    <p:set>
                                      <p:cBhvr>
                                        <p:cTn id="47" dur="1" fill="hold">
                                          <p:stCondLst>
                                            <p:cond delay="0"/>
                                          </p:stCondLst>
                                        </p:cTn>
                                        <p:tgtEl>
                                          <p:spTgt spid="18"/>
                                        </p:tgtEl>
                                        <p:attrNameLst>
                                          <p:attrName>style.visibility</p:attrName>
                                        </p:attrNameLst>
                                      </p:cBhvr>
                                      <p:to>
                                        <p:strVal val="visible"/>
                                      </p:to>
                                    </p:set>
                                    <p:animScale>
                                      <p:cBhvr>
                                        <p:cTn id="4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18"/>
                                        </p:tgtEl>
                                        <p:attrNameLst>
                                          <p:attrName>ppt_x</p:attrName>
                                          <p:attrName>ppt_y</p:attrName>
                                        </p:attrNameLst>
                                      </p:cBhvr>
                                    </p:animMotion>
                                    <p:animEffect transition="in" filter="fade">
                                      <p:cBhvr>
                                        <p:cTn id="50" dur="1000"/>
                                        <p:tgtEl>
                                          <p:spTgt spid="18"/>
                                        </p:tgtEl>
                                      </p:cBhvr>
                                    </p:animEffect>
                                  </p:childTnLst>
                                </p:cTn>
                              </p:par>
                              <p:par>
                                <p:cTn id="51" presetID="52" presetClass="entr" presetSubtype="0" fill="hold" grpId="0" nodeType="withEffect">
                                  <p:stCondLst>
                                    <p:cond delay="400"/>
                                  </p:stCondLst>
                                  <p:childTnLst>
                                    <p:set>
                                      <p:cBhvr>
                                        <p:cTn id="52" dur="1" fill="hold">
                                          <p:stCondLst>
                                            <p:cond delay="0"/>
                                          </p:stCondLst>
                                        </p:cTn>
                                        <p:tgtEl>
                                          <p:spTgt spid="21"/>
                                        </p:tgtEl>
                                        <p:attrNameLst>
                                          <p:attrName>style.visibility</p:attrName>
                                        </p:attrNameLst>
                                      </p:cBhvr>
                                      <p:to>
                                        <p:strVal val="visible"/>
                                      </p:to>
                                    </p:set>
                                    <p:animScale>
                                      <p:cBhvr>
                                        <p:cTn id="5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1"/>
                                        </p:tgtEl>
                                        <p:attrNameLst>
                                          <p:attrName>ppt_x</p:attrName>
                                          <p:attrName>ppt_y</p:attrName>
                                        </p:attrNameLst>
                                      </p:cBhvr>
                                    </p:animMotion>
                                    <p:animEffect transition="in" filter="fade">
                                      <p:cBhvr>
                                        <p:cTn id="55" dur="1000"/>
                                        <p:tgtEl>
                                          <p:spTgt spid="21"/>
                                        </p:tgtEl>
                                      </p:cBhvr>
                                    </p:animEffect>
                                  </p:childTnLst>
                                </p:cTn>
                              </p:par>
                              <p:par>
                                <p:cTn id="56" presetID="52" presetClass="entr" presetSubtype="0" fill="hold" grpId="0" nodeType="withEffect">
                                  <p:stCondLst>
                                    <p:cond delay="600"/>
                                  </p:stCondLst>
                                  <p:childTnLst>
                                    <p:set>
                                      <p:cBhvr>
                                        <p:cTn id="57" dur="1" fill="hold">
                                          <p:stCondLst>
                                            <p:cond delay="0"/>
                                          </p:stCondLst>
                                        </p:cTn>
                                        <p:tgtEl>
                                          <p:spTgt spid="19"/>
                                        </p:tgtEl>
                                        <p:attrNameLst>
                                          <p:attrName>style.visibility</p:attrName>
                                        </p:attrNameLst>
                                      </p:cBhvr>
                                      <p:to>
                                        <p:strVal val="visible"/>
                                      </p:to>
                                    </p:set>
                                    <p:animScale>
                                      <p:cBhvr>
                                        <p:cTn id="5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9"/>
                                        </p:tgtEl>
                                        <p:attrNameLst>
                                          <p:attrName>ppt_x</p:attrName>
                                          <p:attrName>ppt_y</p:attrName>
                                        </p:attrNameLst>
                                      </p:cBhvr>
                                    </p:animMotion>
                                    <p:animEffect transition="in" filter="fade">
                                      <p:cBhvr>
                                        <p:cTn id="60" dur="1000"/>
                                        <p:tgtEl>
                                          <p:spTgt spid="19"/>
                                        </p:tgtEl>
                                      </p:cBhvr>
                                    </p:animEffect>
                                  </p:childTnLst>
                                </p:cTn>
                              </p:par>
                              <p:par>
                                <p:cTn id="61" presetID="52" presetClass="entr" presetSubtype="0" fill="hold" grpId="0" nodeType="withEffect">
                                  <p:stCondLst>
                                    <p:cond delay="800"/>
                                  </p:stCondLst>
                                  <p:childTnLst>
                                    <p:set>
                                      <p:cBhvr>
                                        <p:cTn id="62" dur="1" fill="hold">
                                          <p:stCondLst>
                                            <p:cond delay="0"/>
                                          </p:stCondLst>
                                        </p:cTn>
                                        <p:tgtEl>
                                          <p:spTgt spid="22"/>
                                        </p:tgtEl>
                                        <p:attrNameLst>
                                          <p:attrName>style.visibility</p:attrName>
                                        </p:attrNameLst>
                                      </p:cBhvr>
                                      <p:to>
                                        <p:strVal val="visible"/>
                                      </p:to>
                                    </p:set>
                                    <p:animScale>
                                      <p:cBhvr>
                                        <p:cTn id="6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2"/>
                                        </p:tgtEl>
                                        <p:attrNameLst>
                                          <p:attrName>ppt_x</p:attrName>
                                          <p:attrName>ppt_y</p:attrName>
                                        </p:attrNameLst>
                                      </p:cBhvr>
                                    </p:animMotion>
                                    <p:animEffect transition="in" filter="fade">
                                      <p:cBhvr>
                                        <p:cTn id="65" dur="1000"/>
                                        <p:tgtEl>
                                          <p:spTgt spid="22"/>
                                        </p:tgtEl>
                                      </p:cBhvr>
                                    </p:animEffect>
                                  </p:childTnLst>
                                </p:cTn>
                              </p:par>
                              <p:par>
                                <p:cTn id="66" presetID="52" presetClass="entr" presetSubtype="0" fill="hold" grpId="0" nodeType="withEffect">
                                  <p:stCondLst>
                                    <p:cond delay="1000"/>
                                  </p:stCondLst>
                                  <p:childTnLst>
                                    <p:set>
                                      <p:cBhvr>
                                        <p:cTn id="67" dur="1" fill="hold">
                                          <p:stCondLst>
                                            <p:cond delay="0"/>
                                          </p:stCondLst>
                                        </p:cTn>
                                        <p:tgtEl>
                                          <p:spTgt spid="20"/>
                                        </p:tgtEl>
                                        <p:attrNameLst>
                                          <p:attrName>style.visibility</p:attrName>
                                        </p:attrNameLst>
                                      </p:cBhvr>
                                      <p:to>
                                        <p:strVal val="visible"/>
                                      </p:to>
                                    </p:set>
                                    <p:animScale>
                                      <p:cBhvr>
                                        <p:cTn id="6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0"/>
                                        </p:tgtEl>
                                        <p:attrNameLst>
                                          <p:attrName>ppt_x</p:attrName>
                                          <p:attrName>ppt_y</p:attrName>
                                        </p:attrNameLst>
                                      </p:cBhvr>
                                    </p:animMotion>
                                    <p:animEffect transition="in" filter="fade">
                                      <p:cBhvr>
                                        <p:cTn id="70" dur="1000"/>
                                        <p:tgtEl>
                                          <p:spTgt spid="20"/>
                                        </p:tgtEl>
                                      </p:cBhvr>
                                    </p:animEffect>
                                  </p:childTnLst>
                                </p:cTn>
                              </p:par>
                            </p:childTnLst>
                          </p:cTn>
                        </p:par>
                        <p:par>
                          <p:cTn id="71" fill="hold">
                            <p:stCondLst>
                              <p:cond delay="4900"/>
                            </p:stCondLst>
                            <p:childTnLst>
                              <p:par>
                                <p:cTn id="72" presetID="12" presetClass="entr" presetSubtype="8"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p:tgtEl>
                                          <p:spTgt spid="8"/>
                                        </p:tgtEl>
                                        <p:attrNameLst>
                                          <p:attrName>ppt_x</p:attrName>
                                        </p:attrNameLst>
                                      </p:cBhvr>
                                      <p:tavLst>
                                        <p:tav tm="0">
                                          <p:val>
                                            <p:strVal val="#ppt_x-#ppt_w*1.125000"/>
                                          </p:val>
                                        </p:tav>
                                        <p:tav tm="100000">
                                          <p:val>
                                            <p:strVal val="#ppt_x"/>
                                          </p:val>
                                        </p:tav>
                                      </p:tavLst>
                                    </p:anim>
                                    <p:animEffect transition="in" filter="wipe(right)">
                                      <p:cBhvr>
                                        <p:cTn id="75" dur="500"/>
                                        <p:tgtEl>
                                          <p:spTgt spid="8"/>
                                        </p:tgtEl>
                                      </p:cBhvr>
                                    </p:animEffect>
                                  </p:childTnLst>
                                </p:cTn>
                              </p:par>
                              <p:par>
                                <p:cTn id="76" presetID="12" presetClass="entr" presetSubtype="8"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p:tgtEl>
                                          <p:spTgt spid="9"/>
                                        </p:tgtEl>
                                        <p:attrNameLst>
                                          <p:attrName>ppt_x</p:attrName>
                                        </p:attrNameLst>
                                      </p:cBhvr>
                                      <p:tavLst>
                                        <p:tav tm="0">
                                          <p:val>
                                            <p:strVal val="#ppt_x-#ppt_w*1.125000"/>
                                          </p:val>
                                        </p:tav>
                                        <p:tav tm="100000">
                                          <p:val>
                                            <p:strVal val="#ppt_x"/>
                                          </p:val>
                                        </p:tav>
                                      </p:tavLst>
                                    </p:anim>
                                    <p:animEffect transition="in" filter="wipe(right)">
                                      <p:cBhvr>
                                        <p:cTn id="79" dur="500"/>
                                        <p:tgtEl>
                                          <p:spTgt spid="9"/>
                                        </p:tgtEl>
                                      </p:cBhvr>
                                    </p:animEffect>
                                  </p:childTnLst>
                                </p:cTn>
                              </p:par>
                              <p:par>
                                <p:cTn id="80" presetID="12" presetClass="entr" presetSubtype="8"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p:tgtEl>
                                          <p:spTgt spid="10"/>
                                        </p:tgtEl>
                                        <p:attrNameLst>
                                          <p:attrName>ppt_x</p:attrName>
                                        </p:attrNameLst>
                                      </p:cBhvr>
                                      <p:tavLst>
                                        <p:tav tm="0">
                                          <p:val>
                                            <p:strVal val="#ppt_x-#ppt_w*1.125000"/>
                                          </p:val>
                                        </p:tav>
                                        <p:tav tm="100000">
                                          <p:val>
                                            <p:strVal val="#ppt_x"/>
                                          </p:val>
                                        </p:tav>
                                      </p:tavLst>
                                    </p:anim>
                                    <p:animEffect transition="in" filter="wipe(right)">
                                      <p:cBhvr>
                                        <p:cTn id="83" dur="500"/>
                                        <p:tgtEl>
                                          <p:spTgt spid="10"/>
                                        </p:tgtEl>
                                      </p:cBhvr>
                                    </p:animEffect>
                                  </p:childTnLst>
                                </p:cTn>
                              </p:par>
                              <p:par>
                                <p:cTn id="84" presetID="12" presetClass="entr" presetSubtype="2" fill="hold"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p:tgtEl>
                                          <p:spTgt spid="13"/>
                                        </p:tgtEl>
                                        <p:attrNameLst>
                                          <p:attrName>ppt_x</p:attrName>
                                        </p:attrNameLst>
                                      </p:cBhvr>
                                      <p:tavLst>
                                        <p:tav tm="0">
                                          <p:val>
                                            <p:strVal val="#ppt_x+#ppt_w*1.125000"/>
                                          </p:val>
                                        </p:tav>
                                        <p:tav tm="100000">
                                          <p:val>
                                            <p:strVal val="#ppt_x"/>
                                          </p:val>
                                        </p:tav>
                                      </p:tavLst>
                                    </p:anim>
                                    <p:animEffect transition="in" filter="wipe(left)">
                                      <p:cBhvr>
                                        <p:cTn id="87" dur="500"/>
                                        <p:tgtEl>
                                          <p:spTgt spid="13"/>
                                        </p:tgtEl>
                                      </p:cBhvr>
                                    </p:animEffect>
                                  </p:childTnLst>
                                </p:cTn>
                              </p:par>
                              <p:par>
                                <p:cTn id="88" presetID="12" presetClass="entr" presetSubtype="2"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p:tgtEl>
                                          <p:spTgt spid="12"/>
                                        </p:tgtEl>
                                        <p:attrNameLst>
                                          <p:attrName>ppt_x</p:attrName>
                                        </p:attrNameLst>
                                      </p:cBhvr>
                                      <p:tavLst>
                                        <p:tav tm="0">
                                          <p:val>
                                            <p:strVal val="#ppt_x+#ppt_w*1.125000"/>
                                          </p:val>
                                        </p:tav>
                                        <p:tav tm="100000">
                                          <p:val>
                                            <p:strVal val="#ppt_x"/>
                                          </p:val>
                                        </p:tav>
                                      </p:tavLst>
                                    </p:anim>
                                    <p:animEffect transition="in" filter="wipe(left)">
                                      <p:cBhvr>
                                        <p:cTn id="91" dur="500"/>
                                        <p:tgtEl>
                                          <p:spTgt spid="12"/>
                                        </p:tgtEl>
                                      </p:cBhvr>
                                    </p:animEffect>
                                  </p:childTnLst>
                                </p:cTn>
                              </p:par>
                              <p:par>
                                <p:cTn id="92" presetID="12" presetClass="entr" presetSubtype="2"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additive="base">
                                        <p:cTn id="94" dur="500"/>
                                        <p:tgtEl>
                                          <p:spTgt spid="11"/>
                                        </p:tgtEl>
                                        <p:attrNameLst>
                                          <p:attrName>ppt_x</p:attrName>
                                        </p:attrNameLst>
                                      </p:cBhvr>
                                      <p:tavLst>
                                        <p:tav tm="0">
                                          <p:val>
                                            <p:strVal val="#ppt_x+#ppt_w*1.125000"/>
                                          </p:val>
                                        </p:tav>
                                        <p:tav tm="100000">
                                          <p:val>
                                            <p:strVal val="#ppt_x"/>
                                          </p:val>
                                        </p:tav>
                                      </p:tavLst>
                                    </p:anim>
                                    <p:animEffect transition="in" filter="wipe(left)">
                                      <p:cBhvr>
                                        <p:cTn id="95" dur="500"/>
                                        <p:tgtEl>
                                          <p:spTgt spid="11"/>
                                        </p:tgtEl>
                                      </p:cBhvr>
                                    </p:animEffect>
                                  </p:childTnLst>
                                </p:cTn>
                              </p:par>
                            </p:childTnLst>
                          </p:cTn>
                        </p:par>
                        <p:par>
                          <p:cTn id="96" fill="hold">
                            <p:stCondLst>
                              <p:cond delay="5400"/>
                            </p:stCondLst>
                            <p:childTnLst>
                              <p:par>
                                <p:cTn id="97" presetID="22" presetClass="entr" presetSubtype="8"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left)">
                                      <p:cBhvr>
                                        <p:cTn id="99" dur="500"/>
                                        <p:tgtEl>
                                          <p:spTgt spid="2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left)">
                                      <p:cBhvr>
                                        <p:cTn id="105" dur="500"/>
                                        <p:tgtEl>
                                          <p:spTgt spid="2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left)">
                                      <p:cBhvr>
                                        <p:cTn id="1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4"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
          <p:cNvSpPr txBox="1"/>
          <p:nvPr/>
        </p:nvSpPr>
        <p:spPr>
          <a:xfrm>
            <a:off x="0" y="143646"/>
            <a:ext cx="9644130" cy="954107"/>
          </a:xfrm>
          <a:prstGeom prst="rect">
            <a:avLst/>
          </a:prstGeom>
          <a:noFill/>
        </p:spPr>
        <p:txBody>
          <a:bodyPr wrap="square" rtlCol="0">
            <a:spAutoFit/>
          </a:bodyPr>
          <a:lstStyle/>
          <a:p>
            <a:pPr lvl="0"/>
            <a:r>
              <a:rPr lang="zh-CN" altLang="en-US" sz="2800" b="1" dirty="0" smtClean="0">
                <a:solidFill>
                  <a:srgbClr val="005DA2"/>
                </a:solidFill>
                <a:latin typeface="微软雅黑" pitchFamily="34" charset="-122"/>
                <a:ea typeface="微软雅黑" pitchFamily="34" charset="-122"/>
              </a:rPr>
              <a:t>贵港市妇幼保健院综合大楼</a:t>
            </a:r>
            <a:r>
              <a:rPr lang="zh-CN" altLang="en-US" sz="2800" b="1" dirty="0" smtClean="0">
                <a:solidFill>
                  <a:srgbClr val="005DA2"/>
                </a:solidFill>
                <a:latin typeface="微软雅黑" pitchFamily="34" charset="-122"/>
                <a:ea typeface="微软雅黑" pitchFamily="34" charset="-122"/>
              </a:rPr>
              <a:t>项目</a:t>
            </a:r>
            <a:r>
              <a:rPr lang="en-US" altLang="zh-CN" sz="2800" b="1" dirty="0" smtClean="0">
                <a:solidFill>
                  <a:srgbClr val="005DA2"/>
                </a:solidFill>
                <a:latin typeface="微软雅黑" pitchFamily="34" charset="-122"/>
                <a:ea typeface="微软雅黑" pitchFamily="34" charset="-122"/>
              </a:rPr>
              <a:t/>
            </a:r>
            <a:br>
              <a:rPr lang="en-US" altLang="zh-CN" sz="2800" b="1" dirty="0" smtClean="0">
                <a:solidFill>
                  <a:srgbClr val="005DA2"/>
                </a:solidFill>
                <a:latin typeface="微软雅黑" pitchFamily="34" charset="-122"/>
                <a:ea typeface="微软雅黑" pitchFamily="34" charset="-122"/>
              </a:rPr>
            </a:br>
            <a:r>
              <a:rPr lang="en-US" altLang="zh-CN" sz="2800" b="1" dirty="0" smtClean="0">
                <a:solidFill>
                  <a:srgbClr val="005DA2"/>
                </a:solidFill>
                <a:latin typeface="微软雅黑" pitchFamily="34" charset="-122"/>
                <a:ea typeface="微软雅黑" pitchFamily="34" charset="-122"/>
              </a:rPr>
              <a:t>A</a:t>
            </a:r>
            <a:r>
              <a:rPr lang="zh-CN" altLang="en-US" sz="2800" b="1" dirty="0" smtClean="0">
                <a:solidFill>
                  <a:srgbClr val="005DA2"/>
                </a:solidFill>
                <a:latin typeface="微软雅黑" pitchFamily="34" charset="-122"/>
                <a:ea typeface="微软雅黑" pitchFamily="34" charset="-122"/>
              </a:rPr>
              <a:t>、按</a:t>
            </a:r>
            <a:r>
              <a:rPr lang="zh-CN" altLang="en-US" sz="2800" b="1" dirty="0" smtClean="0">
                <a:solidFill>
                  <a:srgbClr val="005DA2"/>
                </a:solidFill>
                <a:latin typeface="微软雅黑" pitchFamily="34" charset="-122"/>
                <a:ea typeface="微软雅黑" pitchFamily="34" charset="-122"/>
              </a:rPr>
              <a:t>月审核工程形象进度和工程进度款核减情况</a:t>
            </a:r>
            <a:endParaRPr lang="zh-CN" altLang="en-US" sz="2800" b="1" dirty="0" smtClean="0">
              <a:solidFill>
                <a:srgbClr val="005DA2"/>
              </a:solidFill>
              <a:latin typeface="微软雅黑" pitchFamily="34" charset="-122"/>
              <a:ea typeface="微软雅黑" pitchFamily="34" charset="-122"/>
            </a:endParaRPr>
          </a:p>
        </p:txBody>
      </p:sp>
      <p:graphicFrame>
        <p:nvGraphicFramePr>
          <p:cNvPr id="5" name="表格 4"/>
          <p:cNvGraphicFramePr>
            <a:graphicFrameLocks noGrp="1"/>
          </p:cNvGraphicFramePr>
          <p:nvPr/>
        </p:nvGraphicFramePr>
        <p:xfrm>
          <a:off x="955639" y="1430298"/>
          <a:ext cx="10572825" cy="5429290"/>
        </p:xfrm>
        <a:graphic>
          <a:graphicData uri="http://schemas.openxmlformats.org/drawingml/2006/table">
            <a:tbl>
              <a:tblPr firstRow="1" bandRow="1">
                <a:tableStyleId>{5C22544A-7EE6-4342-B048-85BDC9FD1C3A}</a:tableStyleId>
              </a:tblPr>
              <a:tblGrid>
                <a:gridCol w="2114565"/>
                <a:gridCol w="2314593"/>
                <a:gridCol w="2143140"/>
                <a:gridCol w="2143140"/>
                <a:gridCol w="1857387"/>
              </a:tblGrid>
              <a:tr h="540245">
                <a:tc>
                  <a:txBody>
                    <a:bodyPr/>
                    <a:lstStyle/>
                    <a:p>
                      <a:pPr algn="ctr"/>
                      <a:r>
                        <a:rPr lang="en-US" altLang="zh-CN" sz="2800" dirty="0" smtClean="0"/>
                        <a:t>2016</a:t>
                      </a:r>
                      <a:r>
                        <a:rPr lang="zh-CN" altLang="en-US" sz="2800" dirty="0" smtClean="0"/>
                        <a:t>年</a:t>
                      </a:r>
                      <a:endParaRPr lang="zh-CN" altLang="en-US" sz="2800" dirty="0"/>
                    </a:p>
                  </a:txBody>
                  <a:tcPr/>
                </a:tc>
                <a:tc>
                  <a:txBody>
                    <a:bodyPr/>
                    <a:lstStyle/>
                    <a:p>
                      <a:pPr algn="ctr"/>
                      <a:r>
                        <a:rPr lang="zh-CN" altLang="en-US" sz="2800" dirty="0" smtClean="0"/>
                        <a:t>送审金额</a:t>
                      </a:r>
                      <a:endParaRPr lang="zh-CN" altLang="en-US" sz="2800" dirty="0"/>
                    </a:p>
                  </a:txBody>
                  <a:tcPr/>
                </a:tc>
                <a:tc>
                  <a:txBody>
                    <a:bodyPr/>
                    <a:lstStyle/>
                    <a:p>
                      <a:pPr algn="ctr"/>
                      <a:r>
                        <a:rPr lang="zh-CN" altLang="en-US" sz="2800" dirty="0" smtClean="0"/>
                        <a:t>审定金额</a:t>
                      </a:r>
                      <a:endParaRPr lang="zh-CN" altLang="en-US" sz="2800" dirty="0"/>
                    </a:p>
                  </a:txBody>
                  <a:tcPr/>
                </a:tc>
                <a:tc>
                  <a:txBody>
                    <a:bodyPr/>
                    <a:lstStyle/>
                    <a:p>
                      <a:pPr algn="ctr"/>
                      <a:r>
                        <a:rPr lang="zh-CN" altLang="en-US" sz="2800" dirty="0" smtClean="0"/>
                        <a:t>审减金额</a:t>
                      </a:r>
                      <a:endParaRPr lang="zh-CN" altLang="en-US" sz="2800" dirty="0"/>
                    </a:p>
                  </a:txBody>
                  <a:tcPr/>
                </a:tc>
                <a:tc>
                  <a:txBody>
                    <a:bodyPr/>
                    <a:lstStyle/>
                    <a:p>
                      <a:pPr algn="ctr"/>
                      <a:r>
                        <a:rPr lang="zh-CN" altLang="en-US" sz="2800" dirty="0" smtClean="0"/>
                        <a:t>审减率</a:t>
                      </a:r>
                      <a:endParaRPr lang="zh-CN" altLang="en-US" sz="2800" dirty="0"/>
                    </a:p>
                  </a:txBody>
                  <a:tcPr/>
                </a:tc>
              </a:tr>
              <a:tr h="505614">
                <a:tc>
                  <a:txBody>
                    <a:bodyPr/>
                    <a:lstStyle/>
                    <a:p>
                      <a:pPr indent="266700" algn="ctr">
                        <a:spcAft>
                          <a:spcPts val="0"/>
                        </a:spcAft>
                      </a:pPr>
                      <a:r>
                        <a:rPr lang="en-US" sz="2800" kern="100" dirty="0">
                          <a:latin typeface="Calibri"/>
                          <a:ea typeface="宋体"/>
                          <a:cs typeface="Times New Roman"/>
                        </a:rPr>
                        <a:t>1</a:t>
                      </a:r>
                      <a:r>
                        <a:rPr lang="zh-CN" sz="2800" kern="100" dirty="0">
                          <a:latin typeface="Calibri"/>
                          <a:ea typeface="宋体"/>
                          <a:cs typeface="Times New Roman"/>
                        </a:rPr>
                        <a:t>、</a:t>
                      </a:r>
                      <a:r>
                        <a:rPr lang="en-US" sz="2800" kern="100" dirty="0">
                          <a:latin typeface="Calibri"/>
                          <a:ea typeface="宋体"/>
                          <a:cs typeface="Times New Roman"/>
                        </a:rPr>
                        <a:t>2</a:t>
                      </a:r>
                      <a:r>
                        <a:rPr lang="zh-CN" sz="2800" kern="100" dirty="0">
                          <a:latin typeface="Calibri"/>
                          <a:ea typeface="宋体"/>
                          <a:cs typeface="Times New Roman"/>
                        </a:rPr>
                        <a:t>月 </a:t>
                      </a:r>
                    </a:p>
                  </a:txBody>
                  <a:tcPr marL="9525" marR="9525" marT="9525" marB="0"/>
                </a:tc>
                <a:tc>
                  <a:txBody>
                    <a:bodyPr/>
                    <a:lstStyle/>
                    <a:p>
                      <a:pPr indent="266700" algn="ctr">
                        <a:spcAft>
                          <a:spcPts val="0"/>
                        </a:spcAft>
                      </a:pPr>
                      <a:r>
                        <a:rPr lang="en-US" sz="2800" kern="100" dirty="0">
                          <a:latin typeface="Calibri"/>
                          <a:ea typeface="宋体"/>
                          <a:cs typeface="Times New Roman"/>
                        </a:rPr>
                        <a:t>2009933.16 </a:t>
                      </a:r>
                      <a:endParaRPr lang="zh-CN" sz="2800" kern="100" dirty="0">
                        <a:latin typeface="Calibri"/>
                        <a:ea typeface="宋体"/>
                        <a:cs typeface="Times New Roman"/>
                      </a:endParaRPr>
                    </a:p>
                  </a:txBody>
                  <a:tcPr marL="9525" marR="9525" marT="9525" marB="0"/>
                </a:tc>
                <a:tc>
                  <a:txBody>
                    <a:bodyPr/>
                    <a:lstStyle/>
                    <a:p>
                      <a:pPr indent="266700" algn="ctr">
                        <a:spcAft>
                          <a:spcPts val="0"/>
                        </a:spcAft>
                      </a:pPr>
                      <a:r>
                        <a:rPr lang="en-US" sz="2800" kern="100" dirty="0">
                          <a:latin typeface="Calibri"/>
                          <a:ea typeface="宋体"/>
                          <a:cs typeface="Times New Roman"/>
                        </a:rPr>
                        <a:t>1991241.2 </a:t>
                      </a:r>
                      <a:endParaRPr lang="zh-CN" sz="2800" kern="100" dirty="0">
                        <a:latin typeface="Calibri"/>
                        <a:ea typeface="宋体"/>
                        <a:cs typeface="Times New Roman"/>
                      </a:endParaRPr>
                    </a:p>
                  </a:txBody>
                  <a:tcPr marL="9525" marR="9525" marT="9525" marB="0"/>
                </a:tc>
                <a:tc>
                  <a:txBody>
                    <a:bodyPr/>
                    <a:lstStyle/>
                    <a:p>
                      <a:pPr indent="266700" algn="ctr">
                        <a:spcAft>
                          <a:spcPts val="0"/>
                        </a:spcAft>
                      </a:pPr>
                      <a:r>
                        <a:rPr lang="en-US" sz="2800" kern="100" dirty="0">
                          <a:latin typeface="Calibri"/>
                          <a:ea typeface="宋体"/>
                          <a:cs typeface="Times New Roman"/>
                        </a:rPr>
                        <a:t>18691.94 </a:t>
                      </a:r>
                      <a:endParaRPr lang="zh-CN" sz="2800" kern="100" dirty="0">
                        <a:latin typeface="Calibri"/>
                        <a:ea typeface="宋体"/>
                        <a:cs typeface="Times New Roman"/>
                      </a:endParaRPr>
                    </a:p>
                  </a:txBody>
                  <a:tcPr marL="9525" marR="9525" marT="9525" marB="0"/>
                </a:tc>
                <a:tc>
                  <a:txBody>
                    <a:bodyPr/>
                    <a:lstStyle/>
                    <a:p>
                      <a:pPr indent="266700" algn="ctr">
                        <a:spcAft>
                          <a:spcPts val="0"/>
                        </a:spcAft>
                      </a:pPr>
                      <a:r>
                        <a:rPr lang="zh-CN" sz="2800" kern="100">
                          <a:latin typeface="Calibri"/>
                          <a:ea typeface="宋体"/>
                          <a:cs typeface="Times New Roman"/>
                        </a:rPr>
                        <a:t>　 </a:t>
                      </a:r>
                    </a:p>
                  </a:txBody>
                  <a:tcPr marL="9525" marR="9525" marT="9525" marB="0"/>
                </a:tc>
              </a:tr>
              <a:tr h="505614">
                <a:tc>
                  <a:txBody>
                    <a:bodyPr/>
                    <a:lstStyle/>
                    <a:p>
                      <a:pPr indent="266700" algn="ctr">
                        <a:spcAft>
                          <a:spcPts val="0"/>
                        </a:spcAft>
                      </a:pPr>
                      <a:r>
                        <a:rPr lang="en-US" sz="2800" kern="100">
                          <a:latin typeface="Calibri"/>
                          <a:ea typeface="宋体"/>
                          <a:cs typeface="Times New Roman"/>
                        </a:rPr>
                        <a:t>  3</a:t>
                      </a:r>
                      <a:r>
                        <a:rPr lang="zh-CN" sz="2800" kern="100">
                          <a:latin typeface="Calibri"/>
                          <a:ea typeface="宋体"/>
                          <a:cs typeface="Times New Roman"/>
                        </a:rPr>
                        <a:t>月 </a:t>
                      </a:r>
                    </a:p>
                  </a:txBody>
                  <a:tcPr marL="9525" marR="9525" marT="9525" marB="0"/>
                </a:tc>
                <a:tc>
                  <a:txBody>
                    <a:bodyPr/>
                    <a:lstStyle/>
                    <a:p>
                      <a:pPr indent="266700" algn="ctr">
                        <a:spcAft>
                          <a:spcPts val="0"/>
                        </a:spcAft>
                      </a:pPr>
                      <a:r>
                        <a:rPr lang="en-US" sz="2800" kern="100">
                          <a:latin typeface="Calibri"/>
                          <a:ea typeface="宋体"/>
                          <a:cs typeface="Times New Roman"/>
                        </a:rPr>
                        <a:t>2756755.63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2342831.1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dirty="0">
                          <a:latin typeface="Calibri"/>
                          <a:ea typeface="宋体"/>
                          <a:cs typeface="Times New Roman"/>
                        </a:rPr>
                        <a:t>413924.5 </a:t>
                      </a:r>
                      <a:endParaRPr lang="zh-CN" sz="2800" kern="100" dirty="0">
                        <a:latin typeface="Calibri"/>
                        <a:ea typeface="宋体"/>
                        <a:cs typeface="Times New Roman"/>
                      </a:endParaRPr>
                    </a:p>
                  </a:txBody>
                  <a:tcPr marL="9525" marR="9525" marT="9525" marB="0"/>
                </a:tc>
                <a:tc>
                  <a:txBody>
                    <a:bodyPr/>
                    <a:lstStyle/>
                    <a:p>
                      <a:pPr indent="266700" algn="ctr">
                        <a:spcAft>
                          <a:spcPts val="0"/>
                        </a:spcAft>
                      </a:pPr>
                      <a:r>
                        <a:rPr lang="zh-CN" sz="2800" kern="100" dirty="0">
                          <a:latin typeface="Calibri"/>
                          <a:ea typeface="宋体"/>
                          <a:cs typeface="Times New Roman"/>
                        </a:rPr>
                        <a:t>　 </a:t>
                      </a:r>
                    </a:p>
                  </a:txBody>
                  <a:tcPr marL="9525" marR="9525" marT="9525" marB="0"/>
                </a:tc>
              </a:tr>
              <a:tr h="505614">
                <a:tc>
                  <a:txBody>
                    <a:bodyPr/>
                    <a:lstStyle/>
                    <a:p>
                      <a:pPr indent="266700" algn="ctr">
                        <a:spcAft>
                          <a:spcPts val="0"/>
                        </a:spcAft>
                      </a:pPr>
                      <a:r>
                        <a:rPr lang="en-US" sz="2800" kern="100">
                          <a:latin typeface="Calibri"/>
                          <a:ea typeface="宋体"/>
                          <a:cs typeface="Times New Roman"/>
                        </a:rPr>
                        <a:t>  4</a:t>
                      </a:r>
                      <a:r>
                        <a:rPr lang="zh-CN" sz="2800" kern="100">
                          <a:latin typeface="Calibri"/>
                          <a:ea typeface="宋体"/>
                          <a:cs typeface="Times New Roman"/>
                        </a:rPr>
                        <a:t>月 </a:t>
                      </a:r>
                    </a:p>
                  </a:txBody>
                  <a:tcPr marL="9525" marR="9525" marT="9525" marB="0"/>
                </a:tc>
                <a:tc>
                  <a:txBody>
                    <a:bodyPr/>
                    <a:lstStyle/>
                    <a:p>
                      <a:pPr indent="266700" algn="ctr">
                        <a:spcAft>
                          <a:spcPts val="0"/>
                        </a:spcAft>
                      </a:pPr>
                      <a:r>
                        <a:rPr lang="en-US" sz="2800" kern="100">
                          <a:latin typeface="Calibri"/>
                          <a:ea typeface="宋体"/>
                          <a:cs typeface="Times New Roman"/>
                        </a:rPr>
                        <a:t>3463125.83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3315065.8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148060.1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zh-CN" sz="2800" kern="100" dirty="0">
                          <a:latin typeface="Calibri"/>
                          <a:ea typeface="宋体"/>
                          <a:cs typeface="Times New Roman"/>
                        </a:rPr>
                        <a:t>　 </a:t>
                      </a:r>
                    </a:p>
                  </a:txBody>
                  <a:tcPr marL="9525" marR="9525" marT="9525" marB="0"/>
                </a:tc>
              </a:tr>
              <a:tr h="505614">
                <a:tc>
                  <a:txBody>
                    <a:bodyPr/>
                    <a:lstStyle/>
                    <a:p>
                      <a:pPr indent="266700" algn="ctr">
                        <a:spcAft>
                          <a:spcPts val="0"/>
                        </a:spcAft>
                      </a:pPr>
                      <a:r>
                        <a:rPr lang="en-US" sz="2800" kern="100">
                          <a:latin typeface="Calibri"/>
                          <a:ea typeface="宋体"/>
                          <a:cs typeface="Times New Roman"/>
                        </a:rPr>
                        <a:t>  5</a:t>
                      </a:r>
                      <a:r>
                        <a:rPr lang="zh-CN" sz="2800" kern="100">
                          <a:latin typeface="Calibri"/>
                          <a:ea typeface="宋体"/>
                          <a:cs typeface="Times New Roman"/>
                        </a:rPr>
                        <a:t>月 </a:t>
                      </a:r>
                    </a:p>
                  </a:txBody>
                  <a:tcPr marL="9525" marR="9525" marT="9525" marB="0"/>
                </a:tc>
                <a:tc>
                  <a:txBody>
                    <a:bodyPr/>
                    <a:lstStyle/>
                    <a:p>
                      <a:pPr indent="266700" algn="ctr">
                        <a:spcAft>
                          <a:spcPts val="0"/>
                        </a:spcAft>
                      </a:pPr>
                      <a:r>
                        <a:rPr lang="en-US" sz="2800" kern="100">
                          <a:latin typeface="Calibri"/>
                          <a:ea typeface="宋体"/>
                          <a:cs typeface="Times New Roman"/>
                        </a:rPr>
                        <a:t>4116114.48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3861827.5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254287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zh-CN" sz="2800" kern="100" dirty="0">
                          <a:latin typeface="Calibri"/>
                          <a:ea typeface="宋体"/>
                          <a:cs typeface="Times New Roman"/>
                        </a:rPr>
                        <a:t>　 </a:t>
                      </a:r>
                    </a:p>
                  </a:txBody>
                  <a:tcPr marL="9525" marR="9525" marT="9525" marB="0"/>
                </a:tc>
              </a:tr>
              <a:tr h="505614">
                <a:tc>
                  <a:txBody>
                    <a:bodyPr/>
                    <a:lstStyle/>
                    <a:p>
                      <a:pPr indent="266700" algn="ctr">
                        <a:spcAft>
                          <a:spcPts val="0"/>
                        </a:spcAft>
                      </a:pPr>
                      <a:r>
                        <a:rPr lang="en-US" sz="2800" kern="100">
                          <a:latin typeface="Calibri"/>
                          <a:ea typeface="宋体"/>
                          <a:cs typeface="Times New Roman"/>
                        </a:rPr>
                        <a:t>  6</a:t>
                      </a:r>
                      <a:r>
                        <a:rPr lang="zh-CN" sz="2800" kern="100">
                          <a:latin typeface="Calibri"/>
                          <a:ea typeface="宋体"/>
                          <a:cs typeface="Times New Roman"/>
                        </a:rPr>
                        <a:t>月 </a:t>
                      </a:r>
                    </a:p>
                  </a:txBody>
                  <a:tcPr marL="9525" marR="9525" marT="9525" marB="0"/>
                </a:tc>
                <a:tc>
                  <a:txBody>
                    <a:bodyPr/>
                    <a:lstStyle/>
                    <a:p>
                      <a:pPr indent="266700" algn="ctr">
                        <a:spcAft>
                          <a:spcPts val="0"/>
                        </a:spcAft>
                      </a:pPr>
                      <a:r>
                        <a:rPr lang="en-US" sz="2800" kern="100">
                          <a:latin typeface="Calibri"/>
                          <a:ea typeface="宋体"/>
                          <a:cs typeface="Times New Roman"/>
                        </a:rPr>
                        <a:t>3121929.18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2762482.1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359447.1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zh-CN" sz="2800" kern="100" dirty="0">
                          <a:latin typeface="Calibri"/>
                          <a:ea typeface="宋体"/>
                          <a:cs typeface="Times New Roman"/>
                        </a:rPr>
                        <a:t>　 </a:t>
                      </a:r>
                    </a:p>
                  </a:txBody>
                  <a:tcPr marL="9525" marR="9525" marT="9525" marB="0"/>
                </a:tc>
              </a:tr>
              <a:tr h="505614">
                <a:tc>
                  <a:txBody>
                    <a:bodyPr/>
                    <a:lstStyle/>
                    <a:p>
                      <a:pPr indent="266700" algn="ctr">
                        <a:spcAft>
                          <a:spcPts val="0"/>
                        </a:spcAft>
                      </a:pPr>
                      <a:r>
                        <a:rPr lang="en-US" sz="2800" kern="100">
                          <a:latin typeface="Calibri"/>
                          <a:ea typeface="宋体"/>
                          <a:cs typeface="Times New Roman"/>
                        </a:rPr>
                        <a:t>  7</a:t>
                      </a:r>
                      <a:r>
                        <a:rPr lang="zh-CN" sz="2800" kern="100">
                          <a:latin typeface="Calibri"/>
                          <a:ea typeface="宋体"/>
                          <a:cs typeface="Times New Roman"/>
                        </a:rPr>
                        <a:t>月 </a:t>
                      </a:r>
                    </a:p>
                  </a:txBody>
                  <a:tcPr marL="9525" marR="9525" marT="9525" marB="0"/>
                </a:tc>
                <a:tc>
                  <a:txBody>
                    <a:bodyPr/>
                    <a:lstStyle/>
                    <a:p>
                      <a:pPr indent="266700" algn="ctr">
                        <a:spcAft>
                          <a:spcPts val="0"/>
                        </a:spcAft>
                      </a:pPr>
                      <a:r>
                        <a:rPr lang="en-US" sz="2800" kern="100">
                          <a:latin typeface="Calibri"/>
                          <a:ea typeface="宋体"/>
                          <a:cs typeface="Times New Roman"/>
                        </a:rPr>
                        <a:t>2788594.11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2699727.8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88866.35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zh-CN" sz="2800" kern="100" dirty="0">
                          <a:latin typeface="Calibri"/>
                          <a:ea typeface="宋体"/>
                          <a:cs typeface="Times New Roman"/>
                        </a:rPr>
                        <a:t>　 </a:t>
                      </a:r>
                    </a:p>
                  </a:txBody>
                  <a:tcPr marL="9525" marR="9525" marT="9525" marB="0"/>
                </a:tc>
              </a:tr>
              <a:tr h="505614">
                <a:tc>
                  <a:txBody>
                    <a:bodyPr/>
                    <a:lstStyle/>
                    <a:p>
                      <a:pPr indent="266700" algn="ctr">
                        <a:spcAft>
                          <a:spcPts val="0"/>
                        </a:spcAft>
                      </a:pPr>
                      <a:r>
                        <a:rPr lang="en-US" sz="2800" kern="100">
                          <a:latin typeface="Calibri"/>
                          <a:ea typeface="宋体"/>
                          <a:cs typeface="Times New Roman"/>
                        </a:rPr>
                        <a:t>  8</a:t>
                      </a:r>
                      <a:r>
                        <a:rPr lang="zh-CN" sz="2800" kern="100">
                          <a:latin typeface="Calibri"/>
                          <a:ea typeface="宋体"/>
                          <a:cs typeface="Times New Roman"/>
                        </a:rPr>
                        <a:t>月 </a:t>
                      </a:r>
                    </a:p>
                  </a:txBody>
                  <a:tcPr marL="9525" marR="9525" marT="9525" marB="0"/>
                </a:tc>
                <a:tc>
                  <a:txBody>
                    <a:bodyPr/>
                    <a:lstStyle/>
                    <a:p>
                      <a:pPr indent="266700" algn="ctr">
                        <a:spcAft>
                          <a:spcPts val="0"/>
                        </a:spcAft>
                      </a:pPr>
                      <a:r>
                        <a:rPr lang="en-US" sz="2800" kern="100">
                          <a:latin typeface="Calibri"/>
                          <a:ea typeface="宋体"/>
                          <a:cs typeface="Times New Roman"/>
                        </a:rPr>
                        <a:t>2726672.42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2676823.5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dirty="0">
                          <a:latin typeface="Calibri"/>
                          <a:ea typeface="宋体"/>
                          <a:cs typeface="Times New Roman"/>
                        </a:rPr>
                        <a:t>49848.89 </a:t>
                      </a:r>
                      <a:endParaRPr lang="zh-CN" sz="2800" kern="100" dirty="0">
                        <a:latin typeface="Calibri"/>
                        <a:ea typeface="宋体"/>
                        <a:cs typeface="Times New Roman"/>
                      </a:endParaRPr>
                    </a:p>
                  </a:txBody>
                  <a:tcPr marL="9525" marR="9525" marT="9525" marB="0"/>
                </a:tc>
                <a:tc>
                  <a:txBody>
                    <a:bodyPr/>
                    <a:lstStyle/>
                    <a:p>
                      <a:pPr indent="266700" algn="ctr">
                        <a:spcAft>
                          <a:spcPts val="0"/>
                        </a:spcAft>
                      </a:pPr>
                      <a:r>
                        <a:rPr lang="zh-CN" sz="2800" kern="100" dirty="0">
                          <a:latin typeface="Calibri"/>
                          <a:ea typeface="宋体"/>
                          <a:cs typeface="Times New Roman"/>
                        </a:rPr>
                        <a:t>　 </a:t>
                      </a:r>
                    </a:p>
                  </a:txBody>
                  <a:tcPr marL="9525" marR="9525" marT="9525" marB="0"/>
                </a:tc>
              </a:tr>
              <a:tr h="505614">
                <a:tc>
                  <a:txBody>
                    <a:bodyPr/>
                    <a:lstStyle/>
                    <a:p>
                      <a:pPr indent="266700" algn="ctr">
                        <a:spcAft>
                          <a:spcPts val="0"/>
                        </a:spcAft>
                      </a:pPr>
                      <a:r>
                        <a:rPr lang="en-US" sz="2800" kern="100">
                          <a:latin typeface="Calibri"/>
                          <a:ea typeface="宋体"/>
                          <a:cs typeface="Times New Roman"/>
                        </a:rPr>
                        <a:t>  9</a:t>
                      </a:r>
                      <a:r>
                        <a:rPr lang="zh-CN" sz="2800" kern="100">
                          <a:latin typeface="Calibri"/>
                          <a:ea typeface="宋体"/>
                          <a:cs typeface="Times New Roman"/>
                        </a:rPr>
                        <a:t>月 </a:t>
                      </a:r>
                    </a:p>
                  </a:txBody>
                  <a:tcPr marL="9525" marR="9525" marT="9525" marB="0"/>
                </a:tc>
                <a:tc>
                  <a:txBody>
                    <a:bodyPr/>
                    <a:lstStyle/>
                    <a:p>
                      <a:pPr indent="266700" algn="ctr">
                        <a:spcAft>
                          <a:spcPts val="0"/>
                        </a:spcAft>
                      </a:pPr>
                      <a:r>
                        <a:rPr lang="en-US" sz="2800" kern="100">
                          <a:latin typeface="Calibri"/>
                          <a:ea typeface="宋体"/>
                          <a:cs typeface="Times New Roman"/>
                        </a:rPr>
                        <a:t>4823866.77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4631368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192498.8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zh-CN" sz="2800" kern="100" dirty="0">
                          <a:latin typeface="Calibri"/>
                          <a:ea typeface="宋体"/>
                          <a:cs typeface="Times New Roman"/>
                        </a:rPr>
                        <a:t>　 </a:t>
                      </a:r>
                    </a:p>
                  </a:txBody>
                  <a:tcPr marL="9525" marR="9525" marT="9525" marB="0"/>
                </a:tc>
              </a:tr>
              <a:tr h="844133">
                <a:tc>
                  <a:txBody>
                    <a:bodyPr/>
                    <a:lstStyle/>
                    <a:p>
                      <a:pPr indent="266700" algn="ctr">
                        <a:spcAft>
                          <a:spcPts val="0"/>
                        </a:spcAft>
                      </a:pPr>
                      <a:r>
                        <a:rPr lang="zh-CN" sz="2800" kern="100">
                          <a:latin typeface="Calibri"/>
                          <a:ea typeface="宋体"/>
                          <a:cs typeface="Times New Roman"/>
                        </a:rPr>
                        <a:t>合计</a:t>
                      </a:r>
                    </a:p>
                  </a:txBody>
                  <a:tcPr marL="9525" marR="9525" marT="9525" marB="0"/>
                </a:tc>
                <a:tc>
                  <a:txBody>
                    <a:bodyPr/>
                    <a:lstStyle/>
                    <a:p>
                      <a:pPr indent="266700" algn="ctr">
                        <a:spcAft>
                          <a:spcPts val="0"/>
                        </a:spcAft>
                      </a:pPr>
                      <a:r>
                        <a:rPr lang="en-US" sz="2800" kern="100">
                          <a:latin typeface="Calibri"/>
                          <a:ea typeface="宋体"/>
                          <a:cs typeface="Times New Roman"/>
                        </a:rPr>
                        <a:t>25806991.58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24281367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a:latin typeface="Calibri"/>
                          <a:ea typeface="宋体"/>
                          <a:cs typeface="Times New Roman"/>
                        </a:rPr>
                        <a:t>1525625 </a:t>
                      </a:r>
                      <a:endParaRPr lang="zh-CN" sz="2800" kern="100">
                        <a:latin typeface="Calibri"/>
                        <a:ea typeface="宋体"/>
                        <a:cs typeface="Times New Roman"/>
                      </a:endParaRPr>
                    </a:p>
                  </a:txBody>
                  <a:tcPr marL="9525" marR="9525" marT="9525" marB="0"/>
                </a:tc>
                <a:tc>
                  <a:txBody>
                    <a:bodyPr/>
                    <a:lstStyle/>
                    <a:p>
                      <a:pPr indent="266700" algn="ctr">
                        <a:spcAft>
                          <a:spcPts val="0"/>
                        </a:spcAft>
                      </a:pPr>
                      <a:r>
                        <a:rPr lang="en-US" sz="2800" kern="100" dirty="0">
                          <a:latin typeface="Calibri"/>
                          <a:ea typeface="宋体"/>
                          <a:cs typeface="Times New Roman"/>
                        </a:rPr>
                        <a:t>5.90% </a:t>
                      </a:r>
                      <a:endParaRPr lang="zh-CN" sz="2800" kern="100" dirty="0">
                        <a:latin typeface="Calibri"/>
                        <a:ea typeface="宋体"/>
                        <a:cs typeface="Times New Roman"/>
                      </a:endParaRPr>
                    </a:p>
                  </a:txBody>
                  <a:tcPr marL="9525" marR="9525" marT="9525" marB="0"/>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927589" y="2479508"/>
            <a:ext cx="2087562" cy="2089150"/>
          </a:xfrm>
          <a:prstGeom prst="pie">
            <a:avLst>
              <a:gd name="adj1" fmla="val 0"/>
              <a:gd name="adj2" fmla="val 1781738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4" name="饼形 113"/>
          <p:cNvSpPr/>
          <p:nvPr/>
        </p:nvSpPr>
        <p:spPr>
          <a:xfrm rot="17792835">
            <a:off x="1747407" y="2077077"/>
            <a:ext cx="2798763" cy="2701925"/>
          </a:xfrm>
          <a:prstGeom prst="pie">
            <a:avLst>
              <a:gd name="adj1" fmla="val 0"/>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7802881" y="2503676"/>
            <a:ext cx="2089150" cy="2087562"/>
          </a:xfrm>
          <a:prstGeom prst="pie">
            <a:avLst>
              <a:gd name="adj1" fmla="val 0"/>
              <a:gd name="adj2" fmla="val 15031858"/>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6" name="饼形 115"/>
          <p:cNvSpPr/>
          <p:nvPr/>
        </p:nvSpPr>
        <p:spPr>
          <a:xfrm rot="17792835">
            <a:off x="7534593" y="2076638"/>
            <a:ext cx="2798763" cy="2703513"/>
          </a:xfrm>
          <a:prstGeom prst="pie">
            <a:avLst>
              <a:gd name="adj1" fmla="val 18826865"/>
              <a:gd name="adj2" fmla="val 3873493"/>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2348525" y="3546980"/>
            <a:ext cx="1514350" cy="769441"/>
          </a:xfrm>
          <a:prstGeom prst="rect">
            <a:avLst/>
          </a:prstGeom>
          <a:noFill/>
          <a:ln w="9525">
            <a:noFill/>
            <a:miter lim="800000"/>
            <a:headEnd/>
            <a:tailEnd/>
          </a:ln>
        </p:spPr>
        <p:txBody>
          <a:bodyPr wrap="square">
            <a:spAutoFit/>
          </a:bodyPr>
          <a:lstStyle/>
          <a:p>
            <a:r>
              <a:rPr lang="en-US" altLang="zh-CN" sz="4400" dirty="0" smtClean="0">
                <a:solidFill>
                  <a:schemeClr val="bg1"/>
                </a:solidFill>
                <a:latin typeface="微软雅黑" pitchFamily="34" charset="-122"/>
                <a:ea typeface="微软雅黑" pitchFamily="34" charset="-122"/>
              </a:rPr>
              <a:t>18%</a:t>
            </a:r>
            <a:endParaRPr lang="zh-CN" altLang="en-US" sz="4400" dirty="0">
              <a:solidFill>
                <a:schemeClr val="bg1"/>
              </a:solidFill>
              <a:latin typeface="微软雅黑" pitchFamily="34" charset="-122"/>
              <a:ea typeface="微软雅黑" pitchFamily="34" charset="-122"/>
            </a:endParaRPr>
          </a:p>
        </p:txBody>
      </p:sp>
      <p:sp>
        <p:nvSpPr>
          <p:cNvPr id="118" name="文本框 25"/>
          <p:cNvSpPr txBox="1">
            <a:spLocks noChangeArrowheads="1"/>
          </p:cNvSpPr>
          <p:nvPr/>
        </p:nvSpPr>
        <p:spPr bwMode="auto">
          <a:xfrm>
            <a:off x="8230077" y="3566385"/>
            <a:ext cx="1681162"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smtClean="0">
                <a:solidFill>
                  <a:schemeClr val="bg1"/>
                </a:solidFill>
              </a:rPr>
              <a:t>36%</a:t>
            </a:r>
            <a:endParaRPr lang="zh-CN" altLang="en-US" dirty="0">
              <a:solidFill>
                <a:schemeClr val="bg1"/>
              </a:solidFill>
            </a:endParaRPr>
          </a:p>
        </p:txBody>
      </p:sp>
      <p:sp>
        <p:nvSpPr>
          <p:cNvPr id="121" name="文本框 30"/>
          <p:cNvSpPr txBox="1">
            <a:spLocks noChangeArrowheads="1"/>
          </p:cNvSpPr>
          <p:nvPr/>
        </p:nvSpPr>
        <p:spPr bwMode="auto">
          <a:xfrm>
            <a:off x="10080971" y="3402615"/>
            <a:ext cx="1544048"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027077" y="4803456"/>
            <a:ext cx="4786346" cy="1815882"/>
          </a:xfrm>
          <a:prstGeom prst="rect">
            <a:avLst/>
          </a:prstGeom>
          <a:noFill/>
          <a:ln w="9525">
            <a:noFill/>
            <a:miter lim="800000"/>
            <a:headEnd/>
            <a:tailEnd/>
          </a:ln>
        </p:spPr>
        <p:txBody>
          <a:bodyPr wrap="square">
            <a:spAutoFit/>
          </a:bodyPr>
          <a:lstStyle/>
          <a:p>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场地平整送审 </a:t>
            </a:r>
            <a: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t>2689221.52</a:t>
            </a: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元；审定</a:t>
            </a: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金额</a:t>
            </a:r>
            <a: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t>2202330</a:t>
            </a: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元；</a:t>
            </a:r>
            <a: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t/>
            </a:r>
            <a:b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b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审</a:t>
            </a: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减了</a:t>
            </a:r>
            <a: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t>486891.42</a:t>
            </a: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元；</a:t>
            </a:r>
            <a: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t/>
            </a:r>
            <a:b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b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审</a:t>
            </a:r>
            <a:r>
              <a:rPr lang="zh-CN" altLang="en-US" sz="2800" dirty="0" smtClean="0">
                <a:solidFill>
                  <a:schemeClr val="tx1">
                    <a:lumMod val="85000"/>
                    <a:lumOff val="15000"/>
                  </a:schemeClr>
                </a:solidFill>
                <a:latin typeface="微软雅黑" pitchFamily="34" charset="-122"/>
                <a:ea typeface="微软雅黑" pitchFamily="34" charset="-122"/>
                <a:cs typeface="造字工房悦黑体验版常规体"/>
              </a:rPr>
              <a:t>减率为</a:t>
            </a:r>
            <a:r>
              <a:rPr lang="en-US" altLang="zh-CN" sz="2800" dirty="0" smtClean="0">
                <a:solidFill>
                  <a:schemeClr val="tx1">
                    <a:lumMod val="85000"/>
                    <a:lumOff val="15000"/>
                  </a:schemeClr>
                </a:solidFill>
                <a:latin typeface="微软雅黑" pitchFamily="34" charset="-122"/>
                <a:ea typeface="微软雅黑" pitchFamily="34" charset="-122"/>
                <a:cs typeface="造字工房悦黑体验版常规体"/>
              </a:rPr>
              <a:t>18%</a:t>
            </a:r>
            <a:endParaRPr lang="zh-CN" altLang="en-US" sz="2800" dirty="0">
              <a:solidFill>
                <a:schemeClr val="tx1">
                  <a:lumMod val="85000"/>
                  <a:lumOff val="15000"/>
                </a:schemeClr>
              </a:solidFill>
              <a:latin typeface="微软雅黑" pitchFamily="34" charset="-122"/>
              <a:ea typeface="微软雅黑" pitchFamily="34" charset="-122"/>
              <a:cs typeface="造字工房悦黑体验版常规体"/>
            </a:endParaRPr>
          </a:p>
        </p:txBody>
      </p:sp>
      <p:sp>
        <p:nvSpPr>
          <p:cNvPr id="126" name="文本框 36"/>
          <p:cNvSpPr txBox="1">
            <a:spLocks noChangeArrowheads="1"/>
          </p:cNvSpPr>
          <p:nvPr/>
        </p:nvSpPr>
        <p:spPr bwMode="auto">
          <a:xfrm>
            <a:off x="7027869" y="4787116"/>
            <a:ext cx="4637887" cy="1815882"/>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2800" dirty="0" smtClean="0">
                <a:solidFill>
                  <a:schemeClr val="tx1">
                    <a:lumMod val="85000"/>
                    <a:lumOff val="15000"/>
                  </a:schemeClr>
                </a:solidFill>
              </a:rPr>
              <a:t>高压配电送审</a:t>
            </a:r>
            <a:r>
              <a:rPr lang="en-US" altLang="zh-CN" sz="2800" dirty="0" smtClean="0">
                <a:solidFill>
                  <a:schemeClr val="tx1">
                    <a:lumMod val="85000"/>
                    <a:lumOff val="15000"/>
                  </a:schemeClr>
                </a:solidFill>
              </a:rPr>
              <a:t>5992903.13</a:t>
            </a:r>
            <a:r>
              <a:rPr lang="zh-CN" altLang="en-US" sz="2800" dirty="0" smtClean="0">
                <a:solidFill>
                  <a:schemeClr val="tx1">
                    <a:lumMod val="85000"/>
                    <a:lumOff val="15000"/>
                  </a:schemeClr>
                </a:solidFill>
              </a:rPr>
              <a:t>元；审定</a:t>
            </a:r>
            <a:r>
              <a:rPr lang="zh-CN" altLang="en-US" sz="2800" dirty="0" smtClean="0">
                <a:solidFill>
                  <a:schemeClr val="tx1">
                    <a:lumMod val="85000"/>
                    <a:lumOff val="15000"/>
                  </a:schemeClr>
                </a:solidFill>
              </a:rPr>
              <a:t>金额</a:t>
            </a:r>
            <a:r>
              <a:rPr lang="en-US" altLang="zh-CN" sz="2800" dirty="0" smtClean="0">
                <a:solidFill>
                  <a:schemeClr val="tx1">
                    <a:lumMod val="85000"/>
                    <a:lumOff val="15000"/>
                  </a:schemeClr>
                </a:solidFill>
              </a:rPr>
              <a:t>3850718.</a:t>
            </a:r>
            <a:r>
              <a:rPr lang="zh-CN" altLang="en-US" sz="2800" dirty="0" smtClean="0">
                <a:solidFill>
                  <a:schemeClr val="tx1">
                    <a:lumMod val="85000"/>
                    <a:lumOff val="15000"/>
                  </a:schemeClr>
                </a:solidFill>
              </a:rPr>
              <a:t>元；</a:t>
            </a:r>
            <a:r>
              <a:rPr lang="en-US" altLang="zh-CN" sz="2800" dirty="0" smtClean="0">
                <a:solidFill>
                  <a:schemeClr val="tx1">
                    <a:lumMod val="85000"/>
                    <a:lumOff val="15000"/>
                  </a:schemeClr>
                </a:solidFill>
              </a:rPr>
              <a:t/>
            </a:r>
            <a:br>
              <a:rPr lang="en-US" altLang="zh-CN" sz="2800" dirty="0" smtClean="0">
                <a:solidFill>
                  <a:schemeClr val="tx1">
                    <a:lumMod val="85000"/>
                    <a:lumOff val="15000"/>
                  </a:schemeClr>
                </a:solidFill>
              </a:rPr>
            </a:br>
            <a:r>
              <a:rPr lang="zh-CN" altLang="en-US" sz="2800" dirty="0" smtClean="0">
                <a:solidFill>
                  <a:schemeClr val="tx1">
                    <a:lumMod val="85000"/>
                    <a:lumOff val="15000"/>
                  </a:schemeClr>
                </a:solidFill>
              </a:rPr>
              <a:t>审</a:t>
            </a:r>
            <a:r>
              <a:rPr lang="zh-CN" altLang="en-US" sz="2800" dirty="0" smtClean="0">
                <a:solidFill>
                  <a:schemeClr val="tx1">
                    <a:lumMod val="85000"/>
                    <a:lumOff val="15000"/>
                  </a:schemeClr>
                </a:solidFill>
              </a:rPr>
              <a:t>减了</a:t>
            </a:r>
            <a:r>
              <a:rPr lang="en-US" altLang="zh-CN" sz="2800" dirty="0" smtClean="0">
                <a:solidFill>
                  <a:schemeClr val="tx1">
                    <a:lumMod val="85000"/>
                    <a:lumOff val="15000"/>
                  </a:schemeClr>
                </a:solidFill>
              </a:rPr>
              <a:t>2142184.65</a:t>
            </a:r>
            <a:r>
              <a:rPr lang="zh-CN" altLang="en-US" sz="2800" dirty="0" smtClean="0">
                <a:solidFill>
                  <a:schemeClr val="tx1">
                    <a:lumMod val="85000"/>
                    <a:lumOff val="15000"/>
                  </a:schemeClr>
                </a:solidFill>
              </a:rPr>
              <a:t>元；</a:t>
            </a:r>
            <a:r>
              <a:rPr lang="en-US" altLang="zh-CN" sz="2800" dirty="0" smtClean="0">
                <a:solidFill>
                  <a:schemeClr val="tx1">
                    <a:lumMod val="85000"/>
                    <a:lumOff val="15000"/>
                  </a:schemeClr>
                </a:solidFill>
              </a:rPr>
              <a:t/>
            </a:r>
            <a:br>
              <a:rPr lang="en-US" altLang="zh-CN" sz="2800" dirty="0" smtClean="0">
                <a:solidFill>
                  <a:schemeClr val="tx1">
                    <a:lumMod val="85000"/>
                    <a:lumOff val="15000"/>
                  </a:schemeClr>
                </a:solidFill>
              </a:rPr>
            </a:br>
            <a:r>
              <a:rPr lang="zh-CN" altLang="en-US" sz="2800" dirty="0" smtClean="0">
                <a:solidFill>
                  <a:schemeClr val="tx1">
                    <a:lumMod val="85000"/>
                    <a:lumOff val="15000"/>
                  </a:schemeClr>
                </a:solidFill>
              </a:rPr>
              <a:t>审</a:t>
            </a:r>
            <a:r>
              <a:rPr lang="zh-CN" altLang="en-US" sz="2800" dirty="0" smtClean="0">
                <a:solidFill>
                  <a:schemeClr val="tx1">
                    <a:lumMod val="85000"/>
                    <a:lumOff val="15000"/>
                  </a:schemeClr>
                </a:solidFill>
              </a:rPr>
              <a:t>减率为</a:t>
            </a:r>
            <a:r>
              <a:rPr lang="en-US" altLang="zh-CN" sz="2800" dirty="0" smtClean="0">
                <a:solidFill>
                  <a:schemeClr val="tx1">
                    <a:lumMod val="85000"/>
                    <a:lumOff val="15000"/>
                  </a:schemeClr>
                </a:solidFill>
              </a:rPr>
              <a:t>36%</a:t>
            </a:r>
            <a:endParaRPr lang="zh-CN" altLang="en-US" sz="2800" dirty="0">
              <a:solidFill>
                <a:schemeClr val="tx1">
                  <a:lumMod val="85000"/>
                  <a:lumOff val="15000"/>
                </a:schemeClr>
              </a:solidFill>
            </a:endParaRPr>
          </a:p>
        </p:txBody>
      </p:sp>
      <p:sp>
        <p:nvSpPr>
          <p:cNvPr id="15" name="矩形 14"/>
          <p:cNvSpPr/>
          <p:nvPr/>
        </p:nvSpPr>
        <p:spPr>
          <a:xfrm>
            <a:off x="3741721" y="929464"/>
            <a:ext cx="5072098" cy="928694"/>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800" dirty="0" smtClean="0">
                <a:latin typeface="微软雅黑" pitchFamily="34" charset="-122"/>
                <a:ea typeface="微软雅黑" pitchFamily="34" charset="-122"/>
              </a:rPr>
              <a:t>合同外工程项目预算核减情况</a:t>
            </a:r>
            <a:endParaRPr lang="zh-CN" altLang="en-US" sz="2800" dirty="0">
              <a:latin typeface="微软雅黑" pitchFamily="34" charset="-122"/>
              <a:ea typeface="微软雅黑" pitchFamily="34" charset="-122"/>
            </a:endParaRPr>
          </a:p>
        </p:txBody>
      </p:sp>
      <p:sp>
        <p:nvSpPr>
          <p:cNvPr id="14" name="文本框 2"/>
          <p:cNvSpPr txBox="1"/>
          <p:nvPr/>
        </p:nvSpPr>
        <p:spPr>
          <a:xfrm>
            <a:off x="0" y="0"/>
            <a:ext cx="9644130" cy="954107"/>
          </a:xfrm>
          <a:prstGeom prst="rect">
            <a:avLst/>
          </a:prstGeom>
          <a:noFill/>
        </p:spPr>
        <p:txBody>
          <a:bodyPr wrap="square" rtlCol="0">
            <a:spAutoFit/>
          </a:bodyPr>
          <a:lstStyle/>
          <a:p>
            <a:pPr lvl="0"/>
            <a:r>
              <a:rPr lang="zh-CN" altLang="en-US" sz="2800" b="1" dirty="0" smtClean="0">
                <a:solidFill>
                  <a:srgbClr val="005DA2"/>
                </a:solidFill>
                <a:latin typeface="微软雅黑" pitchFamily="34" charset="-122"/>
                <a:ea typeface="微软雅黑" pitchFamily="34" charset="-122"/>
              </a:rPr>
              <a:t>贵港市妇幼保健院综合大楼</a:t>
            </a:r>
            <a:r>
              <a:rPr lang="zh-CN" altLang="en-US" sz="2800" b="1" dirty="0" smtClean="0">
                <a:solidFill>
                  <a:srgbClr val="005DA2"/>
                </a:solidFill>
                <a:latin typeface="微软雅黑" pitchFamily="34" charset="-122"/>
                <a:ea typeface="微软雅黑" pitchFamily="34" charset="-122"/>
              </a:rPr>
              <a:t>项目</a:t>
            </a:r>
            <a:r>
              <a:rPr lang="en-US" altLang="zh-CN" sz="2800" b="1" dirty="0" smtClean="0">
                <a:solidFill>
                  <a:srgbClr val="005DA2"/>
                </a:solidFill>
                <a:latin typeface="微软雅黑" pitchFamily="34" charset="-122"/>
                <a:ea typeface="微软雅黑" pitchFamily="34" charset="-122"/>
              </a:rPr>
              <a:t/>
            </a:r>
            <a:br>
              <a:rPr lang="en-US" altLang="zh-CN" sz="2800" b="1" dirty="0" smtClean="0">
                <a:solidFill>
                  <a:srgbClr val="005DA2"/>
                </a:solidFill>
                <a:latin typeface="微软雅黑" pitchFamily="34" charset="-122"/>
                <a:ea typeface="微软雅黑" pitchFamily="34" charset="-122"/>
              </a:rPr>
            </a:br>
            <a:endParaRPr lang="zh-CN" altLang="en-US" sz="2800" b="1" dirty="0" smtClean="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7250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1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6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21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6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31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6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41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6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51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25" grpId="0"/>
      <p:bldP spid="126" grpId="0"/>
      <p:bldP spid="15"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41919" y="1643844"/>
            <a:ext cx="6357982" cy="940132"/>
            <a:chOff x="5457006" y="1632406"/>
            <a:chExt cx="4626507" cy="511504"/>
          </a:xfrm>
        </p:grpSpPr>
        <p:sp>
          <p:nvSpPr>
            <p:cNvPr id="31" name="圆角矩形 30"/>
            <p:cNvSpPr/>
            <p:nvPr/>
          </p:nvSpPr>
          <p:spPr>
            <a:xfrm>
              <a:off x="5457006" y="1632406"/>
              <a:ext cx="513261"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600" dirty="0" smtClean="0">
                  <a:latin typeface="+mj-lt"/>
                  <a:ea typeface="Arial Unicode MS" pitchFamily="34" charset="-122"/>
                  <a:cs typeface="Arial Unicode MS" pitchFamily="34" charset="-122"/>
                </a:rPr>
                <a:t>一</a:t>
              </a:r>
              <a:endParaRPr lang="zh-CN" altLang="en-US" sz="3600" dirty="0">
                <a:latin typeface="+mj-lt"/>
                <a:ea typeface="Arial Unicode MS" pitchFamily="34" charset="-122"/>
                <a:cs typeface="Arial Unicode MS" pitchFamily="34" charset="-122"/>
              </a:endParaRPr>
            </a:p>
          </p:txBody>
        </p:sp>
        <p:grpSp>
          <p:nvGrpSpPr>
            <p:cNvPr id="3" name="组合 3"/>
            <p:cNvGrpSpPr/>
            <p:nvPr/>
          </p:nvGrpSpPr>
          <p:grpSpPr>
            <a:xfrm>
              <a:off x="6339097" y="1632406"/>
              <a:ext cx="3744416" cy="511504"/>
              <a:chOff x="6339097" y="1573726"/>
              <a:chExt cx="3744416" cy="511504"/>
            </a:xfrm>
          </p:grpSpPr>
          <p:sp>
            <p:nvSpPr>
              <p:cNvPr id="17" name="圆角矩形 16"/>
              <p:cNvSpPr/>
              <p:nvPr/>
            </p:nvSpPr>
            <p:spPr>
              <a:xfrm>
                <a:off x="6339097" y="1573726"/>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itchFamily="34" charset="-122"/>
                  <a:cs typeface="Arial Unicode MS" pitchFamily="34" charset="-122"/>
                </a:endParaRPr>
              </a:p>
            </p:txBody>
          </p:sp>
          <p:sp>
            <p:nvSpPr>
              <p:cNvPr id="32" name="矩形 31"/>
              <p:cNvSpPr/>
              <p:nvPr/>
            </p:nvSpPr>
            <p:spPr>
              <a:xfrm>
                <a:off x="6723350" y="1614014"/>
                <a:ext cx="2944297" cy="368421"/>
              </a:xfrm>
              <a:prstGeom prst="rect">
                <a:avLst/>
              </a:prstGeom>
            </p:spPr>
            <p:txBody>
              <a:bodyPr wrap="square" lIns="121960" tIns="60980" rIns="121960" bIns="60980">
                <a:spAutoFit/>
              </a:bodyPr>
              <a:lstStyle/>
              <a:p>
                <a:pPr>
                  <a:defRPr/>
                </a:pPr>
                <a:r>
                  <a:rPr lang="zh-CN" altLang="en-US" sz="3600" b="1" kern="100" dirty="0" smtClean="0">
                    <a:solidFill>
                      <a:schemeClr val="bg1"/>
                    </a:solidFill>
                    <a:latin typeface="微软雅黑" pitchFamily="34" charset="-122"/>
                    <a:ea typeface="微软雅黑" pitchFamily="34" charset="-122"/>
                    <a:cs typeface="Times New Roman" pitchFamily="18" charset="0"/>
                  </a:rPr>
                  <a:t>基本建设财务管理</a:t>
                </a:r>
                <a:endParaRPr lang="zh-CN" altLang="zh-CN" sz="3600" b="1" kern="100" dirty="0">
                  <a:solidFill>
                    <a:schemeClr val="bg1"/>
                  </a:solidFill>
                  <a:latin typeface="微软雅黑" pitchFamily="34" charset="-122"/>
                  <a:ea typeface="微软雅黑" pitchFamily="34" charset="-122"/>
                  <a:cs typeface="Times New Roman" pitchFamily="18" charset="0"/>
                </a:endParaRPr>
              </a:p>
            </p:txBody>
          </p:sp>
        </p:grpSp>
      </p:grpSp>
      <p:sp>
        <p:nvSpPr>
          <p:cNvPr id="22" name="TextBox 21"/>
          <p:cNvSpPr txBox="1"/>
          <p:nvPr/>
        </p:nvSpPr>
        <p:spPr>
          <a:xfrm>
            <a:off x="669887" y="2932807"/>
            <a:ext cx="2808312" cy="1354243"/>
          </a:xfrm>
          <a:prstGeom prst="rect">
            <a:avLst/>
          </a:prstGeom>
          <a:noFill/>
        </p:spPr>
        <p:txBody>
          <a:bodyPr wrap="square" lIns="121948" tIns="60973" rIns="121948" bIns="60973">
            <a:spAutoFit/>
          </a:bodyPr>
          <a:lstStyle/>
          <a:p>
            <a:pPr algn="r">
              <a:defRPr/>
            </a:pPr>
            <a:r>
              <a:rPr lang="zh-CN" altLang="en-US" sz="4800" b="1" spc="200" dirty="0" smtClean="0">
                <a:solidFill>
                  <a:srgbClr val="0070C0"/>
                </a:solidFill>
                <a:latin typeface="微软雅黑" pitchFamily="34" charset="-122"/>
                <a:ea typeface="微软雅黑" pitchFamily="34" charset="-122"/>
              </a:rPr>
              <a:t>目录 </a:t>
            </a:r>
            <a:endParaRPr lang="en-US" altLang="zh-CN" sz="4800" b="1" spc="200" dirty="0" smtClean="0">
              <a:solidFill>
                <a:srgbClr val="0070C0"/>
              </a:solidFill>
              <a:latin typeface="微软雅黑" pitchFamily="34" charset="-122"/>
              <a:ea typeface="微软雅黑" pitchFamily="34" charset="-122"/>
            </a:endParaRPr>
          </a:p>
          <a:p>
            <a:pPr algn="r">
              <a:defRPr/>
            </a:pPr>
            <a:r>
              <a:rPr lang="en-US" altLang="zh-CN" sz="3200" b="1" spc="200" dirty="0" smtClean="0">
                <a:solidFill>
                  <a:srgbClr val="0070C0"/>
                </a:solidFill>
                <a:latin typeface="微软雅黑" pitchFamily="34" charset="-122"/>
                <a:ea typeface="微软雅黑" pitchFamily="34" charset="-122"/>
              </a:rPr>
              <a:t>CONTENTS</a:t>
            </a:r>
            <a:endParaRPr lang="zh-CN" altLang="en-US" sz="3200" b="1" spc="200" dirty="0">
              <a:solidFill>
                <a:srgbClr val="0070C0"/>
              </a:solidFill>
              <a:latin typeface="微软雅黑" pitchFamily="34" charset="-122"/>
              <a:ea typeface="微软雅黑" pitchFamily="34" charset="-122"/>
            </a:endParaRPr>
          </a:p>
        </p:txBody>
      </p:sp>
      <p:sp>
        <p:nvSpPr>
          <p:cNvPr id="2" name="下箭头 1"/>
          <p:cNvSpPr/>
          <p:nvPr/>
        </p:nvSpPr>
        <p:spPr>
          <a:xfrm rot="16200000">
            <a:off x="4150793" y="1806276"/>
            <a:ext cx="576064" cy="67982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40"/>
          <p:cNvSpPr>
            <a:spLocks noChangeArrowheads="1"/>
          </p:cNvSpPr>
          <p:nvPr/>
        </p:nvSpPr>
        <p:spPr bwMode="auto">
          <a:xfrm>
            <a:off x="1455705" y="2286786"/>
            <a:ext cx="797845"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42" name="Freeform 44"/>
          <p:cNvSpPr>
            <a:spLocks noEditPoints="1"/>
          </p:cNvSpPr>
          <p:nvPr/>
        </p:nvSpPr>
        <p:spPr bwMode="auto">
          <a:xfrm>
            <a:off x="1625444" y="2488015"/>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6" name="TextBox 45"/>
          <p:cNvSpPr txBox="1"/>
          <p:nvPr/>
        </p:nvSpPr>
        <p:spPr>
          <a:xfrm>
            <a:off x="955639" y="3358356"/>
            <a:ext cx="1878032" cy="1452184"/>
          </a:xfrm>
          <a:prstGeom prst="rect">
            <a:avLst/>
          </a:prstGeom>
          <a:noFill/>
        </p:spPr>
        <p:txBody>
          <a:bodyPr wrap="square" lIns="97021" tIns="48510" rIns="97021" bIns="48510" rtlCol="0">
            <a:spAutoFit/>
          </a:bodyPr>
          <a:lstStyle/>
          <a:p>
            <a:pPr algn="ctr"/>
            <a:r>
              <a:rPr lang="zh-CN" altLang="en-US" sz="4400" dirty="0" smtClean="0">
                <a:solidFill>
                  <a:schemeClr val="tx1">
                    <a:lumMod val="85000"/>
                    <a:lumOff val="15000"/>
                  </a:schemeClr>
                </a:solidFill>
                <a:latin typeface="微软雅黑" pitchFamily="34" charset="-122"/>
                <a:ea typeface="微软雅黑" pitchFamily="34" charset="-122"/>
              </a:rPr>
              <a:t>总核减情况</a:t>
            </a:r>
            <a:endParaRPr lang="zh-CN" altLang="en-US" sz="4400" dirty="0">
              <a:solidFill>
                <a:schemeClr val="tx1">
                  <a:lumMod val="85000"/>
                  <a:lumOff val="15000"/>
                </a:schemeClr>
              </a:solidFill>
              <a:latin typeface="微软雅黑" pitchFamily="34" charset="-122"/>
              <a:ea typeface="微软雅黑" pitchFamily="34" charset="-122"/>
            </a:endParaRPr>
          </a:p>
        </p:txBody>
      </p:sp>
      <p:sp>
        <p:nvSpPr>
          <p:cNvPr id="53" name="文本框 2"/>
          <p:cNvSpPr txBox="1"/>
          <p:nvPr/>
        </p:nvSpPr>
        <p:spPr>
          <a:xfrm>
            <a:off x="62211" y="45418"/>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a:t>
            </a:r>
            <a:r>
              <a:rPr lang="zh-CN" altLang="en-US" sz="2800" b="1" dirty="0" smtClean="0">
                <a:solidFill>
                  <a:srgbClr val="005DA2"/>
                </a:solidFill>
                <a:latin typeface="微软雅黑" pitchFamily="34" charset="-122"/>
                <a:ea typeface="微软雅黑" pitchFamily="34" charset="-122"/>
              </a:rPr>
              <a:t>介绍</a:t>
            </a:r>
            <a:endParaRPr lang="zh-CN" altLang="en-US" sz="2800" b="1" dirty="0">
              <a:solidFill>
                <a:srgbClr val="005DA2"/>
              </a:solidFill>
              <a:latin typeface="微软雅黑" pitchFamily="34" charset="-122"/>
              <a:ea typeface="微软雅黑" pitchFamily="34" charset="-122"/>
            </a:endParaRPr>
          </a:p>
        </p:txBody>
      </p:sp>
      <p:cxnSp>
        <p:nvCxnSpPr>
          <p:cNvPr id="54" name="直接连接符 53"/>
          <p:cNvCxnSpPr/>
          <p:nvPr/>
        </p:nvCxnSpPr>
        <p:spPr>
          <a:xfrm rot="10800000" flipH="1">
            <a:off x="812763" y="572274"/>
            <a:ext cx="3288952" cy="1588"/>
          </a:xfrm>
          <a:prstGeom prst="line">
            <a:avLst/>
          </a:prstGeom>
          <a:ln w="57150">
            <a:solidFill>
              <a:srgbClr val="0071C1"/>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5" name="文本框 2"/>
          <p:cNvSpPr txBox="1"/>
          <p:nvPr/>
        </p:nvSpPr>
        <p:spPr>
          <a:xfrm>
            <a:off x="741325" y="643712"/>
            <a:ext cx="6072230"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贵港市妇幼保健院综合大楼项目</a:t>
            </a:r>
            <a:endParaRPr lang="zh-CN" altLang="en-US" sz="2800" b="1" dirty="0">
              <a:solidFill>
                <a:srgbClr val="005DA2"/>
              </a:solidFill>
              <a:latin typeface="微软雅黑" pitchFamily="34" charset="-122"/>
              <a:ea typeface="微软雅黑" pitchFamily="34" charset="-122"/>
            </a:endParaRPr>
          </a:p>
        </p:txBody>
      </p:sp>
      <p:graphicFrame>
        <p:nvGraphicFramePr>
          <p:cNvPr id="57" name="图表 56"/>
          <p:cNvGraphicFramePr/>
          <p:nvPr/>
        </p:nvGraphicFramePr>
        <p:xfrm>
          <a:off x="3313093" y="1143778"/>
          <a:ext cx="8643998" cy="3429024"/>
        </p:xfrm>
        <a:graphic>
          <a:graphicData uri="http://schemas.openxmlformats.org/drawingml/2006/chart">
            <c:chart xmlns:c="http://schemas.openxmlformats.org/drawingml/2006/chart" xmlns:r="http://schemas.openxmlformats.org/officeDocument/2006/relationships" r:id="rId3"/>
          </a:graphicData>
        </a:graphic>
      </p:graphicFrame>
      <p:sp>
        <p:nvSpPr>
          <p:cNvPr id="58" name="文本框 2"/>
          <p:cNvSpPr txBox="1"/>
          <p:nvPr/>
        </p:nvSpPr>
        <p:spPr>
          <a:xfrm>
            <a:off x="3741721" y="5144306"/>
            <a:ext cx="7143800" cy="954107"/>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两项合计为业主节约资金</a:t>
            </a:r>
            <a:r>
              <a:rPr lang="en-US" altLang="zh-CN" sz="2800" b="1" dirty="0" smtClean="0">
                <a:solidFill>
                  <a:srgbClr val="005DA2"/>
                </a:solidFill>
                <a:latin typeface="微软雅黑" pitchFamily="34" charset="-122"/>
                <a:ea typeface="微软雅黑" pitchFamily="34" charset="-122"/>
              </a:rPr>
              <a:t>415.47</a:t>
            </a:r>
            <a:r>
              <a:rPr lang="zh-CN" altLang="en-US" sz="2800" b="1" dirty="0" smtClean="0">
                <a:solidFill>
                  <a:srgbClr val="005DA2"/>
                </a:solidFill>
                <a:latin typeface="微软雅黑" pitchFamily="34" charset="-122"/>
                <a:ea typeface="微软雅黑" pitchFamily="34" charset="-122"/>
              </a:rPr>
              <a:t>万元。</a:t>
            </a:r>
            <a:r>
              <a:rPr lang="en-US" altLang="zh-CN" sz="2800" b="1" dirty="0" smtClean="0">
                <a:solidFill>
                  <a:srgbClr val="005DA2"/>
                </a:solidFill>
                <a:latin typeface="微软雅黑" pitchFamily="34" charset="-122"/>
                <a:ea typeface="微软雅黑" pitchFamily="34" charset="-122"/>
              </a:rPr>
              <a:t/>
            </a:r>
            <a:br>
              <a:rPr lang="en-US" altLang="zh-CN" sz="2800" b="1" dirty="0" smtClean="0">
                <a:solidFill>
                  <a:srgbClr val="005DA2"/>
                </a:solidFill>
                <a:latin typeface="微软雅黑" pitchFamily="34" charset="-122"/>
                <a:ea typeface="微软雅黑" pitchFamily="34" charset="-122"/>
              </a:rPr>
            </a:br>
            <a:r>
              <a:rPr lang="zh-CN" altLang="en-US" sz="2800" b="1" dirty="0" smtClean="0">
                <a:solidFill>
                  <a:srgbClr val="005DA2"/>
                </a:solidFill>
                <a:latin typeface="微软雅黑" pitchFamily="34" charset="-122"/>
                <a:ea typeface="微软雅黑" pitchFamily="34" charset="-122"/>
              </a:rPr>
              <a:t>总</a:t>
            </a:r>
            <a:r>
              <a:rPr lang="zh-CN" altLang="en-US" sz="2800" b="1" dirty="0" smtClean="0">
                <a:solidFill>
                  <a:srgbClr val="005DA2"/>
                </a:solidFill>
                <a:latin typeface="微软雅黑" pitchFamily="34" charset="-122"/>
                <a:ea typeface="微软雅黑" pitchFamily="34" charset="-122"/>
              </a:rPr>
              <a:t>审减率为</a:t>
            </a:r>
            <a:r>
              <a:rPr lang="en-US" altLang="zh-CN" sz="2800" b="1" dirty="0" smtClean="0">
                <a:solidFill>
                  <a:srgbClr val="005DA2"/>
                </a:solidFill>
                <a:latin typeface="微软雅黑" pitchFamily="34" charset="-122"/>
                <a:ea typeface="微软雅黑" pitchFamily="34" charset="-122"/>
              </a:rPr>
              <a:t>12%</a:t>
            </a:r>
            <a:endParaRPr lang="zh-CN" altLang="en-US" sz="2800" b="1" dirty="0">
              <a:solidFill>
                <a:srgbClr val="005DA2"/>
              </a:solidFill>
              <a:latin typeface="微软雅黑" pitchFamily="34" charset="-122"/>
              <a:ea typeface="微软雅黑"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5"/>
                                        </p:tgtEl>
                                        <p:attrNameLst>
                                          <p:attrName>ppt_y</p:attrName>
                                        </p:attrNameLst>
                                      </p:cBhvr>
                                      <p:tavLst>
                                        <p:tav tm="0">
                                          <p:val>
                                            <p:strVal val="#ppt_y"/>
                                          </p:val>
                                        </p:tav>
                                        <p:tav tm="100000">
                                          <p:val>
                                            <p:strVal val="#ppt_y"/>
                                          </p:val>
                                        </p:tav>
                                      </p:tavLst>
                                    </p:anim>
                                    <p:anim calcmode="lin" valueType="num">
                                      <p:cBhvr>
                                        <p:cTn id="17"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5"/>
                                        </p:tgtEl>
                                      </p:cBhvr>
                                    </p:animEffect>
                                  </p:childTnLst>
                                </p:cTn>
                              </p:par>
                            </p:childTnLst>
                          </p:cTn>
                        </p:par>
                        <p:par>
                          <p:cTn id="20" fill="hold">
                            <p:stCondLst>
                              <p:cond delay="1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8"/>
                                        </p:tgtEl>
                                        <p:attrNameLst>
                                          <p:attrName>ppt_y</p:attrName>
                                        </p:attrNameLst>
                                      </p:cBhvr>
                                      <p:tavLst>
                                        <p:tav tm="0">
                                          <p:val>
                                            <p:strVal val="#ppt_y"/>
                                          </p:val>
                                        </p:tav>
                                        <p:tav tm="100000">
                                          <p:val>
                                            <p:strVal val="#ppt_y"/>
                                          </p:val>
                                        </p:tav>
                                      </p:tavLst>
                                    </p:anim>
                                    <p:anim calcmode="lin" valueType="num">
                                      <p:cBhvr>
                                        <p:cTn id="25"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8"/>
                                        </p:tgtEl>
                                      </p:cBhvr>
                                    </p:animEffect>
                                  </p:childTnLst>
                                </p:cTn>
                              </p:par>
                            </p:childTnLst>
                          </p:cTn>
                        </p:par>
                        <p:par>
                          <p:cTn id="28" fill="hold">
                            <p:stCondLst>
                              <p:cond delay="3750"/>
                            </p:stCondLst>
                            <p:childTnLst>
                              <p:par>
                                <p:cTn id="29" presetID="45"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ppt_w</p:attrName>
                                        </p:attrNameLst>
                                      </p:cBhvr>
                                      <p:tavLst>
                                        <p:tav tm="0" fmla="#ppt_w*sin(2.5*pi*$)">
                                          <p:val>
                                            <p:fltVal val="0"/>
                                          </p:val>
                                        </p:tav>
                                        <p:tav tm="100000">
                                          <p:val>
                                            <p:fltVal val="1"/>
                                          </p:val>
                                        </p:tav>
                                      </p:tavLst>
                                    </p:anim>
                                    <p:anim calcmode="lin" valueType="num">
                                      <p:cBhvr>
                                        <p:cTn id="33" dur="500" fill="hold"/>
                                        <p:tgtEl>
                                          <p:spTgt spid="38"/>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anim calcmode="lin" valueType="num">
                                      <p:cBhvr>
                                        <p:cTn id="37" dur="500" fill="hold"/>
                                        <p:tgtEl>
                                          <p:spTgt spid="42"/>
                                        </p:tgtEl>
                                        <p:attrNameLst>
                                          <p:attrName>ppt_w</p:attrName>
                                        </p:attrNameLst>
                                      </p:cBhvr>
                                      <p:tavLst>
                                        <p:tav tm="0" fmla="#ppt_w*sin(2.5*pi*$)">
                                          <p:val>
                                            <p:fltVal val="0"/>
                                          </p:val>
                                        </p:tav>
                                        <p:tav tm="100000">
                                          <p:val>
                                            <p:fltVal val="1"/>
                                          </p:val>
                                        </p:tav>
                                      </p:tavLst>
                                    </p:anim>
                                    <p:anim calcmode="lin" valueType="num">
                                      <p:cBhvr>
                                        <p:cTn id="38" dur="500" fill="hold"/>
                                        <p:tgtEl>
                                          <p:spTgt spid="42"/>
                                        </p:tgtEl>
                                        <p:attrNameLst>
                                          <p:attrName>ppt_h</p:attrName>
                                        </p:attrNameLst>
                                      </p:cBhvr>
                                      <p:tavLst>
                                        <p:tav tm="0">
                                          <p:val>
                                            <p:strVal val="#ppt_h"/>
                                          </p:val>
                                        </p:tav>
                                        <p:tav tm="100000">
                                          <p:val>
                                            <p:strVal val="#ppt_h"/>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6" grpId="0"/>
      <p:bldP spid="53" grpId="0"/>
      <p:bldP spid="55"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40"/>
          <p:cNvSpPr>
            <a:spLocks noChangeArrowheads="1"/>
          </p:cNvSpPr>
          <p:nvPr/>
        </p:nvSpPr>
        <p:spPr bwMode="auto">
          <a:xfrm>
            <a:off x="1241391" y="1572406"/>
            <a:ext cx="797845" cy="798852"/>
          </a:xfrm>
          <a:prstGeom prst="ellipse">
            <a:avLst/>
          </a:prstGeom>
          <a:solidFill>
            <a:schemeClr val="bg1"/>
          </a:solidFill>
          <a:ln w="12700" cap="flat">
            <a:solidFill>
              <a:srgbClr val="005DA2"/>
            </a:solidFill>
            <a:prstDash val="solid"/>
            <a:miter lim="800000"/>
          </a:ln>
        </p:spPr>
        <p:txBody>
          <a:bodyPr vert="horz" wrap="square" lIns="97021" tIns="48510" rIns="97021" bIns="48510" numCol="1" anchor="t" anchorCtr="0" compatLnSpc="1"/>
          <a:lstStyle/>
          <a:p>
            <a:endParaRPr lang="zh-CN" altLang="en-US"/>
          </a:p>
        </p:txBody>
      </p:sp>
      <p:sp>
        <p:nvSpPr>
          <p:cNvPr id="42" name="Freeform 44"/>
          <p:cNvSpPr>
            <a:spLocks noEditPoints="1"/>
          </p:cNvSpPr>
          <p:nvPr/>
        </p:nvSpPr>
        <p:spPr bwMode="auto">
          <a:xfrm>
            <a:off x="1411130" y="1773635"/>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p:spPr>
        <p:txBody>
          <a:bodyPr vert="horz" wrap="square" lIns="97021" tIns="48510" rIns="97021" bIns="48510" numCol="1" anchor="t" anchorCtr="0" compatLnSpc="1"/>
          <a:lstStyle/>
          <a:p>
            <a:endParaRPr lang="zh-CN" altLang="en-US"/>
          </a:p>
        </p:txBody>
      </p:sp>
      <p:sp>
        <p:nvSpPr>
          <p:cNvPr id="46" name="TextBox 45"/>
          <p:cNvSpPr txBox="1"/>
          <p:nvPr/>
        </p:nvSpPr>
        <p:spPr>
          <a:xfrm>
            <a:off x="741325" y="2643976"/>
            <a:ext cx="1878032" cy="3175733"/>
          </a:xfrm>
          <a:prstGeom prst="rect">
            <a:avLst/>
          </a:prstGeom>
          <a:noFill/>
        </p:spPr>
        <p:txBody>
          <a:bodyPr wrap="square" lIns="97021" tIns="48510" rIns="97021" bIns="48510" rtlCol="0">
            <a:spAutoFit/>
          </a:bodyPr>
          <a:lstStyle/>
          <a:p>
            <a:pPr algn="ctr"/>
            <a:r>
              <a:rPr lang="zh-CN" altLang="en-US" sz="4000" dirty="0" smtClean="0">
                <a:solidFill>
                  <a:schemeClr val="tx1">
                    <a:lumMod val="85000"/>
                    <a:lumOff val="15000"/>
                  </a:schemeClr>
                </a:solidFill>
                <a:latin typeface="微软雅黑" pitchFamily="34" charset="-122"/>
                <a:ea typeface="微软雅黑" pitchFamily="34" charset="-122"/>
              </a:rPr>
              <a:t>预计开展全过程跟踪审计节约资金</a:t>
            </a:r>
            <a:endParaRPr lang="zh-CN" altLang="en-US" sz="4000" dirty="0">
              <a:solidFill>
                <a:schemeClr val="tx1">
                  <a:lumMod val="85000"/>
                  <a:lumOff val="15000"/>
                </a:schemeClr>
              </a:solidFill>
              <a:latin typeface="微软雅黑" pitchFamily="34" charset="-122"/>
              <a:ea typeface="微软雅黑" pitchFamily="34" charset="-122"/>
            </a:endParaRPr>
          </a:p>
        </p:txBody>
      </p:sp>
      <p:sp>
        <p:nvSpPr>
          <p:cNvPr id="53" name="文本框 2"/>
          <p:cNvSpPr txBox="1"/>
          <p:nvPr/>
        </p:nvSpPr>
        <p:spPr>
          <a:xfrm>
            <a:off x="62211" y="45418"/>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a:t>
            </a:r>
            <a:r>
              <a:rPr lang="zh-CN" altLang="en-US" sz="2800" b="1" dirty="0" smtClean="0">
                <a:solidFill>
                  <a:srgbClr val="005DA2"/>
                </a:solidFill>
                <a:latin typeface="微软雅黑" pitchFamily="34" charset="-122"/>
                <a:ea typeface="微软雅黑" pitchFamily="34" charset="-122"/>
              </a:rPr>
              <a:t>介绍</a:t>
            </a:r>
            <a:endParaRPr lang="zh-CN" altLang="en-US" sz="2800" b="1" dirty="0">
              <a:solidFill>
                <a:srgbClr val="005DA2"/>
              </a:solidFill>
              <a:latin typeface="微软雅黑" pitchFamily="34" charset="-122"/>
              <a:ea typeface="微软雅黑" pitchFamily="34" charset="-122"/>
            </a:endParaRPr>
          </a:p>
        </p:txBody>
      </p:sp>
      <p:cxnSp>
        <p:nvCxnSpPr>
          <p:cNvPr id="54" name="直接连接符 53"/>
          <p:cNvCxnSpPr/>
          <p:nvPr/>
        </p:nvCxnSpPr>
        <p:spPr>
          <a:xfrm rot="10800000" flipH="1">
            <a:off x="812763" y="572274"/>
            <a:ext cx="3288952" cy="1588"/>
          </a:xfrm>
          <a:prstGeom prst="line">
            <a:avLst/>
          </a:prstGeom>
          <a:ln w="57150">
            <a:solidFill>
              <a:srgbClr val="0071C1"/>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5" name="文本框 2"/>
          <p:cNvSpPr txBox="1"/>
          <p:nvPr/>
        </p:nvSpPr>
        <p:spPr>
          <a:xfrm>
            <a:off x="741325" y="643712"/>
            <a:ext cx="6072230"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贵港市妇幼保健院综合大楼项目</a:t>
            </a:r>
            <a:endParaRPr lang="zh-CN" altLang="en-US" sz="2800" b="1" dirty="0">
              <a:solidFill>
                <a:srgbClr val="005DA2"/>
              </a:solidFill>
              <a:latin typeface="微软雅黑" pitchFamily="34" charset="-122"/>
              <a:ea typeface="微软雅黑" pitchFamily="34" charset="-122"/>
            </a:endParaRPr>
          </a:p>
        </p:txBody>
      </p:sp>
      <p:graphicFrame>
        <p:nvGraphicFramePr>
          <p:cNvPr id="57" name="图表 56"/>
          <p:cNvGraphicFramePr/>
          <p:nvPr/>
        </p:nvGraphicFramePr>
        <p:xfrm>
          <a:off x="2125592" y="1000902"/>
          <a:ext cx="10072758" cy="4572032"/>
        </p:xfrm>
        <a:graphic>
          <a:graphicData uri="http://schemas.openxmlformats.org/drawingml/2006/chart">
            <c:chart xmlns:c="http://schemas.openxmlformats.org/drawingml/2006/chart" xmlns:r="http://schemas.openxmlformats.org/officeDocument/2006/relationships" r:id="rId3"/>
          </a:graphicData>
        </a:graphic>
      </p:graphicFrame>
      <p:sp>
        <p:nvSpPr>
          <p:cNvPr id="58" name="文本框 2"/>
          <p:cNvSpPr txBox="1"/>
          <p:nvPr/>
        </p:nvSpPr>
        <p:spPr>
          <a:xfrm>
            <a:off x="3741721" y="5858686"/>
            <a:ext cx="7143800"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以上两项合计节约资金合计</a:t>
            </a:r>
            <a:r>
              <a:rPr lang="en-US" altLang="zh-CN" sz="2800" b="1" dirty="0" smtClean="0">
                <a:solidFill>
                  <a:srgbClr val="005DA2"/>
                </a:solidFill>
                <a:latin typeface="微软雅黑" pitchFamily="34" charset="-122"/>
                <a:ea typeface="微软雅黑" pitchFamily="34" charset="-122"/>
              </a:rPr>
              <a:t>925.89</a:t>
            </a:r>
            <a:r>
              <a:rPr lang="zh-CN" altLang="en-US" sz="2800" b="1" dirty="0" smtClean="0">
                <a:solidFill>
                  <a:srgbClr val="005DA2"/>
                </a:solidFill>
                <a:latin typeface="微软雅黑" pitchFamily="34" charset="-122"/>
                <a:ea typeface="微软雅黑" pitchFamily="34" charset="-122"/>
              </a:rPr>
              <a:t>万元</a:t>
            </a:r>
            <a:endParaRPr lang="zh-CN" altLang="en-US" sz="2800" b="1" dirty="0">
              <a:solidFill>
                <a:srgbClr val="005DA2"/>
              </a:solidFill>
              <a:latin typeface="微软雅黑" pitchFamily="34" charset="-122"/>
              <a:ea typeface="微软雅黑"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5"/>
                                        </p:tgtEl>
                                        <p:attrNameLst>
                                          <p:attrName>ppt_y</p:attrName>
                                        </p:attrNameLst>
                                      </p:cBhvr>
                                      <p:tavLst>
                                        <p:tav tm="0">
                                          <p:val>
                                            <p:strVal val="#ppt_y"/>
                                          </p:val>
                                        </p:tav>
                                        <p:tav tm="100000">
                                          <p:val>
                                            <p:strVal val="#ppt_y"/>
                                          </p:val>
                                        </p:tav>
                                      </p:tavLst>
                                    </p:anim>
                                    <p:anim calcmode="lin" valueType="num">
                                      <p:cBhvr>
                                        <p:cTn id="17"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5"/>
                                        </p:tgtEl>
                                      </p:cBhvr>
                                    </p:animEffect>
                                  </p:childTnLst>
                                </p:cTn>
                              </p:par>
                            </p:childTnLst>
                          </p:cTn>
                        </p:par>
                        <p:par>
                          <p:cTn id="20" fill="hold">
                            <p:stCondLst>
                              <p:cond delay="1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8"/>
                                        </p:tgtEl>
                                        <p:attrNameLst>
                                          <p:attrName>ppt_y</p:attrName>
                                        </p:attrNameLst>
                                      </p:cBhvr>
                                      <p:tavLst>
                                        <p:tav tm="0">
                                          <p:val>
                                            <p:strVal val="#ppt_y"/>
                                          </p:val>
                                        </p:tav>
                                        <p:tav tm="100000">
                                          <p:val>
                                            <p:strVal val="#ppt_y"/>
                                          </p:val>
                                        </p:tav>
                                      </p:tavLst>
                                    </p:anim>
                                    <p:anim calcmode="lin" valueType="num">
                                      <p:cBhvr>
                                        <p:cTn id="25"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8"/>
                                        </p:tgtEl>
                                      </p:cBhvr>
                                    </p:animEffect>
                                  </p:childTnLst>
                                </p:cTn>
                              </p:par>
                            </p:childTnLst>
                          </p:cTn>
                        </p:par>
                        <p:par>
                          <p:cTn id="28" fill="hold">
                            <p:stCondLst>
                              <p:cond delay="3350"/>
                            </p:stCondLst>
                            <p:childTnLst>
                              <p:par>
                                <p:cTn id="29" presetID="45"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ppt_w</p:attrName>
                                        </p:attrNameLst>
                                      </p:cBhvr>
                                      <p:tavLst>
                                        <p:tav tm="0" fmla="#ppt_w*sin(2.5*pi*$)">
                                          <p:val>
                                            <p:fltVal val="0"/>
                                          </p:val>
                                        </p:tav>
                                        <p:tav tm="100000">
                                          <p:val>
                                            <p:fltVal val="1"/>
                                          </p:val>
                                        </p:tav>
                                      </p:tavLst>
                                    </p:anim>
                                    <p:anim calcmode="lin" valueType="num">
                                      <p:cBhvr>
                                        <p:cTn id="33" dur="500" fill="hold"/>
                                        <p:tgtEl>
                                          <p:spTgt spid="38"/>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anim calcmode="lin" valueType="num">
                                      <p:cBhvr>
                                        <p:cTn id="37" dur="500" fill="hold"/>
                                        <p:tgtEl>
                                          <p:spTgt spid="42"/>
                                        </p:tgtEl>
                                        <p:attrNameLst>
                                          <p:attrName>ppt_w</p:attrName>
                                        </p:attrNameLst>
                                      </p:cBhvr>
                                      <p:tavLst>
                                        <p:tav tm="0" fmla="#ppt_w*sin(2.5*pi*$)">
                                          <p:val>
                                            <p:fltVal val="0"/>
                                          </p:val>
                                        </p:tav>
                                        <p:tav tm="100000">
                                          <p:val>
                                            <p:fltVal val="1"/>
                                          </p:val>
                                        </p:tav>
                                      </p:tavLst>
                                    </p:anim>
                                    <p:anim calcmode="lin" valueType="num">
                                      <p:cBhvr>
                                        <p:cTn id="38" dur="500" fill="hold"/>
                                        <p:tgtEl>
                                          <p:spTgt spid="42"/>
                                        </p:tgtEl>
                                        <p:attrNameLst>
                                          <p:attrName>ppt_h</p:attrName>
                                        </p:attrNameLst>
                                      </p:cBhvr>
                                      <p:tavLst>
                                        <p:tav tm="0">
                                          <p:val>
                                            <p:strVal val="#ppt_h"/>
                                          </p:val>
                                        </p:tav>
                                        <p:tav tm="100000">
                                          <p:val>
                                            <p:strVal val="#ppt_h"/>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6" grpId="0"/>
      <p:bldP spid="53" grpId="0"/>
      <p:bldP spid="55"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4"/>
          <p:cNvGrpSpPr/>
          <p:nvPr/>
        </p:nvGrpSpPr>
        <p:grpSpPr>
          <a:xfrm>
            <a:off x="6170613" y="5715810"/>
            <a:ext cx="2124188" cy="1016659"/>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itchFamily="34" charset="-122"/>
                <a:ea typeface="微软雅黑"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4"/>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latin typeface="微软雅黑" pitchFamily="34" charset="-122"/>
                <a:ea typeface="微软雅黑"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400"/>
            </a:solidFill>
            <a:ln>
              <a:noFill/>
            </a:ln>
          </p:spPr>
          <p:txBody>
            <a:bodyPr vert="horz" wrap="square" lIns="91440" tIns="45720" rIns="91440" bIns="45720" numCol="1" anchor="t" anchorCtr="0" compatLnSpc="1"/>
            <a:lstStyle/>
            <a:p>
              <a:endParaRPr lang="zh-CN" altLang="en-US" sz="3200">
                <a:latin typeface="微软雅黑" pitchFamily="34" charset="-122"/>
                <a:ea typeface="微软雅黑"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latin typeface="微软雅黑" pitchFamily="34" charset="-122"/>
                <a:ea typeface="微软雅黑"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latin typeface="微软雅黑" pitchFamily="34" charset="-122"/>
                <a:ea typeface="微软雅黑" pitchFamily="34" charset="-122"/>
              </a:endParaRPr>
            </a:p>
          </p:txBody>
        </p:sp>
      </p:grpSp>
      <p:sp>
        <p:nvSpPr>
          <p:cNvPr id="20" name="Content Placeholder 2"/>
          <p:cNvSpPr txBox="1"/>
          <p:nvPr/>
        </p:nvSpPr>
        <p:spPr>
          <a:xfrm>
            <a:off x="527011" y="2215348"/>
            <a:ext cx="4075616" cy="12144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rgbClr val="005DA2"/>
                </a:solidFill>
                <a:latin typeface="Arial" pitchFamily="34" charset="0"/>
                <a:ea typeface="微软雅黑" pitchFamily="34" charset="-122"/>
                <a:cs typeface="Arial" pitchFamily="34" charset="0"/>
              </a:rPr>
              <a:t>支付全过程跟踪审计服务费按照合同约定全过程跟踪审计服务费计法</a:t>
            </a:r>
            <a:r>
              <a:rPr lang="zh-CN" altLang="en-US" sz="2400" b="1" dirty="0" smtClean="0">
                <a:solidFill>
                  <a:srgbClr val="005DA2"/>
                </a:solidFill>
                <a:latin typeface="Arial" pitchFamily="34" charset="0"/>
                <a:ea typeface="微软雅黑" pitchFamily="34" charset="-122"/>
                <a:cs typeface="Arial" pitchFamily="34" charset="0"/>
              </a:rPr>
              <a:t>：</a:t>
            </a:r>
            <a:r>
              <a:rPr lang="en-US" altLang="zh-CN" sz="2400" b="1" dirty="0" smtClean="0">
                <a:solidFill>
                  <a:srgbClr val="005DA2"/>
                </a:solidFill>
                <a:latin typeface="Arial" pitchFamily="34" charset="0"/>
                <a:ea typeface="微软雅黑" pitchFamily="34" charset="-122"/>
                <a:cs typeface="Arial" pitchFamily="34" charset="0"/>
              </a:rPr>
              <a:t/>
            </a:r>
            <a:br>
              <a:rPr lang="en-US" altLang="zh-CN" sz="2400" b="1" dirty="0" smtClean="0">
                <a:solidFill>
                  <a:srgbClr val="005DA2"/>
                </a:solidFill>
                <a:latin typeface="Arial" pitchFamily="34" charset="0"/>
                <a:ea typeface="微软雅黑" pitchFamily="34" charset="-122"/>
                <a:cs typeface="Arial" pitchFamily="34" charset="0"/>
              </a:rPr>
            </a:br>
            <a:r>
              <a:rPr lang="zh-CN" altLang="en-US" sz="2400" b="1" dirty="0" smtClean="0">
                <a:solidFill>
                  <a:srgbClr val="005DA2"/>
                </a:solidFill>
                <a:latin typeface="Arial" pitchFamily="34" charset="0"/>
                <a:ea typeface="微软雅黑" pitchFamily="34" charset="-122"/>
                <a:cs typeface="Arial" pitchFamily="34" charset="0"/>
              </a:rPr>
              <a:t>合计</a:t>
            </a:r>
            <a:r>
              <a:rPr lang="zh-CN" altLang="en-US" sz="2400" b="1" dirty="0" smtClean="0">
                <a:solidFill>
                  <a:srgbClr val="005DA2"/>
                </a:solidFill>
                <a:latin typeface="Arial" pitchFamily="34" charset="0"/>
                <a:ea typeface="微软雅黑" pitchFamily="34" charset="-122"/>
                <a:cs typeface="Arial" pitchFamily="34" charset="0"/>
              </a:rPr>
              <a:t>支付审计费用</a:t>
            </a:r>
            <a:r>
              <a:rPr lang="en-US" altLang="zh-CN" sz="2400" b="1" dirty="0" smtClean="0">
                <a:solidFill>
                  <a:srgbClr val="005DA2"/>
                </a:solidFill>
                <a:latin typeface="Arial" pitchFamily="34" charset="0"/>
                <a:ea typeface="微软雅黑" pitchFamily="34" charset="-122"/>
                <a:cs typeface="Arial" pitchFamily="34" charset="0"/>
              </a:rPr>
              <a:t>29.9</a:t>
            </a:r>
            <a:r>
              <a:rPr lang="zh-CN" altLang="en-US" sz="2400" b="1" dirty="0" smtClean="0">
                <a:solidFill>
                  <a:srgbClr val="005DA2"/>
                </a:solidFill>
                <a:latin typeface="Arial" pitchFamily="34" charset="0"/>
                <a:ea typeface="微软雅黑" pitchFamily="34" charset="-122"/>
                <a:cs typeface="Arial" pitchFamily="34" charset="0"/>
              </a:rPr>
              <a:t>万元</a:t>
            </a:r>
            <a:endParaRPr lang="en-US" sz="1800" dirty="0">
              <a:solidFill>
                <a:schemeClr val="tx1">
                  <a:lumMod val="85000"/>
                  <a:lumOff val="15000"/>
                </a:schemeClr>
              </a:solidFill>
              <a:latin typeface="微软雅黑" pitchFamily="34" charset="-122"/>
              <a:ea typeface="微软雅黑" pitchFamily="34" charset="-122"/>
            </a:endParaRPr>
          </a:p>
        </p:txBody>
      </p:sp>
      <p:grpSp>
        <p:nvGrpSpPr>
          <p:cNvPr id="3" name="组合 20"/>
          <p:cNvGrpSpPr/>
          <p:nvPr/>
        </p:nvGrpSpPr>
        <p:grpSpPr>
          <a:xfrm>
            <a:off x="7063034" y="4457657"/>
            <a:ext cx="2124188"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itchFamily="34" charset="-122"/>
                <a:ea typeface="微软雅黑"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28"/>
          <p:cNvGrpSpPr/>
          <p:nvPr/>
        </p:nvGrpSpPr>
        <p:grpSpPr>
          <a:xfrm>
            <a:off x="8635181" y="3459606"/>
            <a:ext cx="2124188"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itchFamily="34" charset="-122"/>
                <a:ea typeface="微软雅黑"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32"/>
          <p:cNvGrpSpPr/>
          <p:nvPr/>
        </p:nvGrpSpPr>
        <p:grpSpPr>
          <a:xfrm>
            <a:off x="9677442" y="2455233"/>
            <a:ext cx="2124188"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p:spPr>
          <p:txBody>
            <a:bodyPr/>
            <a:lstStyle/>
            <a:p>
              <a:endParaRPr lang="zh-CN" altLang="en-US" sz="2800">
                <a:latin typeface="微软雅黑" pitchFamily="34" charset="-122"/>
                <a:ea typeface="微软雅黑"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169821" y="5644372"/>
            <a:ext cx="5956300"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smtClean="0">
                <a:solidFill>
                  <a:schemeClr val="tx1">
                    <a:lumMod val="85000"/>
                    <a:lumOff val="15000"/>
                  </a:schemeClr>
                </a:solidFill>
              </a:rPr>
              <a:t>支付按月审计服务费为</a:t>
            </a:r>
            <a:r>
              <a:rPr lang="en-US" altLang="zh-CN" dirty="0" smtClean="0">
                <a:solidFill>
                  <a:schemeClr val="tx1">
                    <a:lumMod val="85000"/>
                    <a:lumOff val="15000"/>
                  </a:schemeClr>
                </a:solidFill>
              </a:rPr>
              <a:t>0.32</a:t>
            </a:r>
            <a:r>
              <a:rPr lang="zh-CN" altLang="en-US" dirty="0" smtClean="0">
                <a:solidFill>
                  <a:schemeClr val="tx1">
                    <a:lumMod val="85000"/>
                    <a:lumOff val="15000"/>
                  </a:schemeClr>
                </a:solidFill>
              </a:rPr>
              <a:t>万元</a:t>
            </a:r>
            <a:r>
              <a:rPr lang="en-US" altLang="zh-CN" dirty="0" smtClean="0">
                <a:solidFill>
                  <a:schemeClr val="tx1">
                    <a:lumMod val="85000"/>
                    <a:lumOff val="15000"/>
                  </a:schemeClr>
                </a:solidFill>
              </a:rPr>
              <a:t>×24</a:t>
            </a:r>
            <a:r>
              <a:rPr lang="zh-CN" altLang="en-US" dirty="0" smtClean="0">
                <a:solidFill>
                  <a:schemeClr val="tx1">
                    <a:lumMod val="85000"/>
                    <a:lumOff val="15000"/>
                  </a:schemeClr>
                </a:solidFill>
              </a:rPr>
              <a:t>个月</a:t>
            </a:r>
            <a:r>
              <a:rPr lang="en-US" altLang="zh-CN" dirty="0" smtClean="0">
                <a:solidFill>
                  <a:schemeClr val="tx1">
                    <a:lumMod val="85000"/>
                    <a:lumOff val="15000"/>
                  </a:schemeClr>
                </a:solidFill>
              </a:rPr>
              <a:t>=7.68</a:t>
            </a:r>
            <a:r>
              <a:rPr lang="zh-CN" altLang="en-US" dirty="0" smtClean="0">
                <a:solidFill>
                  <a:schemeClr val="tx1">
                    <a:lumMod val="85000"/>
                    <a:lumOff val="15000"/>
                  </a:schemeClr>
                </a:solidFill>
              </a:rPr>
              <a:t>万元</a:t>
            </a:r>
            <a:endParaRPr lang="zh-CN" altLang="en-US" dirty="0">
              <a:solidFill>
                <a:schemeClr val="tx1">
                  <a:lumMod val="85000"/>
                  <a:lumOff val="15000"/>
                </a:schemeClr>
              </a:solidFill>
            </a:endParaRPr>
          </a:p>
        </p:txBody>
      </p:sp>
      <p:sp>
        <p:nvSpPr>
          <p:cNvPr id="38" name="文本框 12"/>
          <p:cNvSpPr txBox="1"/>
          <p:nvPr/>
        </p:nvSpPr>
        <p:spPr>
          <a:xfrm>
            <a:off x="527011" y="4353297"/>
            <a:ext cx="6489939"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smtClean="0">
                <a:solidFill>
                  <a:schemeClr val="tx1">
                    <a:lumMod val="85000"/>
                    <a:lumOff val="15000"/>
                  </a:schemeClr>
                </a:solidFill>
              </a:rPr>
              <a:t>支付审计审减服务费为</a:t>
            </a:r>
            <a:r>
              <a:rPr lang="en-US" altLang="zh-CN" dirty="0" smtClean="0">
                <a:solidFill>
                  <a:schemeClr val="tx1">
                    <a:lumMod val="85000"/>
                    <a:lumOff val="15000"/>
                  </a:schemeClr>
                </a:solidFill>
              </a:rPr>
              <a:t>925.89</a:t>
            </a:r>
            <a:r>
              <a:rPr lang="zh-CN" altLang="en-US" dirty="0" smtClean="0">
                <a:solidFill>
                  <a:schemeClr val="tx1">
                    <a:lumMod val="85000"/>
                    <a:lumOff val="15000"/>
                  </a:schemeClr>
                </a:solidFill>
              </a:rPr>
              <a:t>万元</a:t>
            </a:r>
            <a:r>
              <a:rPr lang="en-US" altLang="zh-CN" dirty="0" smtClean="0">
                <a:solidFill>
                  <a:schemeClr val="tx1">
                    <a:lumMod val="85000"/>
                    <a:lumOff val="15000"/>
                  </a:schemeClr>
                </a:solidFill>
              </a:rPr>
              <a:t>× 2.4%=22.22</a:t>
            </a:r>
            <a:r>
              <a:rPr lang="zh-CN" altLang="en-US" dirty="0" smtClean="0">
                <a:solidFill>
                  <a:schemeClr val="tx1">
                    <a:lumMod val="85000"/>
                    <a:lumOff val="15000"/>
                  </a:schemeClr>
                </a:solidFill>
              </a:rPr>
              <a:t>万元</a:t>
            </a:r>
            <a:endParaRPr lang="zh-CN" altLang="en-US" dirty="0">
              <a:solidFill>
                <a:schemeClr val="tx1">
                  <a:lumMod val="85000"/>
                  <a:lumOff val="15000"/>
                </a:schemeClr>
              </a:solidFill>
            </a:endParaRPr>
          </a:p>
        </p:txBody>
      </p:sp>
      <p:sp>
        <p:nvSpPr>
          <p:cNvPr id="39" name="文本框 12"/>
          <p:cNvSpPr txBox="1"/>
          <p:nvPr/>
        </p:nvSpPr>
        <p:spPr>
          <a:xfrm>
            <a:off x="5599110" y="3355246"/>
            <a:ext cx="2988710"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smtClean="0">
                <a:solidFill>
                  <a:schemeClr val="tx1">
                    <a:lumMod val="85000"/>
                    <a:lumOff val="15000"/>
                  </a:schemeClr>
                </a:solidFill>
              </a:rPr>
              <a:t>按月支付服务费</a:t>
            </a:r>
            <a:r>
              <a:rPr lang="en-US" altLang="zh-CN" dirty="0" smtClean="0">
                <a:solidFill>
                  <a:schemeClr val="tx1">
                    <a:lumMod val="85000"/>
                    <a:lumOff val="15000"/>
                  </a:schemeClr>
                </a:solidFill>
              </a:rPr>
              <a:t>3200</a:t>
            </a:r>
            <a:r>
              <a:rPr lang="zh-CN" altLang="en-US" dirty="0" smtClean="0">
                <a:solidFill>
                  <a:schemeClr val="tx1">
                    <a:lumMod val="85000"/>
                    <a:lumOff val="15000"/>
                  </a:schemeClr>
                </a:solidFill>
              </a:rPr>
              <a:t>元</a:t>
            </a:r>
            <a:endParaRPr lang="zh-CN" altLang="en-US" dirty="0">
              <a:solidFill>
                <a:schemeClr val="tx1">
                  <a:lumMod val="85000"/>
                  <a:lumOff val="15000"/>
                </a:schemeClr>
              </a:solidFill>
            </a:endParaRPr>
          </a:p>
        </p:txBody>
      </p:sp>
      <p:sp>
        <p:nvSpPr>
          <p:cNvPr id="40" name="文本框 12"/>
          <p:cNvSpPr txBox="1"/>
          <p:nvPr/>
        </p:nvSpPr>
        <p:spPr>
          <a:xfrm>
            <a:off x="5813423" y="2302000"/>
            <a:ext cx="384212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itchFamily="34" charset="-122"/>
                <a:ea typeface="微软雅黑" pitchFamily="34" charset="-122"/>
              </a:rPr>
              <a:t>费率：为审定净核减值的</a:t>
            </a:r>
            <a:r>
              <a:rPr lang="en-US" altLang="zh-CN" sz="2000" dirty="0" smtClean="0">
                <a:solidFill>
                  <a:schemeClr val="tx1">
                    <a:lumMod val="85000"/>
                    <a:lumOff val="15000"/>
                  </a:schemeClr>
                </a:solidFill>
                <a:latin typeface="微软雅黑" pitchFamily="34" charset="-122"/>
                <a:ea typeface="微软雅黑" pitchFamily="34" charset="-122"/>
              </a:rPr>
              <a:t>2.4%</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29" name="文本框 2"/>
          <p:cNvSpPr txBox="1"/>
          <p:nvPr/>
        </p:nvSpPr>
        <p:spPr>
          <a:xfrm>
            <a:off x="62211" y="45418"/>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a:t>
            </a:r>
            <a:r>
              <a:rPr lang="zh-CN" altLang="en-US" sz="2800" b="1" dirty="0" smtClean="0">
                <a:solidFill>
                  <a:srgbClr val="005DA2"/>
                </a:solidFill>
                <a:latin typeface="微软雅黑" pitchFamily="34" charset="-122"/>
                <a:ea typeface="微软雅黑" pitchFamily="34" charset="-122"/>
              </a:rPr>
              <a:t>介绍</a:t>
            </a:r>
            <a:endParaRPr lang="zh-CN" altLang="en-US" sz="2800" b="1" dirty="0">
              <a:solidFill>
                <a:srgbClr val="005DA2"/>
              </a:solidFill>
              <a:latin typeface="微软雅黑" pitchFamily="34" charset="-122"/>
              <a:ea typeface="微软雅黑" pitchFamily="34" charset="-122"/>
            </a:endParaRPr>
          </a:p>
        </p:txBody>
      </p:sp>
      <p:cxnSp>
        <p:nvCxnSpPr>
          <p:cNvPr id="33" name="直接连接符 32"/>
          <p:cNvCxnSpPr/>
          <p:nvPr/>
        </p:nvCxnSpPr>
        <p:spPr>
          <a:xfrm rot="10800000" flipH="1">
            <a:off x="812763" y="572274"/>
            <a:ext cx="3288952" cy="1588"/>
          </a:xfrm>
          <a:prstGeom prst="line">
            <a:avLst/>
          </a:prstGeom>
          <a:ln w="57150">
            <a:solidFill>
              <a:srgbClr val="0071C1"/>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1" name="文本框 2"/>
          <p:cNvSpPr txBox="1"/>
          <p:nvPr/>
        </p:nvSpPr>
        <p:spPr>
          <a:xfrm>
            <a:off x="741325" y="643712"/>
            <a:ext cx="6072230"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贵港市妇幼保健院综合大楼项目</a:t>
            </a:r>
            <a:endParaRPr lang="zh-CN" altLang="en-US" sz="2800" b="1" dirty="0">
              <a:solidFill>
                <a:srgbClr val="005DA2"/>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
                                        </p:tgtEl>
                                        <p:attrNameLst>
                                          <p:attrName>ppt_y</p:attrName>
                                        </p:attrNameLst>
                                      </p:cBhvr>
                                      <p:tavLst>
                                        <p:tav tm="0">
                                          <p:val>
                                            <p:strVal val="#ppt_y"/>
                                          </p:val>
                                        </p:tav>
                                        <p:tav tm="100000">
                                          <p:val>
                                            <p:strVal val="#ppt_y"/>
                                          </p:val>
                                        </p:tav>
                                      </p:tavLst>
                                    </p:anim>
                                    <p:anim calcmode="lin" valueType="num">
                                      <p:cBhvr>
                                        <p:cTn id="17"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
                                        </p:tgtEl>
                                      </p:cBhvr>
                                    </p:animEffect>
                                  </p:childTnLst>
                                </p:cTn>
                              </p:par>
                            </p:childTnLst>
                          </p:cTn>
                        </p:par>
                        <p:par>
                          <p:cTn id="20" fill="hold">
                            <p:stCondLst>
                              <p:cond delay="19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400"/>
                            </p:stCondLst>
                            <p:childTnLst>
                              <p:par>
                                <p:cTn id="25" presetID="2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29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400"/>
                            </p:stCondLst>
                            <p:childTnLst>
                              <p:par>
                                <p:cTn id="33" presetID="22" presetClass="entr" presetSubtype="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right)">
                                      <p:cBhvr>
                                        <p:cTn id="35" dur="500"/>
                                        <p:tgtEl>
                                          <p:spTgt spid="3"/>
                                        </p:tgtEl>
                                      </p:cBhvr>
                                    </p:animEffect>
                                  </p:childTnLst>
                                </p:cTn>
                              </p:par>
                            </p:childTnLst>
                          </p:cTn>
                        </p:par>
                        <p:par>
                          <p:cTn id="36" fill="hold">
                            <p:stCondLst>
                              <p:cond delay="39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4400"/>
                            </p:stCondLst>
                            <p:childTnLst>
                              <p:par>
                                <p:cTn id="41" presetID="22" presetClass="entr" presetSubtype="2"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right)">
                                      <p:cBhvr>
                                        <p:cTn id="43" dur="500"/>
                                        <p:tgtEl>
                                          <p:spTgt spid="5"/>
                                        </p:tgtEl>
                                      </p:cBhvr>
                                    </p:animEffect>
                                  </p:childTnLst>
                                </p:cTn>
                              </p:par>
                            </p:childTnLst>
                          </p:cTn>
                        </p:par>
                        <p:par>
                          <p:cTn id="44" fill="hold">
                            <p:stCondLst>
                              <p:cond delay="49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400"/>
                            </p:stCondLst>
                            <p:childTnLst>
                              <p:par>
                                <p:cTn id="49" presetID="22" presetClass="entr" presetSubtype="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500"/>
                                        <p:tgtEl>
                                          <p:spTgt spid="6"/>
                                        </p:tgtEl>
                                      </p:cBhvr>
                                    </p:animEffect>
                                  </p:childTnLst>
                                </p:cTn>
                              </p:par>
                            </p:childTnLst>
                          </p:cTn>
                        </p:par>
                        <p:par>
                          <p:cTn id="52" fill="hold">
                            <p:stCondLst>
                              <p:cond delay="59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400"/>
                            </p:stCondLst>
                            <p:childTnLst>
                              <p:par>
                                <p:cTn id="57" presetID="42"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29"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6341" y="2094571"/>
            <a:ext cx="4747259" cy="526115"/>
          </a:xfrm>
          <a:prstGeom prst="rightArrow">
            <a:avLst>
              <a:gd name="adj1" fmla="val 50000"/>
              <a:gd name="adj2" fmla="val 50092"/>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5" name="右箭头 4"/>
          <p:cNvSpPr>
            <a:spLocks noChangeArrowheads="1"/>
          </p:cNvSpPr>
          <p:nvPr/>
        </p:nvSpPr>
        <p:spPr bwMode="auto">
          <a:xfrm flipH="1">
            <a:off x="3741426" y="2883741"/>
            <a:ext cx="4915696" cy="523867"/>
          </a:xfrm>
          <a:prstGeom prst="rightArrow">
            <a:avLst>
              <a:gd name="adj1" fmla="val 50000"/>
              <a:gd name="adj2" fmla="val 50064"/>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6" name="椭圆 5"/>
          <p:cNvSpPr>
            <a:spLocks noChangeArrowheads="1"/>
          </p:cNvSpPr>
          <p:nvPr/>
        </p:nvSpPr>
        <p:spPr bwMode="auto">
          <a:xfrm>
            <a:off x="1239250" y="1438053"/>
            <a:ext cx="2502175" cy="2538389"/>
          </a:xfrm>
          <a:prstGeom prst="ellipse">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gn="ctr">
              <a:lnSpc>
                <a:spcPct val="120000"/>
              </a:lnSpc>
              <a:defRPr/>
            </a:pPr>
            <a:r>
              <a:rPr lang="zh-CN" altLang="en-US" sz="2500" kern="0" dirty="0" smtClean="0">
                <a:solidFill>
                  <a:srgbClr val="FFFFFF"/>
                </a:solidFill>
                <a:latin typeface="微软雅黑" pitchFamily="34" charset="-122"/>
                <a:ea typeface="微软雅黑" pitchFamily="34" charset="-122"/>
              </a:rPr>
              <a:t>开展全过程跟踪审计节约</a:t>
            </a:r>
            <a:r>
              <a:rPr lang="zh-CN" altLang="en-US" sz="2500" kern="0" dirty="0" smtClean="0">
                <a:solidFill>
                  <a:srgbClr val="FFFFFF"/>
                </a:solidFill>
                <a:latin typeface="微软雅黑" pitchFamily="34" charset="-122"/>
                <a:ea typeface="微软雅黑" pitchFamily="34" charset="-122"/>
              </a:rPr>
              <a:t>资金</a:t>
            </a:r>
            <a:r>
              <a:rPr lang="en-US" altLang="zh-CN" sz="2500" kern="0" dirty="0" smtClean="0">
                <a:solidFill>
                  <a:srgbClr val="FFFFFF"/>
                </a:solidFill>
                <a:latin typeface="微软雅黑" pitchFamily="34" charset="-122"/>
                <a:ea typeface="微软雅黑" pitchFamily="34" charset="-122"/>
              </a:rPr>
              <a:t>925.89</a:t>
            </a:r>
            <a:r>
              <a:rPr lang="zh-CN" altLang="en-US" sz="2500" kern="0" dirty="0" smtClean="0">
                <a:solidFill>
                  <a:srgbClr val="FFFFFF"/>
                </a:solidFill>
                <a:latin typeface="微软雅黑" pitchFamily="34" charset="-122"/>
                <a:ea typeface="微软雅黑" pitchFamily="34" charset="-122"/>
              </a:rPr>
              <a:t>万元</a:t>
            </a:r>
            <a:endParaRPr lang="zh-CN" altLang="en-US" sz="2500" kern="0" dirty="0">
              <a:solidFill>
                <a:srgbClr val="FFFFFF"/>
              </a:solidFill>
              <a:latin typeface="微软雅黑" pitchFamily="34" charset="-122"/>
              <a:ea typeface="微软雅黑" pitchFamily="34" charset="-122"/>
            </a:endParaRPr>
          </a:p>
        </p:txBody>
      </p:sp>
      <p:sp>
        <p:nvSpPr>
          <p:cNvPr id="7" name="椭圆 6"/>
          <p:cNvSpPr>
            <a:spLocks noChangeArrowheads="1"/>
          </p:cNvSpPr>
          <p:nvPr/>
        </p:nvSpPr>
        <p:spPr bwMode="auto">
          <a:xfrm>
            <a:off x="8397819" y="1438053"/>
            <a:ext cx="2504390" cy="2538389"/>
          </a:xfrm>
          <a:prstGeom prst="ellipse">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gn="ctr">
              <a:lnSpc>
                <a:spcPct val="120000"/>
              </a:lnSpc>
              <a:defRPr/>
            </a:pPr>
            <a:r>
              <a:rPr lang="zh-CN" altLang="en-US" sz="2500" kern="0" dirty="0" smtClean="0">
                <a:solidFill>
                  <a:srgbClr val="FFFFFF"/>
                </a:solidFill>
                <a:latin typeface="微软雅黑" pitchFamily="34" charset="-122"/>
                <a:ea typeface="微软雅黑" pitchFamily="34" charset="-122"/>
              </a:rPr>
              <a:t>合计支付审计费用</a:t>
            </a:r>
            <a:r>
              <a:rPr lang="en-US" altLang="zh-CN" sz="2500" kern="0" dirty="0" smtClean="0">
                <a:solidFill>
                  <a:srgbClr val="FFFFFF"/>
                </a:solidFill>
                <a:latin typeface="微软雅黑" pitchFamily="34" charset="-122"/>
                <a:ea typeface="微软雅黑" pitchFamily="34" charset="-122"/>
              </a:rPr>
              <a:t>29.9</a:t>
            </a:r>
            <a:r>
              <a:rPr lang="zh-CN" altLang="en-US" sz="2500" kern="0" dirty="0" smtClean="0">
                <a:solidFill>
                  <a:srgbClr val="FFFFFF"/>
                </a:solidFill>
                <a:latin typeface="微软雅黑" pitchFamily="34" charset="-122"/>
                <a:ea typeface="微软雅黑" pitchFamily="34" charset="-122"/>
              </a:rPr>
              <a:t>万元</a:t>
            </a:r>
            <a:endParaRPr lang="zh-CN" altLang="en-US" sz="2500" kern="0" dirty="0">
              <a:solidFill>
                <a:srgbClr val="FFFFFF"/>
              </a:solidFill>
              <a:latin typeface="微软雅黑" pitchFamily="34" charset="-122"/>
              <a:ea typeface="微软雅黑" pitchFamily="34" charset="-122"/>
            </a:endParaRPr>
          </a:p>
        </p:txBody>
      </p:sp>
      <p:sp>
        <p:nvSpPr>
          <p:cNvPr id="8" name="矩形 7"/>
          <p:cNvSpPr/>
          <p:nvPr/>
        </p:nvSpPr>
        <p:spPr>
          <a:xfrm>
            <a:off x="4904971" y="1921448"/>
            <a:ext cx="1983566"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gn="ctr">
              <a:lnSpc>
                <a:spcPct val="120000"/>
              </a:lnSpc>
              <a:defRPr/>
            </a:pPr>
            <a:r>
              <a:rPr lang="zh-CN" altLang="en-US" sz="2800" b="1" kern="0" dirty="0" smtClean="0">
                <a:solidFill>
                  <a:srgbClr val="414455"/>
                </a:solidFill>
                <a:latin typeface="微软雅黑" pitchFamily="34" charset="-122"/>
                <a:ea typeface="微软雅黑" pitchFamily="34" charset="-122"/>
              </a:rPr>
              <a:t>通过审计实际节约资金</a:t>
            </a:r>
            <a:endParaRPr lang="zh-CN" altLang="en-US" sz="2800" b="1" kern="0" dirty="0">
              <a:solidFill>
                <a:srgbClr val="414455"/>
              </a:solidFill>
              <a:latin typeface="微软雅黑" pitchFamily="34" charset="-122"/>
              <a:ea typeface="微软雅黑" pitchFamily="34" charset="-122"/>
            </a:endParaRPr>
          </a:p>
        </p:txBody>
      </p:sp>
      <p:sp>
        <p:nvSpPr>
          <p:cNvPr id="9" name="下箭头 8"/>
          <p:cNvSpPr>
            <a:spLocks noChangeArrowheads="1"/>
          </p:cNvSpPr>
          <p:nvPr/>
        </p:nvSpPr>
        <p:spPr bwMode="auto">
          <a:xfrm>
            <a:off x="5370387" y="4028154"/>
            <a:ext cx="1123653" cy="786922"/>
          </a:xfrm>
          <a:prstGeom prst="downArrow">
            <a:avLst>
              <a:gd name="adj1" fmla="val 50000"/>
              <a:gd name="adj2" fmla="val 50000"/>
            </a:avLst>
          </a:prstGeom>
          <a:solidFill>
            <a:srgbClr val="005DA2"/>
          </a:solidFill>
          <a:ln>
            <a:noFill/>
          </a:ln>
          <a:effectLst>
            <a:outerShdw dist="38100" algn="l" rotWithShape="0">
              <a:srgbClr val="000000">
                <a:alpha val="39999"/>
              </a:srgb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12" name="TextBox 19"/>
          <p:cNvSpPr txBox="1">
            <a:spLocks noChangeArrowheads="1"/>
          </p:cNvSpPr>
          <p:nvPr/>
        </p:nvSpPr>
        <p:spPr bwMode="auto">
          <a:xfrm>
            <a:off x="2527275" y="5071389"/>
            <a:ext cx="7215238" cy="1311407"/>
          </a:xfrm>
          <a:prstGeom prst="rect">
            <a:avLst/>
          </a:prstGeom>
          <a:noFill/>
          <a:ln>
            <a:noFill/>
          </a:ln>
          <a:extLst/>
        </p:spPr>
        <p:txBody>
          <a:bodyPr wrap="square" lIns="128296" tIns="64146" rIns="128296" bIns="6414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3200" b="1" kern="0" dirty="0" smtClean="0">
                <a:solidFill>
                  <a:srgbClr val="4D4D4D"/>
                </a:solidFill>
                <a:latin typeface="微软雅黑" pitchFamily="34" charset="-122"/>
                <a:ea typeface="微软雅黑" pitchFamily="34" charset="-122"/>
              </a:rPr>
              <a:t>通过审计实际节约</a:t>
            </a:r>
            <a:r>
              <a:rPr lang="zh-CN" altLang="en-US" sz="3200" b="1" kern="0" dirty="0" smtClean="0">
                <a:solidFill>
                  <a:srgbClr val="4D4D4D"/>
                </a:solidFill>
                <a:latin typeface="微软雅黑" pitchFamily="34" charset="-122"/>
                <a:ea typeface="微软雅黑" pitchFamily="34" charset="-122"/>
              </a:rPr>
              <a:t>资金： </a:t>
            </a:r>
            <a:endParaRPr lang="zh-CN" altLang="en-US" sz="3200" b="1" kern="0" dirty="0" smtClean="0">
              <a:solidFill>
                <a:srgbClr val="4D4D4D"/>
              </a:solidFill>
              <a:latin typeface="微软雅黑" pitchFamily="34" charset="-122"/>
              <a:ea typeface="微软雅黑" pitchFamily="34" charset="-122"/>
            </a:endParaRPr>
          </a:p>
          <a:p>
            <a:pPr eaLnBrk="1" hangingPunct="1">
              <a:lnSpc>
                <a:spcPct val="120000"/>
              </a:lnSpc>
              <a:defRPr/>
            </a:pPr>
            <a:r>
              <a:rPr lang="en-US" altLang="zh-CN" sz="3200" b="1" kern="0" dirty="0" smtClean="0">
                <a:solidFill>
                  <a:srgbClr val="4D4D4D"/>
                </a:solidFill>
                <a:latin typeface="微软雅黑" pitchFamily="34" charset="-122"/>
                <a:ea typeface="微软雅黑" pitchFamily="34" charset="-122"/>
              </a:rPr>
              <a:t>925.89</a:t>
            </a:r>
            <a:r>
              <a:rPr lang="zh-CN" altLang="en-US" sz="3200" b="1" kern="0" dirty="0" smtClean="0">
                <a:solidFill>
                  <a:srgbClr val="4D4D4D"/>
                </a:solidFill>
                <a:latin typeface="微软雅黑" pitchFamily="34" charset="-122"/>
                <a:ea typeface="微软雅黑" pitchFamily="34" charset="-122"/>
              </a:rPr>
              <a:t>万</a:t>
            </a:r>
            <a:r>
              <a:rPr lang="zh-CN" altLang="en-US" sz="3200" b="1" kern="0" dirty="0" smtClean="0">
                <a:solidFill>
                  <a:srgbClr val="4D4D4D"/>
                </a:solidFill>
                <a:latin typeface="微软雅黑" pitchFamily="34" charset="-122"/>
                <a:ea typeface="微软雅黑" pitchFamily="34" charset="-122"/>
              </a:rPr>
              <a:t>元</a:t>
            </a:r>
            <a:r>
              <a:rPr lang="en-US" altLang="zh-CN" sz="3200" b="1" kern="0" dirty="0" smtClean="0">
                <a:solidFill>
                  <a:srgbClr val="4D4D4D"/>
                </a:solidFill>
                <a:latin typeface="微软雅黑" pitchFamily="34" charset="-122"/>
                <a:ea typeface="微软雅黑" pitchFamily="34" charset="-122"/>
              </a:rPr>
              <a:t>-29.9</a:t>
            </a:r>
            <a:r>
              <a:rPr lang="zh-CN" altLang="en-US" sz="3200" b="1" kern="0" dirty="0" smtClean="0">
                <a:solidFill>
                  <a:srgbClr val="4D4D4D"/>
                </a:solidFill>
                <a:latin typeface="微软雅黑" pitchFamily="34" charset="-122"/>
                <a:ea typeface="微软雅黑" pitchFamily="34" charset="-122"/>
              </a:rPr>
              <a:t>万元</a:t>
            </a:r>
            <a:r>
              <a:rPr lang="en-US" altLang="zh-CN" sz="3200" b="1" kern="0" dirty="0" smtClean="0">
                <a:solidFill>
                  <a:srgbClr val="4D4D4D"/>
                </a:solidFill>
                <a:latin typeface="微软雅黑" pitchFamily="34" charset="-122"/>
                <a:ea typeface="微软雅黑" pitchFamily="34" charset="-122"/>
              </a:rPr>
              <a:t>=895.99</a:t>
            </a:r>
            <a:r>
              <a:rPr lang="zh-CN" altLang="en-US" sz="3200" b="1" kern="0" dirty="0" smtClean="0">
                <a:solidFill>
                  <a:srgbClr val="4D4D4D"/>
                </a:solidFill>
                <a:latin typeface="微软雅黑" pitchFamily="34" charset="-122"/>
                <a:ea typeface="微软雅黑" pitchFamily="34" charset="-122"/>
              </a:rPr>
              <a:t>万元</a:t>
            </a:r>
            <a:endParaRPr lang="zh-CN" altLang="en-US" sz="3200" b="1" kern="0" dirty="0">
              <a:solidFill>
                <a:srgbClr val="4D4D4D"/>
              </a:solidFill>
              <a:latin typeface="微软雅黑" pitchFamily="34" charset="-122"/>
              <a:ea typeface="微软雅黑" pitchFamily="34" charset="-122"/>
            </a:endParaRPr>
          </a:p>
        </p:txBody>
      </p:sp>
      <p:cxnSp>
        <p:nvCxnSpPr>
          <p:cNvPr id="13" name="直接连接符 12"/>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文本框 2"/>
          <p:cNvSpPr txBox="1"/>
          <p:nvPr/>
        </p:nvSpPr>
        <p:spPr>
          <a:xfrm>
            <a:off x="62211" y="45418"/>
            <a:ext cx="3288952"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三、经验</a:t>
            </a:r>
            <a:r>
              <a:rPr lang="zh-CN" altLang="en-US" sz="2800" b="1" dirty="0" smtClean="0">
                <a:solidFill>
                  <a:srgbClr val="005DA2"/>
                </a:solidFill>
                <a:latin typeface="微软雅黑" pitchFamily="34" charset="-122"/>
                <a:ea typeface="微软雅黑" pitchFamily="34" charset="-122"/>
              </a:rPr>
              <a:t>介绍</a:t>
            </a:r>
            <a:endParaRPr lang="zh-CN" altLang="en-US" sz="2800" b="1" dirty="0">
              <a:solidFill>
                <a:srgbClr val="005DA2"/>
              </a:solidFill>
              <a:latin typeface="微软雅黑" pitchFamily="34" charset="-122"/>
              <a:ea typeface="微软雅黑" pitchFamily="34" charset="-122"/>
            </a:endParaRPr>
          </a:p>
        </p:txBody>
      </p:sp>
      <p:cxnSp>
        <p:nvCxnSpPr>
          <p:cNvPr id="19" name="直接连接符 18"/>
          <p:cNvCxnSpPr/>
          <p:nvPr/>
        </p:nvCxnSpPr>
        <p:spPr>
          <a:xfrm rot="10800000" flipH="1">
            <a:off x="812763" y="572274"/>
            <a:ext cx="3288952" cy="1588"/>
          </a:xfrm>
          <a:prstGeom prst="line">
            <a:avLst/>
          </a:prstGeom>
          <a:ln w="57150">
            <a:solidFill>
              <a:srgbClr val="0071C1"/>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0" name="文本框 2"/>
          <p:cNvSpPr txBox="1"/>
          <p:nvPr/>
        </p:nvSpPr>
        <p:spPr>
          <a:xfrm>
            <a:off x="741325" y="643712"/>
            <a:ext cx="6072230" cy="523220"/>
          </a:xfrm>
          <a:prstGeom prst="rect">
            <a:avLst/>
          </a:prstGeom>
          <a:noFill/>
        </p:spPr>
        <p:txBody>
          <a:bodyPr wrap="square" rtlCol="0">
            <a:spAutoFit/>
          </a:bodyPr>
          <a:lstStyle/>
          <a:p>
            <a:r>
              <a:rPr lang="zh-CN" altLang="en-US" sz="2800" b="1" dirty="0" smtClean="0">
                <a:solidFill>
                  <a:srgbClr val="005DA2"/>
                </a:solidFill>
                <a:latin typeface="微软雅黑" pitchFamily="34" charset="-122"/>
                <a:ea typeface="微软雅黑" pitchFamily="34" charset="-122"/>
              </a:rPr>
              <a:t>贵港市妇幼保健院综合大楼项目</a:t>
            </a:r>
            <a:endParaRPr lang="zh-CN" altLang="en-US" sz="2800" b="1" dirty="0">
              <a:solidFill>
                <a:srgbClr val="005DA2"/>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42945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
                                        </p:tgtEl>
                                        <p:attrNameLst>
                                          <p:attrName>ppt_y</p:attrName>
                                        </p:attrNameLst>
                                      </p:cBhvr>
                                      <p:tavLst>
                                        <p:tav tm="0">
                                          <p:val>
                                            <p:strVal val="#ppt_y"/>
                                          </p:val>
                                        </p:tav>
                                        <p:tav tm="100000">
                                          <p:val>
                                            <p:strVal val="#ppt_y"/>
                                          </p:val>
                                        </p:tav>
                                      </p:tavLst>
                                    </p:anim>
                                    <p:anim calcmode="lin" valueType="num">
                                      <p:cBhvr>
                                        <p:cTn id="1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
                                        </p:tgtEl>
                                      </p:cBhvr>
                                    </p:animEffect>
                                  </p:childTnLst>
                                </p:cTn>
                              </p:par>
                            </p:childTnLst>
                          </p:cTn>
                        </p:par>
                        <p:par>
                          <p:cTn id="20" fill="hold">
                            <p:stCondLst>
                              <p:cond delay="1900"/>
                            </p:stCondLst>
                            <p:childTnLst>
                              <p:par>
                                <p:cTn id="21" presetID="49"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par>
                          <p:cTn id="33" fill="hold">
                            <p:stCondLst>
                              <p:cond delay="2400"/>
                            </p:stCondLst>
                            <p:childTnLst>
                              <p:par>
                                <p:cTn id="34" presetID="1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slide(fromLeft)">
                                      <p:cBhvr>
                                        <p:cTn id="36" dur="500"/>
                                        <p:tgtEl>
                                          <p:spTgt spid="4"/>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Right)">
                                      <p:cBhvr>
                                        <p:cTn id="39" dur="500"/>
                                        <p:tgtEl>
                                          <p:spTgt spid="5"/>
                                        </p:tgtEl>
                                      </p:cBhvr>
                                    </p:animEffect>
                                  </p:childTnLst>
                                </p:cTn>
                              </p:par>
                            </p:childTnLst>
                          </p:cTn>
                        </p:par>
                        <p:par>
                          <p:cTn id="40" fill="hold">
                            <p:stCondLst>
                              <p:cond delay="2900"/>
                            </p:stCondLst>
                            <p:childTnLst>
                              <p:par>
                                <p:cTn id="41" presetID="17" presetClass="entr" presetSubtype="1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childTnLst>
                                </p:cTn>
                              </p:par>
                            </p:childTnLst>
                          </p:cTn>
                        </p:par>
                        <p:par>
                          <p:cTn id="45" fill="hold">
                            <p:stCondLst>
                              <p:cond delay="3400"/>
                            </p:stCondLst>
                            <p:childTnLst>
                              <p:par>
                                <p:cTn id="46" presetID="47"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par>
                          <p:cTn id="51" fill="hold">
                            <p:stCondLst>
                              <p:cond delay="4400"/>
                            </p:stCondLst>
                            <p:childTnLst>
                              <p:par>
                                <p:cTn id="52" presetID="8" presetClass="entr" presetSubtype="16"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amond(i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p:bldP spid="1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a:extLst>
              <a:ext uri="{28A0092B-C50C-407E-A947-70E740481C1C}">
                <a14:useLocalDpi xmlns:a14="http://schemas.microsoft.com/office/drawing/2010/main" xmlns="" val="0"/>
              </a:ext>
            </a:extLst>
          </a:blip>
          <a:srcRect t="5435" b="19587"/>
          <a:stretch/>
        </p:blipFill>
        <p:spPr>
          <a:xfrm>
            <a:off x="0" y="1"/>
            <a:ext cx="12198350" cy="6859588"/>
          </a:xfrm>
          <a:prstGeom prst="rect">
            <a:avLst/>
          </a:prstGeom>
        </p:spPr>
      </p:pic>
      <p:pic>
        <p:nvPicPr>
          <p:cNvPr id="25" name="温馨、背景音乐 - 梦.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5793385" y="-675612"/>
            <a:ext cx="609996" cy="609741"/>
          </a:xfrm>
          <a:prstGeom prst="rect">
            <a:avLst/>
          </a:prstGeom>
        </p:spPr>
      </p:pic>
      <p:sp>
        <p:nvSpPr>
          <p:cNvPr id="23" name="TextBox 22"/>
          <p:cNvSpPr txBox="1"/>
          <p:nvPr/>
        </p:nvSpPr>
        <p:spPr>
          <a:xfrm>
            <a:off x="3527407" y="1572406"/>
            <a:ext cx="5165288" cy="1569693"/>
          </a:xfrm>
          <a:prstGeom prst="rect">
            <a:avLst/>
          </a:prstGeom>
          <a:noFill/>
        </p:spPr>
        <p:txBody>
          <a:bodyPr wrap="square" lIns="91472" tIns="45736" rIns="91472" bIns="45736" rtlCol="0" anchor="ctr">
            <a:spAutoFit/>
            <a:scene3d>
              <a:camera prst="orthographicFront"/>
              <a:lightRig rig="threePt" dir="t"/>
            </a:scene3d>
            <a:sp3d extrusionH="57150">
              <a:bevelT h="25400" prst="softRound"/>
            </a:sp3d>
          </a:bodyPr>
          <a:lstStyle/>
          <a:p>
            <a:pPr algn="ctr"/>
            <a:r>
              <a:rPr lang="zh-CN" altLang="en-US" sz="9600" b="1" dirty="0" smtClean="0">
                <a:solidFill>
                  <a:srgbClr val="0070C0"/>
                </a:solidFill>
                <a:latin typeface="Arial" pitchFamily="34" charset="0"/>
                <a:ea typeface="微软雅黑" pitchFamily="34" charset="-122"/>
                <a:cs typeface="Arial" pitchFamily="34" charset="0"/>
              </a:rPr>
              <a:t>谢 谢</a:t>
            </a:r>
            <a:r>
              <a:rPr lang="en-US" altLang="zh-CN" sz="9600" b="1" dirty="0" smtClean="0">
                <a:solidFill>
                  <a:srgbClr val="0070C0"/>
                </a:solidFill>
                <a:latin typeface="Calibri"/>
                <a:ea typeface="微软雅黑" pitchFamily="34" charset="-122"/>
                <a:cs typeface="Arial" pitchFamily="34" charset="0"/>
              </a:rPr>
              <a:t>!</a:t>
            </a:r>
            <a:endParaRPr lang="zh-CN" altLang="en-US" sz="9600" b="1" dirty="0">
              <a:solidFill>
                <a:srgbClr val="0070C0"/>
              </a:solidFill>
              <a:latin typeface="Arial" pitchFamily="34" charset="0"/>
              <a:ea typeface="微软雅黑" pitchFamily="34" charset="-122"/>
              <a:cs typeface="Arial" pitchFamily="34" charset="0"/>
            </a:endParaRPr>
          </a:p>
        </p:txBody>
      </p:sp>
      <p:sp>
        <p:nvSpPr>
          <p:cNvPr id="3" name="TextBox 2"/>
          <p:cNvSpPr txBox="1"/>
          <p:nvPr/>
        </p:nvSpPr>
        <p:spPr>
          <a:xfrm>
            <a:off x="2955903" y="3429794"/>
            <a:ext cx="5857916" cy="523252"/>
          </a:xfrm>
          <a:prstGeom prst="rect">
            <a:avLst/>
          </a:prstGeom>
          <a:noFill/>
        </p:spPr>
        <p:txBody>
          <a:bodyPr wrap="square" lIns="91472" tIns="45736" rIns="91472" bIns="45736" rtlCol="0">
            <a:spAutoFit/>
          </a:bodyPr>
          <a:lstStyle/>
          <a:p>
            <a:r>
              <a:rPr lang="zh-CN" altLang="en-US" sz="2800" b="1" dirty="0" smtClean="0">
                <a:solidFill>
                  <a:schemeClr val="tx1">
                    <a:lumMod val="85000"/>
                    <a:lumOff val="15000"/>
                  </a:schemeClr>
                </a:solidFill>
              </a:rPr>
              <a:t>广西区卫生计生项目资金监管中心</a:t>
            </a:r>
            <a:endParaRPr lang="zh-CN" altLang="en-US" sz="2800" dirty="0">
              <a:solidFill>
                <a:srgbClr val="0070C0"/>
              </a:solidFill>
              <a:latin typeface="微软雅黑" pitchFamily="34" charset="-122"/>
              <a:ea typeface="微软雅黑" pitchFamily="34" charset="-122"/>
            </a:endParaRPr>
          </a:p>
        </p:txBody>
      </p:sp>
      <p:sp>
        <p:nvSpPr>
          <p:cNvPr id="26" name="TextBox 25"/>
          <p:cNvSpPr txBox="1"/>
          <p:nvPr/>
        </p:nvSpPr>
        <p:spPr>
          <a:xfrm>
            <a:off x="9242447" y="3429794"/>
            <a:ext cx="2017974" cy="523252"/>
          </a:xfrm>
          <a:prstGeom prst="rect">
            <a:avLst/>
          </a:prstGeom>
          <a:noFill/>
        </p:spPr>
        <p:txBody>
          <a:bodyPr wrap="square" lIns="91472" tIns="45736" rIns="91472" bIns="45736" rtlCol="0">
            <a:spAutoFit/>
          </a:bodyPr>
          <a:lstStyle/>
          <a:p>
            <a:r>
              <a:rPr lang="zh-CN" altLang="en-US" sz="2800" dirty="0" smtClean="0">
                <a:latin typeface="微软雅黑" pitchFamily="34" charset="-122"/>
                <a:ea typeface="微软雅黑" pitchFamily="34" charset="-122"/>
              </a:rPr>
              <a:t>韩鹏</a:t>
            </a:r>
            <a:endParaRPr lang="zh-CN" altLang="en-US" sz="2800" dirty="0">
              <a:latin typeface="微软雅黑" pitchFamily="34" charset="-122"/>
              <a:ea typeface="微软雅黑" pitchFamily="34" charset="-122"/>
            </a:endParaRPr>
          </a:p>
        </p:txBody>
      </p:sp>
      <p:sp>
        <p:nvSpPr>
          <p:cNvPr id="27" name="TextBox 26"/>
          <p:cNvSpPr txBox="1"/>
          <p:nvPr/>
        </p:nvSpPr>
        <p:spPr>
          <a:xfrm>
            <a:off x="3741721" y="4001298"/>
            <a:ext cx="2857520" cy="523252"/>
          </a:xfrm>
          <a:prstGeom prst="rect">
            <a:avLst/>
          </a:prstGeom>
          <a:noFill/>
        </p:spPr>
        <p:txBody>
          <a:bodyPr wrap="square" lIns="91472" tIns="45736" rIns="91472" bIns="45736" rtlCol="0">
            <a:spAutoFit/>
          </a:bodyPr>
          <a:lstStyle/>
          <a:p>
            <a:r>
              <a:rPr lang="en-US" altLang="zh-CN" sz="2800" dirty="0" smtClean="0">
                <a:latin typeface="微软雅黑" pitchFamily="34" charset="-122"/>
                <a:ea typeface="微软雅黑" pitchFamily="34" charset="-122"/>
              </a:rPr>
              <a:t>2016</a:t>
            </a:r>
            <a:r>
              <a:rPr lang="zh-CN" altLang="en-US" sz="2800" dirty="0" smtClean="0">
                <a:latin typeface="微软雅黑" pitchFamily="34" charset="-122"/>
                <a:ea typeface="微软雅黑" pitchFamily="34" charset="-122"/>
              </a:rPr>
              <a:t>年  </a:t>
            </a:r>
            <a:r>
              <a:rPr lang="en-US" altLang="zh-CN" sz="2800" dirty="0" smtClean="0">
                <a:latin typeface="微软雅黑" pitchFamily="34" charset="-122"/>
                <a:ea typeface="微软雅黑" pitchFamily="34" charset="-122"/>
              </a:rPr>
              <a:t>12</a:t>
            </a:r>
            <a:r>
              <a:rPr lang="zh-CN" altLang="en-US" sz="2800" dirty="0" smtClean="0">
                <a:latin typeface="微软雅黑" pitchFamily="34" charset="-122"/>
                <a:ea typeface="微软雅黑" pitchFamily="34" charset="-122"/>
              </a:rPr>
              <a:t>月</a:t>
            </a: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xmlns="" val="18136686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childTnLst>
                          </p:cTn>
                        </p:par>
                        <p:par>
                          <p:cTn id="11" fill="hold">
                            <p:stCondLst>
                              <p:cond delay="45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35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grpId="0" nodeType="withEffect">
                                  <p:stCondLst>
                                    <p:cond delay="70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6" repeatCount="indefinite" fill="hold" display="0">
                  <p:stCondLst>
                    <p:cond delay="indefinite"/>
                  </p:stCondLst>
                  <p:endCondLst>
                    <p:cond evt="onStopAudio" delay="0">
                      <p:tgtEl>
                        <p:sldTgt/>
                      </p:tgtEl>
                    </p:cond>
                  </p:endCondLst>
                </p:cTn>
                <p:tgtEl>
                  <p:spTgt spid="25"/>
                </p:tgtEl>
              </p:cMediaNode>
            </p:video>
          </p:childTnLst>
        </p:cTn>
      </p:par>
    </p:tnLst>
    <p:bldLst>
      <p:bldP spid="23" grpId="0"/>
      <p:bldP spid="3"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69953" y="4287050"/>
            <a:ext cx="1123805" cy="954107"/>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2800" dirty="0" smtClean="0">
                <a:solidFill>
                  <a:schemeClr val="tx1">
                    <a:lumMod val="85000"/>
                    <a:lumOff val="15000"/>
                  </a:schemeClr>
                </a:solidFill>
              </a:rPr>
              <a:t>预算</a:t>
            </a:r>
            <a:r>
              <a:rPr lang="en-US" altLang="zh-CN" sz="2800" dirty="0" smtClean="0">
                <a:solidFill>
                  <a:schemeClr val="tx1">
                    <a:lumMod val="85000"/>
                    <a:lumOff val="15000"/>
                  </a:schemeClr>
                </a:solidFill>
              </a:rPr>
              <a:t/>
            </a:r>
            <a:br>
              <a:rPr lang="en-US" altLang="zh-CN" sz="2800" dirty="0" smtClean="0">
                <a:solidFill>
                  <a:schemeClr val="tx1">
                    <a:lumMod val="85000"/>
                    <a:lumOff val="15000"/>
                  </a:schemeClr>
                </a:solidFill>
              </a:rPr>
            </a:br>
            <a:r>
              <a:rPr lang="zh-CN" altLang="en-US" sz="2800" dirty="0" smtClean="0">
                <a:solidFill>
                  <a:schemeClr val="tx1">
                    <a:lumMod val="85000"/>
                    <a:lumOff val="15000"/>
                  </a:schemeClr>
                </a:solidFill>
              </a:rPr>
              <a:t>编制</a:t>
            </a:r>
            <a:endParaRPr lang="zh-CN" altLang="en-US" sz="2800" dirty="0">
              <a:solidFill>
                <a:schemeClr val="tx1">
                  <a:lumMod val="85000"/>
                  <a:lumOff val="15000"/>
                </a:schemeClr>
              </a:solidFill>
            </a:endParaRPr>
          </a:p>
        </p:txBody>
      </p:sp>
      <p:sp>
        <p:nvSpPr>
          <p:cNvPr id="17" name="TextBox 16"/>
          <p:cNvSpPr txBox="1"/>
          <p:nvPr/>
        </p:nvSpPr>
        <p:spPr>
          <a:xfrm>
            <a:off x="2884465" y="2501100"/>
            <a:ext cx="1592055" cy="954107"/>
          </a:xfrm>
          <a:prstGeom prst="rect">
            <a:avLst/>
          </a:prstGeom>
          <a:noFill/>
        </p:spPr>
        <p:txBody>
          <a:bodyPr wrap="square" rtlCol="0" anchor="ctr">
            <a:spAutoFit/>
          </a:bodyPr>
          <a:lstStyle/>
          <a:p>
            <a:pPr algn="ctr"/>
            <a:r>
              <a:rPr lang="zh-CN" altLang="en-US" sz="2800" dirty="0" smtClean="0">
                <a:solidFill>
                  <a:schemeClr val="tx1">
                    <a:lumMod val="85000"/>
                    <a:lumOff val="15000"/>
                  </a:schemeClr>
                </a:solidFill>
                <a:latin typeface="微软雅黑" pitchFamily="34" charset="-122"/>
                <a:ea typeface="微软雅黑" pitchFamily="34" charset="-122"/>
              </a:rPr>
              <a:t>预算</a:t>
            </a:r>
            <a:r>
              <a:rPr lang="en-US" altLang="zh-CN" sz="2800" dirty="0" smtClean="0">
                <a:solidFill>
                  <a:schemeClr val="tx1">
                    <a:lumMod val="85000"/>
                    <a:lumOff val="15000"/>
                  </a:schemeClr>
                </a:solidFill>
                <a:latin typeface="微软雅黑" pitchFamily="34" charset="-122"/>
                <a:ea typeface="微软雅黑" pitchFamily="34" charset="-122"/>
              </a:rPr>
              <a:t/>
            </a:r>
            <a:br>
              <a:rPr lang="en-US" altLang="zh-CN" sz="2800" dirty="0" smtClean="0">
                <a:solidFill>
                  <a:schemeClr val="tx1">
                    <a:lumMod val="85000"/>
                    <a:lumOff val="15000"/>
                  </a:schemeClr>
                </a:solidFill>
                <a:latin typeface="微软雅黑" pitchFamily="34" charset="-122"/>
                <a:ea typeface="微软雅黑" pitchFamily="34" charset="-122"/>
              </a:rPr>
            </a:br>
            <a:r>
              <a:rPr lang="zh-CN" altLang="en-US" sz="2800" dirty="0" smtClean="0">
                <a:solidFill>
                  <a:schemeClr val="tx1">
                    <a:lumMod val="85000"/>
                    <a:lumOff val="15000"/>
                  </a:schemeClr>
                </a:solidFill>
                <a:latin typeface="微软雅黑" pitchFamily="34" charset="-122"/>
                <a:ea typeface="微软雅黑" pitchFamily="34" charset="-122"/>
              </a:rPr>
              <a:t>执行</a:t>
            </a:r>
            <a:endParaRPr lang="zh-CN" altLang="en-US" sz="2800" dirty="0">
              <a:solidFill>
                <a:schemeClr val="tx1">
                  <a:lumMod val="85000"/>
                  <a:lumOff val="15000"/>
                </a:schemeClr>
              </a:solidFill>
              <a:latin typeface="微软雅黑" pitchFamily="34" charset="-122"/>
              <a:ea typeface="微软雅黑" pitchFamily="34" charset="-122"/>
            </a:endParaRPr>
          </a:p>
        </p:txBody>
      </p:sp>
      <p:sp>
        <p:nvSpPr>
          <p:cNvPr id="18" name="TextBox 17"/>
          <p:cNvSpPr txBox="1"/>
          <p:nvPr/>
        </p:nvSpPr>
        <p:spPr>
          <a:xfrm>
            <a:off x="5241919" y="4215612"/>
            <a:ext cx="1123805" cy="954107"/>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2800" dirty="0" smtClean="0">
                <a:solidFill>
                  <a:schemeClr val="tx1">
                    <a:lumMod val="85000"/>
                    <a:lumOff val="15000"/>
                  </a:schemeClr>
                </a:solidFill>
              </a:rPr>
              <a:t>绩效</a:t>
            </a:r>
            <a:r>
              <a:rPr lang="en-US" altLang="zh-CN" sz="2800" dirty="0" smtClean="0">
                <a:solidFill>
                  <a:schemeClr val="tx1">
                    <a:lumMod val="85000"/>
                    <a:lumOff val="15000"/>
                  </a:schemeClr>
                </a:solidFill>
              </a:rPr>
              <a:t/>
            </a:r>
            <a:br>
              <a:rPr lang="en-US" altLang="zh-CN" sz="2800" dirty="0" smtClean="0">
                <a:solidFill>
                  <a:schemeClr val="tx1">
                    <a:lumMod val="85000"/>
                    <a:lumOff val="15000"/>
                  </a:schemeClr>
                </a:solidFill>
              </a:rPr>
            </a:br>
            <a:r>
              <a:rPr lang="zh-CN" altLang="en-US" sz="2800" dirty="0" smtClean="0">
                <a:solidFill>
                  <a:schemeClr val="tx1">
                    <a:lumMod val="85000"/>
                    <a:lumOff val="15000"/>
                  </a:schemeClr>
                </a:solidFill>
              </a:rPr>
              <a:t>评价</a:t>
            </a:r>
            <a:endParaRPr lang="zh-CN" altLang="en-US" sz="2800" dirty="0">
              <a:solidFill>
                <a:schemeClr val="tx1">
                  <a:lumMod val="85000"/>
                  <a:lumOff val="15000"/>
                </a:schemeClr>
              </a:solidFill>
            </a:endParaRPr>
          </a:p>
        </p:txBody>
      </p:sp>
      <p:sp>
        <p:nvSpPr>
          <p:cNvPr id="19" name="TextBox 18"/>
          <p:cNvSpPr txBox="1"/>
          <p:nvPr/>
        </p:nvSpPr>
        <p:spPr>
          <a:xfrm>
            <a:off x="7027869" y="2715414"/>
            <a:ext cx="1592055" cy="523220"/>
          </a:xfrm>
          <a:prstGeom prst="rect">
            <a:avLst/>
          </a:prstGeom>
          <a:noFill/>
        </p:spPr>
        <p:txBody>
          <a:bodyPr wrap="square" rtlCol="0" anchor="ctr">
            <a:spAutoFit/>
          </a:bodyPr>
          <a:lstStyle/>
          <a:p>
            <a:pPr algn="ctr"/>
            <a:r>
              <a:rPr lang="zh-CN" altLang="en-US" sz="2800" dirty="0" smtClean="0">
                <a:solidFill>
                  <a:schemeClr val="tx1">
                    <a:lumMod val="85000"/>
                    <a:lumOff val="15000"/>
                  </a:schemeClr>
                </a:solidFill>
                <a:latin typeface="微软雅黑" pitchFamily="34" charset="-122"/>
                <a:ea typeface="微软雅黑" pitchFamily="34" charset="-122"/>
              </a:rPr>
              <a:t>监督</a:t>
            </a:r>
            <a:endParaRPr lang="zh-CN" altLang="en-US" sz="2800" dirty="0">
              <a:solidFill>
                <a:schemeClr val="tx1">
                  <a:lumMod val="85000"/>
                  <a:lumOff val="15000"/>
                </a:schemeClr>
              </a:solidFill>
              <a:latin typeface="微软雅黑" pitchFamily="34" charset="-122"/>
              <a:ea typeface="微软雅黑" pitchFamily="34" charset="-122"/>
            </a:endParaRPr>
          </a:p>
        </p:txBody>
      </p:sp>
      <p:sp>
        <p:nvSpPr>
          <p:cNvPr id="21" name="Freeform 4"/>
          <p:cNvSpPr/>
          <p:nvPr/>
        </p:nvSpPr>
        <p:spPr bwMode="auto">
          <a:xfrm>
            <a:off x="2598713" y="2001034"/>
            <a:ext cx="2112872" cy="1961568"/>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C400"/>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Freeform 6"/>
          <p:cNvSpPr/>
          <p:nvPr/>
        </p:nvSpPr>
        <p:spPr bwMode="auto">
          <a:xfrm>
            <a:off x="4741853" y="3644108"/>
            <a:ext cx="2085084" cy="2048742"/>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23" name="Freeform 8"/>
          <p:cNvSpPr/>
          <p:nvPr/>
        </p:nvSpPr>
        <p:spPr bwMode="auto">
          <a:xfrm>
            <a:off x="669887" y="3715546"/>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Freeform 6"/>
          <p:cNvSpPr/>
          <p:nvPr/>
        </p:nvSpPr>
        <p:spPr bwMode="auto">
          <a:xfrm>
            <a:off x="6813555" y="2001034"/>
            <a:ext cx="2010596" cy="2000264"/>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C400"/>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itchFamily="34" charset="-122"/>
              <a:ea typeface="微软雅黑" pitchFamily="34" charset="-122"/>
            </a:endParaRPr>
          </a:p>
        </p:txBody>
      </p:sp>
      <p:sp>
        <p:nvSpPr>
          <p:cNvPr id="13" name="文本框 2"/>
          <p:cNvSpPr txBox="1"/>
          <p:nvPr/>
        </p:nvSpPr>
        <p:spPr>
          <a:xfrm>
            <a:off x="169821" y="286522"/>
            <a:ext cx="5929354" cy="584775"/>
          </a:xfrm>
          <a:prstGeom prst="rect">
            <a:avLst/>
          </a:prstGeom>
          <a:noFill/>
        </p:spPr>
        <p:txBody>
          <a:bodyPr wrap="square" rtlCol="0">
            <a:spAutoFit/>
          </a:bodyPr>
          <a:lstStyle/>
          <a:p>
            <a:pPr lvl="0"/>
            <a:r>
              <a:rPr lang="zh-CN" altLang="en-US" sz="3200" b="1" dirty="0" smtClean="0">
                <a:solidFill>
                  <a:srgbClr val="005DA2"/>
                </a:solidFill>
                <a:latin typeface="微软雅黑" pitchFamily="34" charset="-122"/>
                <a:ea typeface="微软雅黑" pitchFamily="34" charset="-122"/>
              </a:rPr>
              <a:t>（一）、基本建设财务管理任务</a:t>
            </a:r>
          </a:p>
        </p:txBody>
      </p:sp>
      <p:sp>
        <p:nvSpPr>
          <p:cNvPr id="14" name="Freeform 8"/>
          <p:cNvSpPr/>
          <p:nvPr/>
        </p:nvSpPr>
        <p:spPr bwMode="auto">
          <a:xfrm>
            <a:off x="8885257" y="3501232"/>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5" name="TextBox 14"/>
          <p:cNvSpPr txBox="1"/>
          <p:nvPr/>
        </p:nvSpPr>
        <p:spPr>
          <a:xfrm>
            <a:off x="9099571" y="4215612"/>
            <a:ext cx="1592055" cy="523220"/>
          </a:xfrm>
          <a:prstGeom prst="rect">
            <a:avLst/>
          </a:prstGeom>
          <a:noFill/>
        </p:spPr>
        <p:txBody>
          <a:bodyPr wrap="square" rtlCol="0" anchor="ctr">
            <a:spAutoFit/>
          </a:bodyPr>
          <a:lstStyle/>
          <a:p>
            <a:pPr algn="ctr"/>
            <a:r>
              <a:rPr lang="zh-CN" altLang="en-US" sz="2800" dirty="0" smtClean="0">
                <a:solidFill>
                  <a:schemeClr val="tx1">
                    <a:lumMod val="85000"/>
                    <a:lumOff val="15000"/>
                  </a:schemeClr>
                </a:solidFill>
                <a:latin typeface="微软雅黑" pitchFamily="34" charset="-122"/>
                <a:ea typeface="微软雅黑" pitchFamily="34" charset="-122"/>
              </a:rPr>
              <a:t>决算</a:t>
            </a:r>
            <a:endParaRPr lang="zh-CN" altLang="en-US" sz="2800" dirty="0">
              <a:solidFill>
                <a:schemeClr val="tx1">
                  <a:lumMod val="85000"/>
                  <a:lumOff val="15000"/>
                </a:schemeClr>
              </a:solidFill>
              <a:latin typeface="微软雅黑" pitchFamily="34" charset="-122"/>
              <a:ea typeface="微软雅黑" pitchFamily="34" charset="-122"/>
            </a:endParaRPr>
          </a:p>
        </p:txBody>
      </p:sp>
      <p:sp>
        <p:nvSpPr>
          <p:cNvPr id="26" name="圆角矩形标注 25"/>
          <p:cNvSpPr/>
          <p:nvPr/>
        </p:nvSpPr>
        <p:spPr>
          <a:xfrm>
            <a:off x="8742381" y="715150"/>
            <a:ext cx="2143140" cy="1714512"/>
          </a:xfrm>
          <a:prstGeom prst="wedgeRoundRectCallout">
            <a:avLst>
              <a:gd name="adj1" fmla="val -75314"/>
              <a:gd name="adj2" fmla="val 7711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tx1"/>
                </a:solidFill>
                <a:latin typeface="微软雅黑" pitchFamily="34" charset="-122"/>
                <a:ea typeface="微软雅黑" pitchFamily="34" charset="-122"/>
              </a:rPr>
              <a:t>科学合理使用建设资金，规范和控制建设成本，提高投资效益。</a:t>
            </a:r>
            <a:endParaRPr lang="zh-CN" altLang="en-US" sz="2000" dirty="0">
              <a:solidFill>
                <a:schemeClr val="tx1"/>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amond(in)">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ox(in)">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animBg="1"/>
      <p:bldP spid="23" grpId="0" animBg="1"/>
      <p:bldP spid="24" grpId="0" animBg="1"/>
      <p:bldP spid="13" grpId="0"/>
      <p:bldP spid="14" grpId="0" animBg="1"/>
      <p:bldP spid="1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
          <p:cNvSpPr txBox="1"/>
          <p:nvPr/>
        </p:nvSpPr>
        <p:spPr>
          <a:xfrm>
            <a:off x="169821" y="286522"/>
            <a:ext cx="6000792" cy="584775"/>
          </a:xfrm>
          <a:prstGeom prst="rect">
            <a:avLst/>
          </a:prstGeom>
          <a:noFill/>
        </p:spPr>
        <p:txBody>
          <a:bodyPr wrap="square" rtlCol="0">
            <a:spAutoFit/>
          </a:bodyPr>
          <a:lstStyle/>
          <a:p>
            <a:pPr lvl="0"/>
            <a:r>
              <a:rPr lang="zh-CN" altLang="en-US" sz="3200" b="1" dirty="0" smtClean="0">
                <a:solidFill>
                  <a:srgbClr val="005DA2"/>
                </a:solidFill>
                <a:latin typeface="微软雅黑" pitchFamily="34" charset="-122"/>
                <a:ea typeface="微软雅黑" pitchFamily="34" charset="-122"/>
              </a:rPr>
              <a:t>（二）、基本建设财务管理内容</a:t>
            </a:r>
          </a:p>
        </p:txBody>
      </p:sp>
      <p:sp>
        <p:nvSpPr>
          <p:cNvPr id="20" name="TextBox 19"/>
          <p:cNvSpPr txBox="1"/>
          <p:nvPr/>
        </p:nvSpPr>
        <p:spPr>
          <a:xfrm>
            <a:off x="4456101" y="1429530"/>
            <a:ext cx="2428892"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（一）预算管理</a:t>
            </a:r>
          </a:p>
        </p:txBody>
      </p:sp>
      <p:sp>
        <p:nvSpPr>
          <p:cNvPr id="25" name="TextBox 24"/>
          <p:cNvSpPr txBox="1"/>
          <p:nvPr/>
        </p:nvSpPr>
        <p:spPr>
          <a:xfrm>
            <a:off x="4456101" y="2429662"/>
            <a:ext cx="2428892"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（二）资金管理</a:t>
            </a:r>
          </a:p>
        </p:txBody>
      </p:sp>
      <p:sp>
        <p:nvSpPr>
          <p:cNvPr id="26" name="TextBox 25"/>
          <p:cNvSpPr txBox="1"/>
          <p:nvPr/>
        </p:nvSpPr>
        <p:spPr>
          <a:xfrm>
            <a:off x="4456101" y="3501232"/>
            <a:ext cx="3071834"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（三）建设成本管理</a:t>
            </a:r>
          </a:p>
        </p:txBody>
      </p:sp>
      <p:sp>
        <p:nvSpPr>
          <p:cNvPr id="28" name="TextBox 27"/>
          <p:cNvSpPr txBox="1"/>
          <p:nvPr/>
        </p:nvSpPr>
        <p:spPr>
          <a:xfrm>
            <a:off x="4456101" y="4572802"/>
            <a:ext cx="3071834"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（四）建设收入管理</a:t>
            </a:r>
          </a:p>
        </p:txBody>
      </p:sp>
      <p:sp>
        <p:nvSpPr>
          <p:cNvPr id="29" name="TextBox 28"/>
          <p:cNvSpPr txBox="1"/>
          <p:nvPr/>
        </p:nvSpPr>
        <p:spPr>
          <a:xfrm>
            <a:off x="4456101" y="5572934"/>
            <a:ext cx="3643338"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（五）工程价款结算管理</a:t>
            </a:r>
          </a:p>
        </p:txBody>
      </p:sp>
      <p:sp>
        <p:nvSpPr>
          <p:cNvPr id="30" name="TextBox 29"/>
          <p:cNvSpPr txBox="1"/>
          <p:nvPr/>
        </p:nvSpPr>
        <p:spPr>
          <a:xfrm>
            <a:off x="8028001" y="4501364"/>
            <a:ext cx="3071834"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（九）监督管理等</a:t>
            </a:r>
          </a:p>
        </p:txBody>
      </p:sp>
      <p:sp>
        <p:nvSpPr>
          <p:cNvPr id="31" name="TextBox 30"/>
          <p:cNvSpPr txBox="1"/>
          <p:nvPr/>
        </p:nvSpPr>
        <p:spPr>
          <a:xfrm>
            <a:off x="8028001" y="3429794"/>
            <a:ext cx="3071834"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（八）结余资金管理</a:t>
            </a:r>
          </a:p>
        </p:txBody>
      </p:sp>
      <p:sp>
        <p:nvSpPr>
          <p:cNvPr id="32" name="TextBox 31"/>
          <p:cNvSpPr txBox="1"/>
          <p:nvPr/>
        </p:nvSpPr>
        <p:spPr>
          <a:xfrm>
            <a:off x="8028001" y="2429662"/>
            <a:ext cx="3071834"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（七）资产交付管理</a:t>
            </a:r>
          </a:p>
        </p:txBody>
      </p:sp>
      <p:sp>
        <p:nvSpPr>
          <p:cNvPr id="33" name="TextBox 32"/>
          <p:cNvSpPr txBox="1"/>
          <p:nvPr/>
        </p:nvSpPr>
        <p:spPr>
          <a:xfrm>
            <a:off x="8028001" y="1429530"/>
            <a:ext cx="3071834" cy="461665"/>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（六）竣工决算管理</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1"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1"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1"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1"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1"/>
      <p:bldP spid="25" grpId="1"/>
      <p:bldP spid="26" grpId="1"/>
      <p:bldP spid="28" grpId="0"/>
      <p:bldP spid="29" grpId="1"/>
      <p:bldP spid="30" grpId="0"/>
      <p:bldP spid="31" grpId="1"/>
      <p:bldP spid="32" grpId="1"/>
      <p:bldP spid="3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27077" y="1358092"/>
            <a:ext cx="2487335" cy="3241110"/>
            <a:chOff x="1063010" y="1989834"/>
            <a:chExt cx="2487335" cy="3241110"/>
          </a:xfrm>
        </p:grpSpPr>
        <p:sp>
          <p:nvSpPr>
            <p:cNvPr id="5" name="六边形 4"/>
            <p:cNvSpPr/>
            <p:nvPr/>
          </p:nvSpPr>
          <p:spPr>
            <a:xfrm>
              <a:off x="1063010" y="2926154"/>
              <a:ext cx="1588089"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itchFamily="34" charset="-122"/>
                  <a:ea typeface="微软雅黑" pitchFamily="34" charset="-122"/>
                </a:rPr>
                <a:t>责任</a:t>
              </a:r>
              <a:endParaRPr lang="zh-CN" altLang="en-US" sz="3200" dirty="0">
                <a:latin typeface="微软雅黑" pitchFamily="34" charset="-122"/>
                <a:ea typeface="微软雅黑" pitchFamily="34" charset="-122"/>
              </a:endParaRPr>
            </a:p>
          </p:txBody>
        </p:sp>
        <p:cxnSp>
          <p:nvCxnSpPr>
            <p:cNvPr id="6" name="直接箭头连接符 5"/>
            <p:cNvCxnSpPr>
              <a:stCxn id="5" idx="5"/>
            </p:cNvCxnSpPr>
            <p:nvPr/>
          </p:nvCxnSpPr>
          <p:spPr>
            <a:xfrm flipV="1">
              <a:off x="2308839" y="1989834"/>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51100" y="3610389"/>
              <a:ext cx="899245"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8839" y="4294623"/>
              <a:ext cx="1241506"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3527407" y="929464"/>
            <a:ext cx="6404633" cy="1089810"/>
            <a:chOff x="3527407" y="929464"/>
            <a:chExt cx="6404633" cy="1089810"/>
          </a:xfrm>
        </p:grpSpPr>
        <p:sp>
          <p:nvSpPr>
            <p:cNvPr id="3" name="矩形 2"/>
            <p:cNvSpPr/>
            <p:nvPr/>
          </p:nvSpPr>
          <p:spPr>
            <a:xfrm>
              <a:off x="3527407" y="1143243"/>
              <a:ext cx="6365255" cy="87603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59799" y="929464"/>
              <a:ext cx="4689352"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各级财政部门</a:t>
              </a:r>
              <a:endParaRPr lang="zh-CN" altLang="en-US" dirty="0">
                <a:latin typeface="微软雅黑" pitchFamily="34" charset="-122"/>
                <a:ea typeface="微软雅黑" pitchFamily="34" charset="-122"/>
              </a:endParaRPr>
            </a:p>
          </p:txBody>
        </p:sp>
        <p:sp>
          <p:nvSpPr>
            <p:cNvPr id="10" name="TextBox 9"/>
            <p:cNvSpPr txBox="1"/>
            <p:nvPr/>
          </p:nvSpPr>
          <p:spPr>
            <a:xfrm>
              <a:off x="3598845" y="1429530"/>
              <a:ext cx="6333195" cy="412453"/>
            </a:xfrm>
            <a:prstGeom prst="rect">
              <a:avLst/>
            </a:prstGeom>
            <a:noFill/>
          </p:spPr>
          <p:txBody>
            <a:bodyPr wrap="square" lIns="91472" tIns="45736" rIns="91472" bIns="45736" rtlCol="0">
              <a:spAutoFit/>
            </a:bodyPr>
            <a:lstStyle/>
            <a:p>
              <a:pPr>
                <a:lnSpc>
                  <a:spcPct val="130000"/>
                </a:lnSpc>
              </a:pPr>
              <a:r>
                <a:rPr lang="zh-CN" altLang="en-US" sz="1600" dirty="0" smtClean="0">
                  <a:solidFill>
                    <a:sysClr val="windowText" lastClr="000000"/>
                  </a:solidFill>
                  <a:latin typeface="微软雅黑" pitchFamily="34" charset="-122"/>
                  <a:ea typeface="微软雅黑" pitchFamily="34" charset="-122"/>
                </a:rPr>
                <a:t>主管基本建设财务的职能部门，对基本建设财务活动实施管理和监督</a:t>
              </a:r>
              <a:endParaRPr lang="zh-CN" altLang="en-US" sz="1600" dirty="0">
                <a:solidFill>
                  <a:sysClr val="windowText" lastClr="000000"/>
                </a:solidFill>
                <a:latin typeface="微软雅黑" pitchFamily="34" charset="-122"/>
                <a:ea typeface="微软雅黑" pitchFamily="34" charset="-122"/>
              </a:endParaRPr>
            </a:p>
          </p:txBody>
        </p:sp>
      </p:grpSp>
      <p:grpSp>
        <p:nvGrpSpPr>
          <p:cNvPr id="18" name="组合 17"/>
          <p:cNvGrpSpPr/>
          <p:nvPr/>
        </p:nvGrpSpPr>
        <p:grpSpPr>
          <a:xfrm>
            <a:off x="3527407" y="2072472"/>
            <a:ext cx="6365255" cy="1289457"/>
            <a:chOff x="3550344" y="2926155"/>
            <a:chExt cx="6365255" cy="1289457"/>
          </a:xfrm>
        </p:grpSpPr>
        <p:sp>
          <p:nvSpPr>
            <p:cNvPr id="11" name="矩形 10"/>
            <p:cNvSpPr/>
            <p:nvPr/>
          </p:nvSpPr>
          <p:spPr>
            <a:xfrm>
              <a:off x="3550344" y="3139933"/>
              <a:ext cx="6365255" cy="1075679"/>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82736" y="2926155"/>
              <a:ext cx="4689352"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项目主管部门</a:t>
              </a:r>
              <a:endParaRPr lang="zh-CN" altLang="en-US" dirty="0">
                <a:latin typeface="微软雅黑" pitchFamily="34" charset="-122"/>
                <a:ea typeface="微软雅黑" pitchFamily="34" charset="-122"/>
              </a:endParaRPr>
            </a:p>
          </p:txBody>
        </p:sp>
        <p:sp>
          <p:nvSpPr>
            <p:cNvPr id="13" name="TextBox 12"/>
            <p:cNvSpPr txBox="1"/>
            <p:nvPr/>
          </p:nvSpPr>
          <p:spPr>
            <a:xfrm>
              <a:off x="3766508" y="3430328"/>
              <a:ext cx="6052611" cy="701378"/>
            </a:xfrm>
            <a:prstGeom prst="rect">
              <a:avLst/>
            </a:prstGeom>
            <a:noFill/>
          </p:spPr>
          <p:txBody>
            <a:bodyPr wrap="square" lIns="91472" tIns="45736" rIns="91472" bIns="45736" rtlCol="0">
              <a:spAutoFit/>
            </a:bodyPr>
            <a:lstStyle/>
            <a:p>
              <a:pPr>
                <a:lnSpc>
                  <a:spcPct val="130000"/>
                </a:lnSpc>
              </a:pPr>
              <a:r>
                <a:rPr lang="zh-CN" altLang="en-US" sz="1600" dirty="0" smtClean="0">
                  <a:solidFill>
                    <a:sysClr val="windowText" lastClr="000000"/>
                  </a:solidFill>
                  <a:latin typeface="微软雅黑" pitchFamily="34" charset="-122"/>
                  <a:ea typeface="微软雅黑" pitchFamily="34" charset="-122"/>
                </a:rPr>
                <a:t>会同同级财政部门，加强对本部门所属项目的管理和监督，指导和督促项目单位做好基本建设财务管理工作。</a:t>
              </a:r>
              <a:endParaRPr lang="zh-CN" altLang="en-US" sz="1600" dirty="0">
                <a:solidFill>
                  <a:sysClr val="windowText" lastClr="000000"/>
                </a:solidFill>
                <a:latin typeface="微软雅黑" pitchFamily="34" charset="-122"/>
                <a:ea typeface="微软雅黑" pitchFamily="34" charset="-122"/>
              </a:endParaRPr>
            </a:p>
          </p:txBody>
        </p:sp>
      </p:grpSp>
      <p:grpSp>
        <p:nvGrpSpPr>
          <p:cNvPr id="2" name="组合 20"/>
          <p:cNvGrpSpPr/>
          <p:nvPr/>
        </p:nvGrpSpPr>
        <p:grpSpPr>
          <a:xfrm>
            <a:off x="3527407" y="3358356"/>
            <a:ext cx="6429420" cy="3214710"/>
            <a:chOff x="3550344" y="4726772"/>
            <a:chExt cx="6429420" cy="3214710"/>
          </a:xfrm>
        </p:grpSpPr>
        <p:sp>
          <p:nvSpPr>
            <p:cNvPr id="14" name="矩形 13"/>
            <p:cNvSpPr/>
            <p:nvPr/>
          </p:nvSpPr>
          <p:spPr>
            <a:xfrm>
              <a:off x="3550344" y="4940550"/>
              <a:ext cx="6429420" cy="3000932"/>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82736" y="4726772"/>
              <a:ext cx="4689352"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项目单位</a:t>
              </a:r>
              <a:endParaRPr lang="zh-CN" altLang="en-US" dirty="0">
                <a:latin typeface="微软雅黑" pitchFamily="34" charset="-122"/>
                <a:ea typeface="微软雅黑" pitchFamily="34" charset="-122"/>
              </a:endParaRPr>
            </a:p>
          </p:txBody>
        </p:sp>
        <p:sp>
          <p:nvSpPr>
            <p:cNvPr id="16" name="TextBox 15"/>
            <p:cNvSpPr txBox="1"/>
            <p:nvPr/>
          </p:nvSpPr>
          <p:spPr>
            <a:xfrm>
              <a:off x="3621782" y="5155400"/>
              <a:ext cx="6357982" cy="2653066"/>
            </a:xfrm>
            <a:prstGeom prst="rect">
              <a:avLst/>
            </a:prstGeom>
            <a:solidFill>
              <a:srgbClr val="E8E8E6"/>
            </a:solidFill>
          </p:spPr>
          <p:txBody>
            <a:bodyPr wrap="square" lIns="91472" tIns="45736" rIns="91472" bIns="45736" rtlCol="0">
              <a:spAutoFit/>
            </a:bodyPr>
            <a:lstStyle/>
            <a:p>
              <a:pPr>
                <a:lnSpc>
                  <a:spcPct val="130000"/>
                </a:lnSpc>
              </a:pPr>
              <a:r>
                <a:rPr lang="en-US" altLang="zh-CN" sz="1600" dirty="0" smtClean="0">
                  <a:solidFill>
                    <a:sysClr val="windowText" lastClr="000000"/>
                  </a:solidFill>
                  <a:latin typeface="微软雅黑" pitchFamily="34" charset="-122"/>
                  <a:ea typeface="微软雅黑" pitchFamily="34" charset="-122"/>
                </a:rPr>
                <a:t>1.</a:t>
              </a:r>
              <a:r>
                <a:rPr lang="zh-CN" altLang="en-US" sz="1600" dirty="0" smtClean="0">
                  <a:solidFill>
                    <a:sysClr val="windowText" lastClr="000000"/>
                  </a:solidFill>
                  <a:latin typeface="微软雅黑" pitchFamily="34" charset="-122"/>
                  <a:ea typeface="微软雅黑" pitchFamily="34" charset="-122"/>
                </a:rPr>
                <a:t>建立健全基本建设财务管理内部控制制度，按规定设置独立的财务管理机构或者指定专人负责项目财务管理工作。</a:t>
              </a:r>
            </a:p>
            <a:p>
              <a:pPr>
                <a:lnSpc>
                  <a:spcPct val="130000"/>
                </a:lnSpc>
              </a:pPr>
              <a:r>
                <a:rPr lang="en-US" altLang="zh-CN" sz="1600" dirty="0" smtClean="0">
                  <a:solidFill>
                    <a:sysClr val="windowText" lastClr="000000"/>
                  </a:solidFill>
                  <a:latin typeface="微软雅黑" pitchFamily="34" charset="-122"/>
                  <a:ea typeface="微软雅黑" pitchFamily="34" charset="-122"/>
                </a:rPr>
                <a:t>2.</a:t>
              </a:r>
              <a:r>
                <a:rPr lang="zh-CN" altLang="en-US" sz="1600" dirty="0" smtClean="0">
                  <a:solidFill>
                    <a:sysClr val="windowText" lastClr="000000"/>
                  </a:solidFill>
                  <a:latin typeface="微软雅黑" pitchFamily="34" charset="-122"/>
                  <a:ea typeface="微软雅黑" pitchFamily="34" charset="-122"/>
                </a:rPr>
                <a:t>单独建账，单独核算。</a:t>
              </a:r>
            </a:p>
            <a:p>
              <a:pPr>
                <a:lnSpc>
                  <a:spcPct val="130000"/>
                </a:lnSpc>
              </a:pPr>
              <a:r>
                <a:rPr lang="en-US" altLang="zh-CN" sz="1600" dirty="0" smtClean="0">
                  <a:solidFill>
                    <a:sysClr val="windowText" lastClr="000000"/>
                  </a:solidFill>
                  <a:latin typeface="微软雅黑" pitchFamily="34" charset="-122"/>
                  <a:ea typeface="微软雅黑" pitchFamily="34" charset="-122"/>
                </a:rPr>
                <a:t>3.</a:t>
              </a:r>
              <a:r>
                <a:rPr lang="zh-CN" altLang="en-US" sz="1600" dirty="0" smtClean="0">
                  <a:solidFill>
                    <a:sysClr val="windowText" lastClr="000000"/>
                  </a:solidFill>
                  <a:latin typeface="微软雅黑" pitchFamily="34" charset="-122"/>
                  <a:ea typeface="微软雅黑" pitchFamily="34" charset="-122"/>
                </a:rPr>
                <a:t>按照批准的项目投资概算、预算，做好账务设置和账务管理，及时掌握项目进展情况，做好财务活动的各项原始记录，定期进行财产物资清查，期末将项目核算情况纳入单位账簿及相关报表。</a:t>
              </a:r>
            </a:p>
            <a:p>
              <a:pPr>
                <a:lnSpc>
                  <a:spcPct val="130000"/>
                </a:lnSpc>
              </a:pPr>
              <a:r>
                <a:rPr lang="en-US" altLang="zh-CN" sz="1600" dirty="0" smtClean="0">
                  <a:solidFill>
                    <a:sysClr val="windowText" lastClr="000000"/>
                  </a:solidFill>
                  <a:latin typeface="微软雅黑" pitchFamily="34" charset="-122"/>
                  <a:ea typeface="微软雅黑" pitchFamily="34" charset="-122"/>
                </a:rPr>
                <a:t>4.</a:t>
              </a:r>
              <a:r>
                <a:rPr lang="zh-CN" altLang="en-US" sz="1600" dirty="0" smtClean="0">
                  <a:solidFill>
                    <a:sysClr val="windowText" lastClr="000000"/>
                  </a:solidFill>
                  <a:latin typeface="微软雅黑" pitchFamily="34" charset="-122"/>
                  <a:ea typeface="微软雅黑" pitchFamily="34" charset="-122"/>
                </a:rPr>
                <a:t>按规定向财政部门、主管部门报送各类基本建设财务报表。</a:t>
              </a:r>
            </a:p>
            <a:p>
              <a:pPr>
                <a:lnSpc>
                  <a:spcPct val="130000"/>
                </a:lnSpc>
              </a:pPr>
              <a:r>
                <a:rPr lang="en-US" altLang="zh-CN" sz="1600" dirty="0" smtClean="0">
                  <a:solidFill>
                    <a:sysClr val="windowText" lastClr="000000"/>
                  </a:solidFill>
                  <a:latin typeface="微软雅黑" pitchFamily="34" charset="-122"/>
                  <a:ea typeface="微软雅黑" pitchFamily="34" charset="-122"/>
                </a:rPr>
                <a:t>5.</a:t>
              </a:r>
              <a:r>
                <a:rPr lang="zh-CN" altLang="en-US" sz="1600" dirty="0" smtClean="0">
                  <a:solidFill>
                    <a:sysClr val="windowText" lastClr="000000"/>
                  </a:solidFill>
                  <a:latin typeface="微软雅黑" pitchFamily="34" charset="-122"/>
                  <a:ea typeface="微软雅黑" pitchFamily="34" charset="-122"/>
                </a:rPr>
                <a:t>按规定编制项目竣工财务决算，及时办理资产移交手续。</a:t>
              </a:r>
              <a:endParaRPr lang="zh-CN" altLang="en-US" sz="1600" dirty="0">
                <a:solidFill>
                  <a:sysClr val="windowText" lastClr="000000"/>
                </a:solidFill>
                <a:latin typeface="微软雅黑" pitchFamily="34" charset="-122"/>
                <a:ea typeface="微软雅黑" pitchFamily="34" charset="-122"/>
              </a:endParaRPr>
            </a:p>
          </p:txBody>
        </p:sp>
      </p:grpSp>
      <p:sp>
        <p:nvSpPr>
          <p:cNvPr id="17" name="文本框 2"/>
          <p:cNvSpPr txBox="1"/>
          <p:nvPr/>
        </p:nvSpPr>
        <p:spPr>
          <a:xfrm>
            <a:off x="0" y="0"/>
            <a:ext cx="5956299" cy="584775"/>
          </a:xfrm>
          <a:prstGeom prst="rect">
            <a:avLst/>
          </a:prstGeom>
          <a:noFill/>
        </p:spPr>
        <p:txBody>
          <a:bodyPr wrap="square" rtlCol="0">
            <a:spAutoFit/>
          </a:bodyPr>
          <a:lstStyle/>
          <a:p>
            <a:r>
              <a:rPr lang="zh-CN" altLang="en-US" sz="3200" b="1" dirty="0" smtClean="0">
                <a:solidFill>
                  <a:srgbClr val="005DA2"/>
                </a:solidFill>
                <a:latin typeface="微软雅黑" pitchFamily="34" charset="-122"/>
                <a:ea typeface="微软雅黑" pitchFamily="34" charset="-122"/>
              </a:rPr>
              <a:t>（三）、各部门</a:t>
            </a:r>
            <a:r>
              <a:rPr lang="en-US" altLang="zh-CN" sz="3200" b="1" dirty="0" smtClean="0">
                <a:solidFill>
                  <a:srgbClr val="005DA2"/>
                </a:solidFill>
                <a:latin typeface="微软雅黑" pitchFamily="34" charset="-122"/>
                <a:ea typeface="微软雅黑" pitchFamily="34" charset="-122"/>
              </a:rPr>
              <a:t>{</a:t>
            </a:r>
            <a:r>
              <a:rPr lang="zh-CN" altLang="en-US" sz="3200" b="1" dirty="0" smtClean="0">
                <a:solidFill>
                  <a:srgbClr val="005DA2"/>
                </a:solidFill>
                <a:latin typeface="微软雅黑" pitchFamily="34" charset="-122"/>
                <a:ea typeface="微软雅黑" pitchFamily="34" charset="-122"/>
              </a:rPr>
              <a:t>单位</a:t>
            </a:r>
            <a:r>
              <a:rPr lang="en-US" altLang="zh-CN" sz="3200" b="1" dirty="0" smtClean="0">
                <a:solidFill>
                  <a:srgbClr val="005DA2"/>
                </a:solidFill>
                <a:latin typeface="微软雅黑" pitchFamily="34" charset="-122"/>
                <a:ea typeface="微软雅黑" pitchFamily="34" charset="-122"/>
              </a:rPr>
              <a:t>}</a:t>
            </a:r>
            <a:r>
              <a:rPr lang="zh-CN" altLang="en-US" sz="3200" b="1" dirty="0" smtClean="0">
                <a:solidFill>
                  <a:srgbClr val="005DA2"/>
                </a:solidFill>
                <a:latin typeface="微软雅黑" pitchFamily="34" charset="-122"/>
                <a:ea typeface="微软雅黑" pitchFamily="34" charset="-122"/>
              </a:rPr>
              <a:t>的责任</a:t>
            </a:r>
            <a:endParaRPr lang="zh-CN" altLang="en-US" sz="3200" b="1" dirty="0">
              <a:solidFill>
                <a:srgbClr val="005DA2"/>
              </a:solidFill>
              <a:latin typeface="微软雅黑" pitchFamily="34" charset="-122"/>
              <a:ea typeface="微软雅黑" pitchFamily="34" charset="-122"/>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2"/>
          <p:cNvSpPr txBox="1"/>
          <p:nvPr/>
        </p:nvSpPr>
        <p:spPr>
          <a:xfrm>
            <a:off x="67679" y="45418"/>
            <a:ext cx="3531165" cy="584775"/>
          </a:xfrm>
          <a:prstGeom prst="rect">
            <a:avLst/>
          </a:prstGeom>
          <a:noFill/>
        </p:spPr>
        <p:txBody>
          <a:bodyPr wrap="square" rtlCol="0">
            <a:spAutoFit/>
          </a:bodyPr>
          <a:lstStyle/>
          <a:p>
            <a:pPr algn="ctr"/>
            <a:r>
              <a:rPr lang="zh-CN" altLang="en-US" sz="3200" b="1" dirty="0" smtClean="0">
                <a:solidFill>
                  <a:srgbClr val="005DA2"/>
                </a:solidFill>
                <a:latin typeface="微软雅黑" pitchFamily="34" charset="-122"/>
                <a:ea typeface="微软雅黑" pitchFamily="34" charset="-122"/>
              </a:rPr>
              <a:t>（四）、预算管理</a:t>
            </a:r>
            <a:endParaRPr lang="zh-CN" altLang="en-US" sz="3200" b="1" dirty="0">
              <a:solidFill>
                <a:srgbClr val="005DA2"/>
              </a:solidFill>
              <a:latin typeface="微软雅黑" pitchFamily="34" charset="-122"/>
              <a:ea typeface="微软雅黑" pitchFamily="34" charset="-122"/>
            </a:endParaRPr>
          </a:p>
        </p:txBody>
      </p:sp>
      <p:sp>
        <p:nvSpPr>
          <p:cNvPr id="24" name="文本框 2"/>
          <p:cNvSpPr txBox="1"/>
          <p:nvPr/>
        </p:nvSpPr>
        <p:spPr>
          <a:xfrm>
            <a:off x="455573" y="572274"/>
            <a:ext cx="10501386" cy="1200329"/>
          </a:xfrm>
          <a:prstGeom prst="rect">
            <a:avLst/>
          </a:prstGeom>
          <a:noFill/>
        </p:spPr>
        <p:txBody>
          <a:bodyPr wrap="square" rtlCol="0">
            <a:spAutoFit/>
          </a:bodyPr>
          <a:lstStyle/>
          <a:p>
            <a:r>
              <a:rPr lang="zh-CN" altLang="en-US" b="1" dirty="0" smtClean="0">
                <a:solidFill>
                  <a:srgbClr val="005DA2"/>
                </a:solidFill>
                <a:latin typeface="微软雅黑" pitchFamily="34" charset="-122"/>
                <a:ea typeface="微软雅黑" pitchFamily="34" charset="-122"/>
              </a:rPr>
              <a:t>项目预算是指项目单位根据财政部门下达的基本建设支出预算控制指标编制的年度财务支出计划。项目预算是部门预算的重要组成部分，各主管部门在编制年度预算时应将项目预算一并编入部门预算。</a:t>
            </a:r>
            <a:endParaRPr lang="zh-CN" altLang="en-US" b="1" dirty="0">
              <a:solidFill>
                <a:srgbClr val="005DA2"/>
              </a:solidFill>
              <a:latin typeface="微软雅黑" pitchFamily="34" charset="-122"/>
              <a:ea typeface="微软雅黑" pitchFamily="34" charset="-122"/>
            </a:endParaRPr>
          </a:p>
        </p:txBody>
      </p:sp>
      <p:grpSp>
        <p:nvGrpSpPr>
          <p:cNvPr id="28" name="组合 27"/>
          <p:cNvGrpSpPr/>
          <p:nvPr/>
        </p:nvGrpSpPr>
        <p:grpSpPr>
          <a:xfrm>
            <a:off x="669887" y="2001034"/>
            <a:ext cx="2286016" cy="4500594"/>
            <a:chOff x="1827008" y="2120901"/>
            <a:chExt cx="2298700" cy="2736849"/>
          </a:xfrm>
        </p:grpSpPr>
        <p:sp>
          <p:nvSpPr>
            <p:cNvPr id="39" name="矩形 3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40" name="矩形 3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41" name="组合 40"/>
          <p:cNvGrpSpPr/>
          <p:nvPr/>
        </p:nvGrpSpPr>
        <p:grpSpPr>
          <a:xfrm>
            <a:off x="3313093" y="2001034"/>
            <a:ext cx="2482703" cy="4500594"/>
            <a:chOff x="1827008" y="2120901"/>
            <a:chExt cx="2298700" cy="2736849"/>
          </a:xfrm>
        </p:grpSpPr>
        <p:sp>
          <p:nvSpPr>
            <p:cNvPr id="42" name="矩形 41"/>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矩形 42"/>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44" name="组合 43"/>
          <p:cNvGrpSpPr/>
          <p:nvPr/>
        </p:nvGrpSpPr>
        <p:grpSpPr>
          <a:xfrm>
            <a:off x="6027737" y="2001034"/>
            <a:ext cx="5857916" cy="4572032"/>
            <a:chOff x="1827008" y="2120901"/>
            <a:chExt cx="2298700" cy="2736849"/>
          </a:xfrm>
        </p:grpSpPr>
        <p:sp>
          <p:nvSpPr>
            <p:cNvPr id="45" name="矩形 44"/>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矩形 45"/>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7" name="文本框 30"/>
          <p:cNvSpPr txBox="1"/>
          <p:nvPr/>
        </p:nvSpPr>
        <p:spPr>
          <a:xfrm>
            <a:off x="3527407" y="2143910"/>
            <a:ext cx="2071702" cy="461665"/>
          </a:xfrm>
          <a:prstGeom prst="rect">
            <a:avLst/>
          </a:prstGeom>
          <a:noFill/>
        </p:spPr>
        <p:txBody>
          <a:bodyPr wrap="square" rtlCol="0">
            <a:spAutoFit/>
          </a:bodyPr>
          <a:lstStyle/>
          <a:p>
            <a:pPr algn="ctr"/>
            <a:r>
              <a:rPr lang="zh-CN" altLang="en-US" dirty="0" smtClean="0">
                <a:solidFill>
                  <a:schemeClr val="bg1"/>
                </a:solidFill>
                <a:latin typeface="微软雅黑" pitchFamily="34" charset="-122"/>
                <a:ea typeface="微软雅黑" pitchFamily="34" charset="-122"/>
              </a:rPr>
              <a:t>主管部门责任</a:t>
            </a:r>
            <a:endParaRPr lang="zh-CN" altLang="en-US" dirty="0">
              <a:solidFill>
                <a:schemeClr val="bg1"/>
              </a:solidFill>
              <a:latin typeface="微软雅黑" pitchFamily="34" charset="-122"/>
              <a:ea typeface="微软雅黑" pitchFamily="34" charset="-122"/>
            </a:endParaRPr>
          </a:p>
        </p:txBody>
      </p:sp>
      <p:sp>
        <p:nvSpPr>
          <p:cNvPr id="48" name="文本框 31"/>
          <p:cNvSpPr txBox="1"/>
          <p:nvPr/>
        </p:nvSpPr>
        <p:spPr>
          <a:xfrm>
            <a:off x="741325" y="2143910"/>
            <a:ext cx="2143140" cy="461665"/>
          </a:xfrm>
          <a:prstGeom prst="rect">
            <a:avLst/>
          </a:prstGeom>
          <a:noFill/>
        </p:spPr>
        <p:txBody>
          <a:bodyPr wrap="square" rtlCol="0">
            <a:spAutoFit/>
          </a:bodyPr>
          <a:lstStyle/>
          <a:p>
            <a:pPr algn="ctr"/>
            <a:r>
              <a:rPr lang="zh-CN" altLang="en-US" dirty="0" smtClean="0">
                <a:solidFill>
                  <a:schemeClr val="bg1"/>
                </a:solidFill>
                <a:latin typeface="微软雅黑" pitchFamily="34" charset="-122"/>
                <a:ea typeface="微软雅黑" pitchFamily="34" charset="-122"/>
              </a:rPr>
              <a:t>财政部门责任</a:t>
            </a:r>
            <a:endParaRPr lang="zh-CN" altLang="en-US" dirty="0">
              <a:solidFill>
                <a:schemeClr val="bg1"/>
              </a:solidFill>
              <a:latin typeface="微软雅黑" pitchFamily="34" charset="-122"/>
              <a:ea typeface="微软雅黑" pitchFamily="34" charset="-122"/>
            </a:endParaRPr>
          </a:p>
        </p:txBody>
      </p:sp>
      <p:sp>
        <p:nvSpPr>
          <p:cNvPr id="49" name="文本框 32"/>
          <p:cNvSpPr txBox="1"/>
          <p:nvPr/>
        </p:nvSpPr>
        <p:spPr>
          <a:xfrm>
            <a:off x="7885125" y="2143910"/>
            <a:ext cx="2092690" cy="461665"/>
          </a:xfrm>
          <a:prstGeom prst="rect">
            <a:avLst/>
          </a:prstGeom>
          <a:noFill/>
        </p:spPr>
        <p:txBody>
          <a:bodyPr wrap="square" rtlCol="0">
            <a:spAutoFit/>
          </a:bodyPr>
          <a:lstStyle/>
          <a:p>
            <a:pPr algn="ctr"/>
            <a:r>
              <a:rPr lang="zh-CN" altLang="en-US" dirty="0" smtClean="0">
                <a:solidFill>
                  <a:schemeClr val="bg1"/>
                </a:solidFill>
                <a:latin typeface="微软雅黑" pitchFamily="34" charset="-122"/>
                <a:ea typeface="微软雅黑" pitchFamily="34" charset="-122"/>
              </a:rPr>
              <a:t>项目单位责任</a:t>
            </a:r>
            <a:endParaRPr lang="zh-CN" altLang="en-US" dirty="0">
              <a:solidFill>
                <a:schemeClr val="bg1"/>
              </a:solidFill>
              <a:latin typeface="微软雅黑" pitchFamily="34" charset="-122"/>
              <a:ea typeface="微软雅黑" pitchFamily="34" charset="-122"/>
            </a:endParaRPr>
          </a:p>
        </p:txBody>
      </p:sp>
      <p:sp>
        <p:nvSpPr>
          <p:cNvPr id="50" name="文本框 34"/>
          <p:cNvSpPr txBox="1"/>
          <p:nvPr/>
        </p:nvSpPr>
        <p:spPr>
          <a:xfrm>
            <a:off x="669887" y="2786852"/>
            <a:ext cx="2214578" cy="2800767"/>
          </a:xfrm>
          <a:prstGeom prst="rect">
            <a:avLst/>
          </a:prstGeom>
          <a:noFill/>
        </p:spPr>
        <p:txBody>
          <a:bodyPr wrap="square" rtlCol="0">
            <a:spAutoFit/>
          </a:bodyPr>
          <a:lstStyle/>
          <a:p>
            <a:pPr algn="just"/>
            <a:r>
              <a:rPr lang="zh-CN" altLang="en-US" sz="2000" dirty="0" smtClean="0">
                <a:solidFill>
                  <a:schemeClr val="tx1">
                    <a:lumMod val="85000"/>
                    <a:lumOff val="15000"/>
                  </a:schemeClr>
                </a:solidFill>
                <a:latin typeface="微软雅黑" pitchFamily="34" charset="-122"/>
                <a:ea typeface="微软雅黑" pitchFamily="34" charset="-122"/>
              </a:rPr>
              <a:t>依据有关规定批复项目预算，对项目预算执行情况实行绩效评价，并将绩效评价结果作为以后年度预算安排的重要参考。</a:t>
            </a:r>
          </a:p>
          <a:p>
            <a:pPr algn="just"/>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1" name="文本框 35"/>
          <p:cNvSpPr txBox="1"/>
          <p:nvPr/>
        </p:nvSpPr>
        <p:spPr>
          <a:xfrm>
            <a:off x="3313093" y="2858290"/>
            <a:ext cx="2428892" cy="2246769"/>
          </a:xfrm>
          <a:prstGeom prst="rect">
            <a:avLst/>
          </a:prstGeom>
          <a:noFill/>
        </p:spPr>
        <p:txBody>
          <a:bodyPr wrap="square" rtlCol="0">
            <a:spAutoFit/>
          </a:bodyPr>
          <a:lstStyle/>
          <a:p>
            <a:pPr algn="just"/>
            <a:r>
              <a:rPr lang="zh-CN" altLang="en-US" sz="2000" dirty="0" smtClean="0">
                <a:solidFill>
                  <a:schemeClr val="tx1">
                    <a:lumMod val="85000"/>
                    <a:lumOff val="15000"/>
                  </a:schemeClr>
                </a:solidFill>
                <a:latin typeface="微软雅黑" pitchFamily="34" charset="-122"/>
                <a:ea typeface="微软雅黑" pitchFamily="34" charset="-122"/>
              </a:rPr>
              <a:t>应按照预算管理规定，督促和指导项目单位加强基本建设预算管理，做好项目预算编制、执行、绩效评价和监督检查等工作。</a:t>
            </a:r>
          </a:p>
        </p:txBody>
      </p:sp>
      <p:sp>
        <p:nvSpPr>
          <p:cNvPr id="52" name="文本框 36"/>
          <p:cNvSpPr txBox="1"/>
          <p:nvPr/>
        </p:nvSpPr>
        <p:spPr>
          <a:xfrm>
            <a:off x="6099175" y="2715414"/>
            <a:ext cx="5715040" cy="3785652"/>
          </a:xfrm>
          <a:prstGeom prst="rect">
            <a:avLst/>
          </a:prstGeom>
          <a:noFill/>
        </p:spPr>
        <p:txBody>
          <a:bodyPr wrap="square" rtlCol="0">
            <a:spAutoFit/>
          </a:bodyPr>
          <a:lstStyle/>
          <a:p>
            <a:pPr algn="just"/>
            <a:r>
              <a:rPr lang="zh-CN" altLang="en-US" sz="2000" dirty="0" smtClean="0">
                <a:solidFill>
                  <a:schemeClr val="tx1">
                    <a:lumMod val="85000"/>
                    <a:lumOff val="15000"/>
                  </a:schemeClr>
                </a:solidFill>
                <a:latin typeface="微软雅黑" pitchFamily="34" charset="-122"/>
                <a:ea typeface="微软雅黑" pitchFamily="34" charset="-122"/>
              </a:rPr>
              <a:t>（</a:t>
            </a:r>
            <a:r>
              <a:rPr lang="en-US" altLang="zh-CN" sz="2000" dirty="0" smtClean="0">
                <a:solidFill>
                  <a:schemeClr val="tx1">
                    <a:lumMod val="85000"/>
                    <a:lumOff val="15000"/>
                  </a:schemeClr>
                </a:solidFill>
                <a:latin typeface="微软雅黑" pitchFamily="34" charset="-122"/>
                <a:ea typeface="微软雅黑" pitchFamily="34" charset="-122"/>
              </a:rPr>
              <a:t>1</a:t>
            </a:r>
            <a:r>
              <a:rPr lang="zh-CN" altLang="en-US" sz="2000" dirty="0" smtClean="0">
                <a:solidFill>
                  <a:schemeClr val="tx1">
                    <a:lumMod val="85000"/>
                    <a:lumOff val="15000"/>
                  </a:schemeClr>
                </a:solidFill>
                <a:latin typeface="微软雅黑" pitchFamily="34" charset="-122"/>
                <a:ea typeface="微软雅黑" pitchFamily="34" charset="-122"/>
              </a:rPr>
              <a:t>）严格履行基本建设程序，做好项目勘察、设计、论证分析等前期工作。</a:t>
            </a:r>
          </a:p>
          <a:p>
            <a:pPr algn="just"/>
            <a:r>
              <a:rPr lang="zh-CN" altLang="en-US" sz="2000" dirty="0" smtClean="0">
                <a:solidFill>
                  <a:schemeClr val="tx1">
                    <a:lumMod val="85000"/>
                    <a:lumOff val="15000"/>
                  </a:schemeClr>
                </a:solidFill>
                <a:latin typeface="微软雅黑" pitchFamily="34" charset="-122"/>
                <a:ea typeface="微软雅黑" pitchFamily="34" charset="-122"/>
              </a:rPr>
              <a:t>（</a:t>
            </a:r>
            <a:r>
              <a:rPr lang="en-US" altLang="zh-CN" sz="2000" dirty="0" smtClean="0">
                <a:solidFill>
                  <a:schemeClr val="tx1">
                    <a:lumMod val="85000"/>
                    <a:lumOff val="15000"/>
                  </a:schemeClr>
                </a:solidFill>
                <a:latin typeface="微软雅黑" pitchFamily="34" charset="-122"/>
                <a:ea typeface="微软雅黑" pitchFamily="34" charset="-122"/>
              </a:rPr>
              <a:t>2</a:t>
            </a:r>
            <a:r>
              <a:rPr lang="zh-CN" altLang="en-US" sz="2000" dirty="0" smtClean="0">
                <a:solidFill>
                  <a:schemeClr val="tx1">
                    <a:lumMod val="85000"/>
                    <a:lumOff val="15000"/>
                  </a:schemeClr>
                </a:solidFill>
                <a:latin typeface="微软雅黑" pitchFamily="34" charset="-122"/>
                <a:ea typeface="微软雅黑" pitchFamily="34" charset="-122"/>
              </a:rPr>
              <a:t>）根据项目进度，结合以前年度项目预算执行情况，提出项目年度预算需求建议数，经主管部门审核后报同级财政部门。</a:t>
            </a:r>
          </a:p>
          <a:p>
            <a:pPr algn="just"/>
            <a:r>
              <a:rPr lang="zh-CN" altLang="en-US" sz="2000" dirty="0" smtClean="0">
                <a:solidFill>
                  <a:schemeClr val="tx1">
                    <a:lumMod val="85000"/>
                    <a:lumOff val="15000"/>
                  </a:schemeClr>
                </a:solidFill>
                <a:latin typeface="微软雅黑" pitchFamily="34" charset="-122"/>
                <a:ea typeface="微软雅黑" pitchFamily="34" charset="-122"/>
              </a:rPr>
              <a:t>（</a:t>
            </a:r>
            <a:r>
              <a:rPr lang="en-US" altLang="zh-CN" sz="2000" dirty="0" smtClean="0">
                <a:solidFill>
                  <a:schemeClr val="tx1">
                    <a:lumMod val="85000"/>
                    <a:lumOff val="15000"/>
                  </a:schemeClr>
                </a:solidFill>
                <a:latin typeface="微软雅黑" pitchFamily="34" charset="-122"/>
                <a:ea typeface="微软雅黑" pitchFamily="34" charset="-122"/>
              </a:rPr>
              <a:t>3</a:t>
            </a:r>
            <a:r>
              <a:rPr lang="zh-CN" altLang="en-US" sz="2000" dirty="0" smtClean="0">
                <a:solidFill>
                  <a:schemeClr val="tx1">
                    <a:lumMod val="85000"/>
                    <a:lumOff val="15000"/>
                  </a:schemeClr>
                </a:solidFill>
                <a:latin typeface="微软雅黑" pitchFamily="34" charset="-122"/>
                <a:ea typeface="微软雅黑" pitchFamily="34" charset="-122"/>
              </a:rPr>
              <a:t>）根据财政部门下达的项目预算控制数，按照建设内容和经济用途分类细化项目预算，经法定程序审核批准后执行。</a:t>
            </a:r>
          </a:p>
          <a:p>
            <a:pPr algn="just"/>
            <a:r>
              <a:rPr lang="zh-CN" altLang="en-US" sz="2000" dirty="0" smtClean="0">
                <a:solidFill>
                  <a:schemeClr val="tx1">
                    <a:lumMod val="85000"/>
                    <a:lumOff val="15000"/>
                  </a:schemeClr>
                </a:solidFill>
                <a:latin typeface="微软雅黑" pitchFamily="34" charset="-122"/>
                <a:ea typeface="微软雅黑" pitchFamily="34" charset="-122"/>
              </a:rPr>
              <a:t>（</a:t>
            </a:r>
            <a:r>
              <a:rPr lang="en-US" altLang="zh-CN" sz="2000" dirty="0" smtClean="0">
                <a:solidFill>
                  <a:schemeClr val="tx1">
                    <a:lumMod val="85000"/>
                    <a:lumOff val="15000"/>
                  </a:schemeClr>
                </a:solidFill>
                <a:latin typeface="微软雅黑" pitchFamily="34" charset="-122"/>
                <a:ea typeface="微软雅黑" pitchFamily="34" charset="-122"/>
              </a:rPr>
              <a:t>4</a:t>
            </a:r>
            <a:r>
              <a:rPr lang="zh-CN" altLang="en-US" sz="2000" dirty="0" smtClean="0">
                <a:solidFill>
                  <a:schemeClr val="tx1">
                    <a:lumMod val="85000"/>
                    <a:lumOff val="15000"/>
                  </a:schemeClr>
                </a:solidFill>
                <a:latin typeface="微软雅黑" pitchFamily="34" charset="-122"/>
                <a:ea typeface="微软雅黑" pitchFamily="34" charset="-122"/>
              </a:rPr>
              <a:t>）按照财政国库管理有关规定，编制用款计划，并做好项目用款准备工作。</a:t>
            </a:r>
          </a:p>
          <a:p>
            <a:pPr algn="just"/>
            <a:r>
              <a:rPr lang="zh-CN" altLang="en-US" sz="2000" dirty="0" smtClean="0">
                <a:solidFill>
                  <a:schemeClr val="tx1">
                    <a:lumMod val="85000"/>
                    <a:lumOff val="15000"/>
                  </a:schemeClr>
                </a:solidFill>
                <a:latin typeface="微软雅黑" pitchFamily="34" charset="-122"/>
                <a:ea typeface="微软雅黑" pitchFamily="34" charset="-122"/>
              </a:rPr>
              <a:t>（</a:t>
            </a:r>
            <a:r>
              <a:rPr lang="en-US" altLang="zh-CN" sz="2000" dirty="0" smtClean="0">
                <a:solidFill>
                  <a:schemeClr val="tx1">
                    <a:lumMod val="85000"/>
                    <a:lumOff val="15000"/>
                  </a:schemeClr>
                </a:solidFill>
                <a:latin typeface="微软雅黑" pitchFamily="34" charset="-122"/>
                <a:ea typeface="微软雅黑" pitchFamily="34" charset="-122"/>
              </a:rPr>
              <a:t>5</a:t>
            </a:r>
            <a:r>
              <a:rPr lang="zh-CN" altLang="en-US" sz="2000" dirty="0" smtClean="0">
                <a:solidFill>
                  <a:schemeClr val="tx1">
                    <a:lumMod val="85000"/>
                    <a:lumOff val="15000"/>
                  </a:schemeClr>
                </a:solidFill>
                <a:latin typeface="微软雅黑" pitchFamily="34" charset="-122"/>
                <a:ea typeface="微软雅黑" pitchFamily="34" charset="-122"/>
              </a:rPr>
              <a:t>）组织实施项目预算绩效评价，及时编制和报送绩效评价报告。</a:t>
            </a:r>
            <a:endParaRPr lang="zh-CN" altLang="en-US" sz="2000" dirty="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000" fill="hold"/>
                                        <p:tgtEl>
                                          <p:spTgt spid="38"/>
                                        </p:tgtEl>
                                        <p:attrNameLst>
                                          <p:attrName>ppt_x</p:attrName>
                                        </p:attrNameLst>
                                      </p:cBhvr>
                                      <p:tavLst>
                                        <p:tav tm="0">
                                          <p:val>
                                            <p:strVal val="#ppt_x"/>
                                          </p:val>
                                        </p:tav>
                                        <p:tav tm="100000">
                                          <p:val>
                                            <p:strVal val="#ppt_x"/>
                                          </p:val>
                                        </p:tav>
                                      </p:tavLst>
                                    </p:anim>
                                    <p:anim calcmode="lin" valueType="num">
                                      <p:cBhvr additive="base">
                                        <p:cTn id="8"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trips(down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2"/>
          <p:cNvSpPr txBox="1"/>
          <p:nvPr/>
        </p:nvSpPr>
        <p:spPr>
          <a:xfrm>
            <a:off x="67679" y="45418"/>
            <a:ext cx="3531165" cy="584775"/>
          </a:xfrm>
          <a:prstGeom prst="rect">
            <a:avLst/>
          </a:prstGeom>
          <a:noFill/>
        </p:spPr>
        <p:txBody>
          <a:bodyPr wrap="square" rtlCol="0">
            <a:spAutoFit/>
          </a:bodyPr>
          <a:lstStyle/>
          <a:p>
            <a:pPr algn="ctr"/>
            <a:r>
              <a:rPr lang="zh-CN" altLang="en-US" sz="3200" b="1" dirty="0" smtClean="0">
                <a:solidFill>
                  <a:srgbClr val="005DA2"/>
                </a:solidFill>
                <a:latin typeface="微软雅黑" pitchFamily="34" charset="-122"/>
                <a:ea typeface="微软雅黑" pitchFamily="34" charset="-122"/>
              </a:rPr>
              <a:t>（五）、资金管理</a:t>
            </a:r>
            <a:endParaRPr lang="zh-CN" altLang="en-US" sz="3200" b="1" dirty="0">
              <a:solidFill>
                <a:srgbClr val="005DA2"/>
              </a:solidFill>
              <a:latin typeface="微软雅黑" pitchFamily="34" charset="-122"/>
              <a:ea typeface="微软雅黑" pitchFamily="34" charset="-122"/>
            </a:endParaRPr>
          </a:p>
        </p:txBody>
      </p:sp>
      <p:sp>
        <p:nvSpPr>
          <p:cNvPr id="24" name="文本框 2"/>
          <p:cNvSpPr txBox="1"/>
          <p:nvPr/>
        </p:nvSpPr>
        <p:spPr>
          <a:xfrm>
            <a:off x="455573" y="715150"/>
            <a:ext cx="11430080" cy="1569660"/>
          </a:xfrm>
          <a:prstGeom prst="rect">
            <a:avLst/>
          </a:prstGeom>
          <a:noFill/>
        </p:spPr>
        <p:txBody>
          <a:bodyPr wrap="square" rtlCol="0">
            <a:spAutoFit/>
          </a:bodyPr>
          <a:lstStyle/>
          <a:p>
            <a:r>
              <a:rPr lang="en-US" altLang="zh-CN" b="1" dirty="0" smtClean="0">
                <a:solidFill>
                  <a:srgbClr val="005DA2"/>
                </a:solidFill>
                <a:latin typeface="微软雅黑" pitchFamily="34" charset="-122"/>
                <a:ea typeface="微软雅黑" pitchFamily="34" charset="-122"/>
              </a:rPr>
              <a:t>1.</a:t>
            </a:r>
            <a:r>
              <a:rPr lang="zh-CN" altLang="en-US" b="1" dirty="0" smtClean="0">
                <a:solidFill>
                  <a:srgbClr val="005DA2"/>
                </a:solidFill>
                <a:latin typeface="微软雅黑" pitchFamily="34" charset="-122"/>
                <a:ea typeface="微软雅黑" pitchFamily="34" charset="-122"/>
              </a:rPr>
              <a:t>财政性建设资金：公共财政预算安排的基本建设拨款和其他建设性财政拨款，政府性基金预算安排的建设性资金，国有资本经营预算安排的建设性资金等。项目建设资金由政府按规定授权举债和担保融资取得的，视同财政性资金管理。</a:t>
            </a:r>
          </a:p>
          <a:p>
            <a:r>
              <a:rPr lang="en-US" altLang="zh-CN" b="1" dirty="0" smtClean="0">
                <a:solidFill>
                  <a:srgbClr val="005DA2"/>
                </a:solidFill>
                <a:latin typeface="微软雅黑" pitchFamily="34" charset="-122"/>
                <a:ea typeface="微软雅黑" pitchFamily="34" charset="-122"/>
              </a:rPr>
              <a:t>2.</a:t>
            </a:r>
            <a:r>
              <a:rPr lang="zh-CN" altLang="en-US" b="1" dirty="0" smtClean="0">
                <a:solidFill>
                  <a:srgbClr val="005DA2"/>
                </a:solidFill>
                <a:latin typeface="微软雅黑" pitchFamily="34" charset="-122"/>
                <a:ea typeface="微软雅黑" pitchFamily="34" charset="-122"/>
              </a:rPr>
              <a:t>非财政性建设资金：项目单位自筹资金、银行贷款、利用外资及其他资金等。</a:t>
            </a:r>
            <a:endParaRPr lang="zh-CN" altLang="en-US" b="1" dirty="0">
              <a:solidFill>
                <a:srgbClr val="005DA2"/>
              </a:solidFill>
              <a:latin typeface="微软雅黑" pitchFamily="34" charset="-122"/>
              <a:ea typeface="微软雅黑" pitchFamily="34" charset="-122"/>
            </a:endParaRPr>
          </a:p>
        </p:txBody>
      </p:sp>
      <p:grpSp>
        <p:nvGrpSpPr>
          <p:cNvPr id="14" name="组合 13"/>
          <p:cNvGrpSpPr/>
          <p:nvPr/>
        </p:nvGrpSpPr>
        <p:grpSpPr>
          <a:xfrm>
            <a:off x="458438" y="2929728"/>
            <a:ext cx="1912938" cy="3320802"/>
            <a:chOff x="458438" y="2929728"/>
            <a:chExt cx="1912938" cy="3320802"/>
          </a:xfrm>
        </p:grpSpPr>
        <p:sp>
          <p:nvSpPr>
            <p:cNvPr id="19" name="箭头3"/>
            <p:cNvSpPr/>
            <p:nvPr/>
          </p:nvSpPr>
          <p:spPr bwMode="gray">
            <a:xfrm flipV="1">
              <a:off x="751675" y="4374105"/>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0" name="箭头2"/>
            <p:cNvSpPr/>
            <p:nvPr/>
          </p:nvSpPr>
          <p:spPr bwMode="gray">
            <a:xfrm rot="16200000">
              <a:off x="1175988" y="3682773"/>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 name="箭头1"/>
            <p:cNvSpPr/>
            <p:nvPr/>
          </p:nvSpPr>
          <p:spPr bwMode="gray">
            <a:xfrm>
              <a:off x="741325" y="2929728"/>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grpSp>
      <p:grpSp>
        <p:nvGrpSpPr>
          <p:cNvPr id="15" name="组合 14"/>
          <p:cNvGrpSpPr/>
          <p:nvPr/>
        </p:nvGrpSpPr>
        <p:grpSpPr>
          <a:xfrm>
            <a:off x="2318987" y="2572538"/>
            <a:ext cx="9879363" cy="1156967"/>
            <a:chOff x="2318987" y="2572538"/>
            <a:chExt cx="9879363" cy="1156967"/>
          </a:xfrm>
        </p:grpSpPr>
        <p:sp>
          <p:nvSpPr>
            <p:cNvPr id="22" name="文本1"/>
            <p:cNvSpPr>
              <a:spLocks noChangeArrowheads="1"/>
            </p:cNvSpPr>
            <p:nvPr/>
          </p:nvSpPr>
          <p:spPr bwMode="gray">
            <a:xfrm>
              <a:off x="4098911" y="2572538"/>
              <a:ext cx="8099439"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b="1" dirty="0" smtClean="0">
                  <a:solidFill>
                    <a:srgbClr val="4D4D4D"/>
                  </a:solidFill>
                  <a:latin typeface="微软雅黑" pitchFamily="34" charset="-122"/>
                  <a:ea typeface="微软雅黑" pitchFamily="34" charset="-122"/>
                </a:rPr>
                <a:t>支付财政性基本建设资金，要按照项目预算、财政国库管理制度规定，综合考虑项目建设进度、供货合同等因素，对不按规定用途使用或者挪用基本建设资金的项目，财政部门有权停止支付尚未支出的财政性资金。</a:t>
              </a:r>
              <a:endParaRPr kumimoji="0" lang="zh-CN" altLang="zh-CN" b="1"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3" name="标题1"/>
            <p:cNvSpPr>
              <a:spLocks noChangeArrowheads="1"/>
            </p:cNvSpPr>
            <p:nvPr/>
          </p:nvSpPr>
          <p:spPr bwMode="gray">
            <a:xfrm>
              <a:off x="2318987" y="2573905"/>
              <a:ext cx="1779924" cy="1155600"/>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2800" b="1" dirty="0" smtClean="0">
                  <a:solidFill>
                    <a:sysClr val="window" lastClr="FFFFFF">
                      <a:lumMod val="95000"/>
                    </a:sysClr>
                  </a:solidFill>
                  <a:latin typeface="微软雅黑" pitchFamily="34" charset="-122"/>
                  <a:ea typeface="微软雅黑" pitchFamily="34" charset="-122"/>
                </a:rPr>
                <a:t>财政部门</a:t>
              </a:r>
              <a:endParaRPr kumimoji="0" lang="zh-CN" altLang="zh-CN" sz="28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grpSp>
      <p:grpSp>
        <p:nvGrpSpPr>
          <p:cNvPr id="16" name="组合 15"/>
          <p:cNvGrpSpPr/>
          <p:nvPr/>
        </p:nvGrpSpPr>
        <p:grpSpPr>
          <a:xfrm>
            <a:off x="2318988" y="4002665"/>
            <a:ext cx="9879362" cy="1163528"/>
            <a:chOff x="2318988" y="4002665"/>
            <a:chExt cx="9879362" cy="1163528"/>
          </a:xfrm>
        </p:grpSpPr>
        <p:sp>
          <p:nvSpPr>
            <p:cNvPr id="25" name="文本2"/>
            <p:cNvSpPr>
              <a:spLocks noChangeArrowheads="1"/>
            </p:cNvSpPr>
            <p:nvPr/>
          </p:nvSpPr>
          <p:spPr bwMode="gray">
            <a:xfrm>
              <a:off x="4098911" y="4010593"/>
              <a:ext cx="8099439"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b="1" dirty="0" smtClean="0">
                  <a:solidFill>
                    <a:srgbClr val="4D4D4D"/>
                  </a:solidFill>
                  <a:latin typeface="微软雅黑" pitchFamily="34" charset="-122"/>
                  <a:ea typeface="微软雅黑" pitchFamily="34" charset="-122"/>
                </a:rPr>
                <a:t>要督促项目单位足额落实建设资金，并按照规定用途安排使用。</a:t>
              </a:r>
              <a:endParaRPr kumimoji="0" lang="zh-CN" altLang="zh-CN" b="1"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6" name="标题2"/>
            <p:cNvSpPr>
              <a:spLocks noChangeArrowheads="1"/>
            </p:cNvSpPr>
            <p:nvPr/>
          </p:nvSpPr>
          <p:spPr bwMode="gray">
            <a:xfrm>
              <a:off x="2318988" y="4002665"/>
              <a:ext cx="1779923" cy="1155600"/>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2800" b="1" dirty="0" smtClean="0">
                  <a:solidFill>
                    <a:sysClr val="window" lastClr="FFFFFF">
                      <a:lumMod val="95000"/>
                    </a:sysClr>
                  </a:solidFill>
                  <a:latin typeface="微软雅黑" pitchFamily="34" charset="-122"/>
                  <a:ea typeface="微软雅黑" pitchFamily="34" charset="-122"/>
                </a:rPr>
                <a:t>主管部门</a:t>
              </a:r>
              <a:endParaRPr kumimoji="0" lang="zh-CN" altLang="zh-CN" sz="28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grpSp>
      <p:grpSp>
        <p:nvGrpSpPr>
          <p:cNvPr id="17" name="组合 16"/>
          <p:cNvGrpSpPr/>
          <p:nvPr/>
        </p:nvGrpSpPr>
        <p:grpSpPr>
          <a:xfrm>
            <a:off x="2318987" y="5431425"/>
            <a:ext cx="9879363" cy="1174929"/>
            <a:chOff x="2318987" y="5431425"/>
            <a:chExt cx="9879363" cy="1174929"/>
          </a:xfrm>
        </p:grpSpPr>
        <p:sp>
          <p:nvSpPr>
            <p:cNvPr id="27" name="文本3"/>
            <p:cNvSpPr>
              <a:spLocks noChangeArrowheads="1"/>
            </p:cNvSpPr>
            <p:nvPr/>
          </p:nvSpPr>
          <p:spPr bwMode="ltGray">
            <a:xfrm>
              <a:off x="4170349" y="5461320"/>
              <a:ext cx="8028001"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en-US" altLang="zh-CN" b="1" dirty="0" smtClean="0">
                  <a:solidFill>
                    <a:srgbClr val="4D4D4D"/>
                  </a:solidFill>
                  <a:latin typeface="微软雅黑" pitchFamily="34" charset="-122"/>
                  <a:ea typeface="微软雅黑" pitchFamily="34" charset="-122"/>
                </a:rPr>
                <a:t>A.</a:t>
              </a:r>
              <a:r>
                <a:rPr lang="zh-CN" altLang="en-US" b="1" dirty="0" smtClean="0">
                  <a:solidFill>
                    <a:srgbClr val="4D4D4D"/>
                  </a:solidFill>
                  <a:latin typeface="微软雅黑" pitchFamily="34" charset="-122"/>
                  <a:ea typeface="微软雅黑" pitchFamily="34" charset="-122"/>
                </a:rPr>
                <a:t>基本建设资金管理应当遵循专款专用原则；</a:t>
              </a:r>
            </a:p>
            <a:p>
              <a:pPr lvl="0" fontAlgn="base">
                <a:lnSpc>
                  <a:spcPct val="120000"/>
                </a:lnSpc>
                <a:spcBef>
                  <a:spcPct val="0"/>
                </a:spcBef>
                <a:spcAft>
                  <a:spcPct val="0"/>
                </a:spcAft>
                <a:defRPr/>
              </a:pPr>
              <a:r>
                <a:rPr lang="en-US" altLang="zh-CN" b="1" dirty="0" smtClean="0">
                  <a:solidFill>
                    <a:srgbClr val="4D4D4D"/>
                  </a:solidFill>
                  <a:latin typeface="微软雅黑" pitchFamily="34" charset="-122"/>
                  <a:ea typeface="微软雅黑" pitchFamily="34" charset="-122"/>
                </a:rPr>
                <a:t>B.</a:t>
              </a:r>
              <a:r>
                <a:rPr lang="zh-CN" altLang="en-US" b="1" dirty="0" smtClean="0">
                  <a:solidFill>
                    <a:srgbClr val="4D4D4D"/>
                  </a:solidFill>
                  <a:latin typeface="微软雅黑" pitchFamily="34" charset="-122"/>
                  <a:ea typeface="微软雅黑" pitchFamily="34" charset="-122"/>
                </a:rPr>
                <a:t>严格按照批准的概算和预算执行。</a:t>
              </a:r>
            </a:p>
            <a:p>
              <a:pPr lvl="0" fontAlgn="base">
                <a:lnSpc>
                  <a:spcPct val="120000"/>
                </a:lnSpc>
                <a:spcBef>
                  <a:spcPct val="0"/>
                </a:spcBef>
                <a:spcAft>
                  <a:spcPct val="0"/>
                </a:spcAft>
                <a:defRPr/>
              </a:pPr>
              <a:r>
                <a:rPr lang="en-US" altLang="zh-CN" b="1" dirty="0" smtClean="0">
                  <a:solidFill>
                    <a:srgbClr val="4D4D4D"/>
                  </a:solidFill>
                  <a:latin typeface="微软雅黑" pitchFamily="34" charset="-122"/>
                  <a:ea typeface="微软雅黑" pitchFamily="34" charset="-122"/>
                </a:rPr>
                <a:t>C.</a:t>
              </a:r>
              <a:r>
                <a:rPr lang="zh-CN" altLang="en-US" b="1" dirty="0" smtClean="0">
                  <a:solidFill>
                    <a:srgbClr val="4D4D4D"/>
                  </a:solidFill>
                  <a:latin typeface="微软雅黑" pitchFamily="34" charset="-122"/>
                  <a:ea typeface="微软雅黑" pitchFamily="34" charset="-122"/>
                </a:rPr>
                <a:t>社会捐赠资金，其财务处理视同财政性资金管理。</a:t>
              </a:r>
              <a:endParaRPr lang="zh-CN" altLang="zh-CN" b="1" dirty="0">
                <a:solidFill>
                  <a:srgbClr val="4D4D4D"/>
                </a:solidFill>
                <a:latin typeface="微软雅黑" pitchFamily="34" charset="-122"/>
                <a:ea typeface="微软雅黑" pitchFamily="34" charset="-122"/>
              </a:endParaRPr>
            </a:p>
          </p:txBody>
        </p:sp>
        <p:sp>
          <p:nvSpPr>
            <p:cNvPr id="28" name="标题3"/>
            <p:cNvSpPr>
              <a:spLocks noChangeArrowheads="1"/>
            </p:cNvSpPr>
            <p:nvPr/>
          </p:nvSpPr>
          <p:spPr bwMode="gray">
            <a:xfrm>
              <a:off x="2318987" y="5431425"/>
              <a:ext cx="1851362" cy="1154559"/>
            </a:xfrm>
            <a:prstGeom prst="roundRect">
              <a:avLst>
                <a:gd name="adj" fmla="val 11921"/>
              </a:avLst>
            </a:prstGeom>
            <a:solidFill>
              <a:srgbClr val="005DA2"/>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2800" b="1" dirty="0" smtClean="0">
                  <a:solidFill>
                    <a:sysClr val="window" lastClr="FFFFFF">
                      <a:lumMod val="95000"/>
                    </a:sysClr>
                  </a:solidFill>
                  <a:latin typeface="微软雅黑" pitchFamily="34" charset="-122"/>
                  <a:ea typeface="微软雅黑" pitchFamily="34" charset="-122"/>
                </a:rPr>
                <a:t>项目单位</a:t>
              </a:r>
              <a:endParaRPr kumimoji="0" lang="zh-CN" altLang="zh-CN" sz="28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grpSp>
      <p:sp>
        <p:nvSpPr>
          <p:cNvPr id="29" name="Oval 19"/>
          <p:cNvSpPr>
            <a:spLocks noChangeArrowheads="1"/>
          </p:cNvSpPr>
          <p:nvPr/>
        </p:nvSpPr>
        <p:spPr bwMode="auto">
          <a:xfrm>
            <a:off x="0" y="3786984"/>
            <a:ext cx="1440000" cy="1714512"/>
          </a:xfrm>
          <a:prstGeom prst="roundRect">
            <a:avLst/>
          </a:prstGeom>
          <a:solidFill>
            <a:srgbClr val="005DA2"/>
          </a:solidFill>
          <a:ln w="3175" cap="flat" cmpd="sng" algn="ctr">
            <a:solidFill>
              <a:srgbClr val="D7D7D7"/>
            </a:solid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4400" b="1" kern="0" dirty="0" smtClean="0">
                <a:solidFill>
                  <a:srgbClr val="F9F9F9"/>
                </a:solidFill>
                <a:latin typeface="微软雅黑" pitchFamily="34" charset="-122"/>
                <a:ea typeface="微软雅黑" pitchFamily="34" charset="-122"/>
              </a:rPr>
              <a:t>责任</a:t>
            </a:r>
            <a:endParaRPr lang="zh-CN" altLang="en-US" sz="4400" b="1" kern="0" dirty="0">
              <a:solidFill>
                <a:srgbClr val="F9F9F9"/>
              </a:solidFill>
              <a:latin typeface="微软雅黑" pitchFamily="34" charset="-122"/>
              <a:ea typeface="微软雅黑"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2" nodeType="click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
                                        <p:tgtEl>
                                          <p:spTgt spid="24"/>
                                        </p:tgtEl>
                                      </p:cBhvr>
                                    </p:animEffect>
                                    <p:anim calcmode="lin" valueType="num">
                                      <p:cBhvr>
                                        <p:cTn id="17" dur="400" fill="hold"/>
                                        <p:tgtEl>
                                          <p:spTgt spid="24"/>
                                        </p:tgtEl>
                                        <p:attrNameLst>
                                          <p:attrName>ppt_x</p:attrName>
                                        </p:attrNameLst>
                                      </p:cBhvr>
                                      <p:tavLst>
                                        <p:tav tm="0">
                                          <p:val>
                                            <p:strVal val="#ppt_x"/>
                                          </p:val>
                                        </p:tav>
                                        <p:tav tm="100000">
                                          <p:val>
                                            <p:strVal val="#ppt_x"/>
                                          </p:val>
                                        </p:tav>
                                      </p:tavLst>
                                    </p:anim>
                                    <p:anim calcmode="lin" valueType="num">
                                      <p:cBhvr>
                                        <p:cTn id="18" dur="400" fill="hold"/>
                                        <p:tgtEl>
                                          <p:spTgt spid="2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strVal val="#ppt_w*0.70"/>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Effect transition="in" filter="fade">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2"/>
      <p:bldP spid="24"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884333" y="1000902"/>
            <a:ext cx="10117251" cy="1406018"/>
          </a:xfrm>
          <a:prstGeom prst="rect">
            <a:avLst/>
          </a:prstGeom>
          <a:noFill/>
        </p:spPr>
        <p:txBody>
          <a:bodyPr wrap="square" lIns="97021" tIns="48510" rIns="97021" bIns="48510" rtlCol="0">
            <a:spAutoFit/>
          </a:bodyPr>
          <a:lstStyle/>
          <a:p>
            <a:pPr algn="just"/>
            <a:r>
              <a:rPr lang="zh-CN" altLang="en-US" sz="1700" dirty="0" smtClean="0">
                <a:solidFill>
                  <a:srgbClr val="C00000"/>
                </a:solidFill>
                <a:latin typeface="微软雅黑" pitchFamily="34" charset="-122"/>
                <a:ea typeface="微软雅黑" pitchFamily="34" charset="-122"/>
              </a:rPr>
              <a:t>指项目单位按照批准的建设内容所发生的建筑工程和安装工程的实际成本</a:t>
            </a:r>
            <a:r>
              <a:rPr lang="en-US" altLang="zh-CN" sz="1700" dirty="0" smtClean="0">
                <a:solidFill>
                  <a:srgbClr val="C00000"/>
                </a:solidFill>
                <a:latin typeface="微软雅黑" pitchFamily="34" charset="-122"/>
                <a:ea typeface="微软雅黑" pitchFamily="34" charset="-122"/>
              </a:rPr>
              <a:t>: </a:t>
            </a:r>
          </a:p>
          <a:p>
            <a:pPr algn="just"/>
            <a:r>
              <a:rPr lang="en-US" altLang="zh-CN" sz="1700" dirty="0" smtClean="0">
                <a:solidFill>
                  <a:srgbClr val="C00000"/>
                </a:solidFill>
                <a:latin typeface="微软雅黑" pitchFamily="34" charset="-122"/>
                <a:ea typeface="微软雅黑" pitchFamily="34" charset="-122"/>
              </a:rPr>
              <a:t>1.</a:t>
            </a:r>
            <a:r>
              <a:rPr lang="zh-CN" altLang="en-US" sz="1700" dirty="0" smtClean="0">
                <a:solidFill>
                  <a:srgbClr val="C00000"/>
                </a:solidFill>
                <a:latin typeface="微软雅黑" pitchFamily="34" charset="-122"/>
                <a:ea typeface="微软雅黑" pitchFamily="34" charset="-122"/>
              </a:rPr>
              <a:t>建筑工程，主要包括房屋建筑工程、构筑物工程及其配套工程，总平面布置涉及的路面工程、水电工程、交通工程及其他建筑工程等。</a:t>
            </a:r>
          </a:p>
          <a:p>
            <a:pPr algn="just"/>
            <a:r>
              <a:rPr lang="en-US" altLang="zh-CN" sz="1700" dirty="0" smtClean="0">
                <a:solidFill>
                  <a:srgbClr val="C00000"/>
                </a:solidFill>
                <a:latin typeface="微软雅黑" pitchFamily="34" charset="-122"/>
                <a:ea typeface="微软雅黑" pitchFamily="34" charset="-122"/>
              </a:rPr>
              <a:t>2.</a:t>
            </a:r>
            <a:r>
              <a:rPr lang="zh-CN" altLang="en-US" sz="1700" dirty="0" smtClean="0">
                <a:solidFill>
                  <a:srgbClr val="C00000"/>
                </a:solidFill>
                <a:latin typeface="微软雅黑" pitchFamily="34" charset="-122"/>
                <a:ea typeface="微软雅黑" pitchFamily="34" charset="-122"/>
              </a:rPr>
              <a:t>安装工程，主要包括各种需要安装或组装设备的装配和装置工程，与设备相连的装设工程，对单体设备或者系统设备进行的单机试运行或者系统联动无负荷试运行活动，以及其他安装工程等。</a:t>
            </a:r>
            <a:endParaRPr lang="zh-CN" altLang="en-US" sz="1700" dirty="0">
              <a:solidFill>
                <a:srgbClr val="C00000"/>
              </a:solidFill>
              <a:latin typeface="微软雅黑" pitchFamily="34" charset="-122"/>
              <a:ea typeface="微软雅黑" pitchFamily="34" charset="-122"/>
            </a:endParaRPr>
          </a:p>
        </p:txBody>
      </p:sp>
      <p:grpSp>
        <p:nvGrpSpPr>
          <p:cNvPr id="59" name="组合 58"/>
          <p:cNvGrpSpPr/>
          <p:nvPr/>
        </p:nvGrpSpPr>
        <p:grpSpPr>
          <a:xfrm>
            <a:off x="241259" y="1072340"/>
            <a:ext cx="1589139" cy="1311908"/>
            <a:chOff x="312697" y="1181569"/>
            <a:chExt cx="1589139" cy="1311908"/>
          </a:xfrm>
        </p:grpSpPr>
        <p:sp>
          <p:nvSpPr>
            <p:cNvPr id="36" name="Oval 38"/>
            <p:cNvSpPr>
              <a:spLocks noChangeArrowheads="1"/>
            </p:cNvSpPr>
            <p:nvPr/>
          </p:nvSpPr>
          <p:spPr bwMode="auto">
            <a:xfrm>
              <a:off x="598449" y="1181569"/>
              <a:ext cx="795158"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pPr algn="ctr"/>
              <a:endParaRPr lang="zh-CN" altLang="en-US"/>
            </a:p>
          </p:txBody>
        </p:sp>
        <p:sp>
          <p:nvSpPr>
            <p:cNvPr id="37" name="Freeform 39"/>
            <p:cNvSpPr>
              <a:spLocks noEditPoints="1"/>
            </p:cNvSpPr>
            <p:nvPr/>
          </p:nvSpPr>
          <p:spPr bwMode="auto">
            <a:xfrm>
              <a:off x="812763" y="1395883"/>
              <a:ext cx="421756"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pPr algn="ctr"/>
              <a:endParaRPr lang="zh-CN" altLang="en-US"/>
            </a:p>
          </p:txBody>
        </p:sp>
        <p:sp>
          <p:nvSpPr>
            <p:cNvPr id="45" name="TextBox 44"/>
            <p:cNvSpPr txBox="1"/>
            <p:nvPr/>
          </p:nvSpPr>
          <p:spPr>
            <a:xfrm>
              <a:off x="312697" y="2001034"/>
              <a:ext cx="1589139" cy="492443"/>
            </a:xfrm>
            <a:prstGeom prst="rect">
              <a:avLst/>
            </a:prstGeom>
            <a:noFill/>
          </p:spPr>
          <p:txBody>
            <a:bodyPr wrap="square" lIns="97021" tIns="0" rIns="97021" bIns="0" rtlCol="0" anchor="t">
              <a:spAutoFit/>
            </a:bodyPr>
            <a:lstStyle/>
            <a:p>
              <a:pPr algn="ctr"/>
              <a:r>
                <a:rPr lang="zh-CN" altLang="en-US" b="1" baseline="-3000" dirty="0" smtClean="0">
                  <a:solidFill>
                    <a:schemeClr val="tx1">
                      <a:lumMod val="85000"/>
                      <a:lumOff val="15000"/>
                    </a:schemeClr>
                  </a:solidFill>
                  <a:latin typeface="微软雅黑" pitchFamily="34" charset="-122"/>
                  <a:ea typeface="微软雅黑" pitchFamily="34" charset="-122"/>
                </a:rPr>
                <a:t>建筑安装工程投资支出</a:t>
              </a:r>
              <a:endParaRPr lang="zh-CN" altLang="en-US" b="1" baseline="-3000" dirty="0">
                <a:solidFill>
                  <a:schemeClr val="tx1">
                    <a:lumMod val="85000"/>
                    <a:lumOff val="15000"/>
                  </a:schemeClr>
                </a:solidFill>
                <a:latin typeface="微软雅黑" pitchFamily="34" charset="-122"/>
                <a:ea typeface="微软雅黑" pitchFamily="34" charset="-122"/>
              </a:endParaRPr>
            </a:p>
          </p:txBody>
        </p:sp>
      </p:grpSp>
      <p:sp>
        <p:nvSpPr>
          <p:cNvPr id="46" name="TextBox 45"/>
          <p:cNvSpPr txBox="1"/>
          <p:nvPr/>
        </p:nvSpPr>
        <p:spPr>
          <a:xfrm>
            <a:off x="1839840" y="2429662"/>
            <a:ext cx="10358510" cy="1406018"/>
          </a:xfrm>
          <a:prstGeom prst="rect">
            <a:avLst/>
          </a:prstGeom>
          <a:noFill/>
        </p:spPr>
        <p:txBody>
          <a:bodyPr wrap="square" lIns="97021" tIns="48510" rIns="97021" bIns="48510" rtlCol="0">
            <a:spAutoFit/>
          </a:bodyPr>
          <a:lstStyle/>
          <a:p>
            <a:pPr algn="just"/>
            <a:r>
              <a:rPr lang="zh-CN" altLang="en-US" sz="1700" dirty="0" smtClean="0">
                <a:solidFill>
                  <a:srgbClr val="005DA2"/>
                </a:solidFill>
                <a:latin typeface="微软雅黑" pitchFamily="34" charset="-122"/>
                <a:ea typeface="微软雅黑" pitchFamily="34" charset="-122"/>
              </a:rPr>
              <a:t>指项目单位按照批准的建设内容所发生的各种设备的实际成本：</a:t>
            </a:r>
          </a:p>
          <a:p>
            <a:pPr algn="just"/>
            <a:r>
              <a:rPr lang="en-US" altLang="zh-CN" sz="1700" dirty="0" smtClean="0">
                <a:solidFill>
                  <a:srgbClr val="005DA2"/>
                </a:solidFill>
                <a:latin typeface="微软雅黑" pitchFamily="34" charset="-122"/>
                <a:ea typeface="微软雅黑" pitchFamily="34" charset="-122"/>
              </a:rPr>
              <a:t>1.</a:t>
            </a:r>
            <a:r>
              <a:rPr lang="zh-CN" altLang="en-US" sz="1700" dirty="0" smtClean="0">
                <a:solidFill>
                  <a:srgbClr val="005DA2"/>
                </a:solidFill>
                <a:latin typeface="微软雅黑" pitchFamily="34" charset="-122"/>
                <a:ea typeface="微软雅黑" pitchFamily="34" charset="-122"/>
              </a:rPr>
              <a:t>直接购置的设备，随设备订货的备品备件、软件、工具、器具、仪表等。</a:t>
            </a:r>
          </a:p>
          <a:p>
            <a:pPr algn="just"/>
            <a:r>
              <a:rPr lang="en-US" altLang="zh-CN" sz="1700" dirty="0" smtClean="0">
                <a:solidFill>
                  <a:srgbClr val="005DA2"/>
                </a:solidFill>
                <a:latin typeface="微软雅黑" pitchFamily="34" charset="-122"/>
                <a:ea typeface="微软雅黑" pitchFamily="34" charset="-122"/>
              </a:rPr>
              <a:t>2.</a:t>
            </a:r>
            <a:r>
              <a:rPr lang="zh-CN" altLang="en-US" sz="1700" dirty="0" smtClean="0">
                <a:solidFill>
                  <a:srgbClr val="005DA2"/>
                </a:solidFill>
                <a:latin typeface="微软雅黑" pitchFamily="34" charset="-122"/>
                <a:ea typeface="微软雅黑" pitchFamily="34" charset="-122"/>
              </a:rPr>
              <a:t>专门加工或制作的非标准设备。</a:t>
            </a:r>
          </a:p>
          <a:p>
            <a:pPr algn="just"/>
            <a:r>
              <a:rPr lang="en-US" altLang="zh-CN" sz="1700" dirty="0" smtClean="0">
                <a:solidFill>
                  <a:srgbClr val="005DA2"/>
                </a:solidFill>
                <a:latin typeface="微软雅黑" pitchFamily="34" charset="-122"/>
                <a:ea typeface="微软雅黑" pitchFamily="34" charset="-122"/>
              </a:rPr>
              <a:t>3.</a:t>
            </a:r>
            <a:r>
              <a:rPr lang="zh-CN" altLang="en-US" sz="1700" dirty="0" smtClean="0">
                <a:solidFill>
                  <a:srgbClr val="005DA2"/>
                </a:solidFill>
                <a:latin typeface="微软雅黑" pitchFamily="34" charset="-122"/>
                <a:ea typeface="微软雅黑" pitchFamily="34" charset="-122"/>
              </a:rPr>
              <a:t>工具、器具，包括生产和维修用的各种工具及生产性家具（未达到固定资产标准），试验室、化验室用的计量、分析、保温、烘干用的各种仪器，机械厂翻砂用的模型、锻模、热处理箱、工具台等。</a:t>
            </a:r>
          </a:p>
        </p:txBody>
      </p:sp>
      <p:grpSp>
        <p:nvGrpSpPr>
          <p:cNvPr id="60" name="组合 59"/>
          <p:cNvGrpSpPr/>
          <p:nvPr/>
        </p:nvGrpSpPr>
        <p:grpSpPr>
          <a:xfrm>
            <a:off x="0" y="2858290"/>
            <a:ext cx="1884333" cy="1065686"/>
            <a:chOff x="169821" y="2538891"/>
            <a:chExt cx="1882863" cy="1065686"/>
          </a:xfrm>
        </p:grpSpPr>
        <p:sp>
          <p:nvSpPr>
            <p:cNvPr id="38" name="Oval 40"/>
            <p:cNvSpPr>
              <a:spLocks noChangeArrowheads="1"/>
            </p:cNvSpPr>
            <p:nvPr/>
          </p:nvSpPr>
          <p:spPr bwMode="auto">
            <a:xfrm>
              <a:off x="696421" y="2538891"/>
              <a:ext cx="797845"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pPr algn="ctr"/>
              <a:endParaRPr lang="zh-CN" altLang="en-US"/>
            </a:p>
          </p:txBody>
        </p:sp>
        <p:sp>
          <p:nvSpPr>
            <p:cNvPr id="42" name="Freeform 44"/>
            <p:cNvSpPr>
              <a:spLocks noEditPoints="1"/>
            </p:cNvSpPr>
            <p:nvPr/>
          </p:nvSpPr>
          <p:spPr bwMode="auto">
            <a:xfrm>
              <a:off x="955763" y="2740120"/>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pPr algn="ctr"/>
              <a:endParaRPr lang="zh-CN" altLang="en-US"/>
            </a:p>
          </p:txBody>
        </p:sp>
        <p:sp>
          <p:nvSpPr>
            <p:cNvPr id="47" name="TextBox 46"/>
            <p:cNvSpPr txBox="1"/>
            <p:nvPr/>
          </p:nvSpPr>
          <p:spPr>
            <a:xfrm>
              <a:off x="169821" y="3358356"/>
              <a:ext cx="1882863" cy="246221"/>
            </a:xfrm>
            <a:prstGeom prst="rect">
              <a:avLst/>
            </a:prstGeom>
            <a:noFill/>
          </p:spPr>
          <p:txBody>
            <a:bodyPr wrap="square" lIns="97021" tIns="0" rIns="97021" bIns="0" rtlCol="0" anchor="t">
              <a:spAutoFit/>
            </a:bodyPr>
            <a:lstStyle/>
            <a:p>
              <a:pPr algn="ctr"/>
              <a:r>
                <a:rPr lang="zh-CN" altLang="en-US" b="1" baseline="-3000" dirty="0" smtClean="0">
                  <a:solidFill>
                    <a:schemeClr val="tx1">
                      <a:lumMod val="85000"/>
                      <a:lumOff val="15000"/>
                    </a:schemeClr>
                  </a:solidFill>
                  <a:latin typeface="微软雅黑" pitchFamily="34" charset="-122"/>
                  <a:ea typeface="微软雅黑" pitchFamily="34" charset="-122"/>
                </a:rPr>
                <a:t>设备投资支出</a:t>
              </a:r>
              <a:endParaRPr lang="zh-CN" altLang="en-US" b="1" baseline="-3000" dirty="0">
                <a:solidFill>
                  <a:schemeClr val="tx1">
                    <a:lumMod val="85000"/>
                    <a:lumOff val="15000"/>
                  </a:schemeClr>
                </a:solidFill>
                <a:latin typeface="微软雅黑" pitchFamily="34" charset="-122"/>
                <a:ea typeface="微软雅黑" pitchFamily="34" charset="-122"/>
              </a:endParaRPr>
            </a:p>
          </p:txBody>
        </p:sp>
      </p:grpSp>
      <p:sp>
        <p:nvSpPr>
          <p:cNvPr id="48" name="TextBox 47"/>
          <p:cNvSpPr txBox="1"/>
          <p:nvPr/>
        </p:nvSpPr>
        <p:spPr>
          <a:xfrm>
            <a:off x="1812895" y="3858422"/>
            <a:ext cx="10385455" cy="1929238"/>
          </a:xfrm>
          <a:prstGeom prst="rect">
            <a:avLst/>
          </a:prstGeom>
          <a:noFill/>
        </p:spPr>
        <p:txBody>
          <a:bodyPr wrap="square" lIns="97021" tIns="48510" rIns="97021" bIns="48510" rtlCol="0">
            <a:spAutoFit/>
          </a:bodyPr>
          <a:lstStyle/>
          <a:p>
            <a:pPr algn="just"/>
            <a:r>
              <a:rPr lang="zh-CN" altLang="en-US" sz="1700" dirty="0" smtClean="0">
                <a:solidFill>
                  <a:srgbClr val="FF0000"/>
                </a:solidFill>
                <a:latin typeface="微软雅黑" pitchFamily="34" charset="-122"/>
                <a:ea typeface="微软雅黑" pitchFamily="34" charset="-122"/>
              </a:rPr>
              <a:t>指项目单位按照批准的建设内容所发生的应分摊计入交付使用资产价值的各项费用支出：</a:t>
            </a:r>
          </a:p>
          <a:p>
            <a:pPr algn="just"/>
            <a:r>
              <a:rPr lang="en-US" altLang="zh-CN" sz="1700" dirty="0" smtClean="0">
                <a:solidFill>
                  <a:srgbClr val="FF0000"/>
                </a:solidFill>
                <a:latin typeface="微软雅黑" pitchFamily="34" charset="-122"/>
                <a:ea typeface="微软雅黑" pitchFamily="34" charset="-122"/>
              </a:rPr>
              <a:t>1.</a:t>
            </a:r>
            <a:r>
              <a:rPr lang="zh-CN" altLang="en-US" sz="1700" dirty="0" smtClean="0">
                <a:solidFill>
                  <a:srgbClr val="FF0000"/>
                </a:solidFill>
                <a:latin typeface="微软雅黑" pitchFamily="34" charset="-122"/>
                <a:ea typeface="微软雅黑" pitchFamily="34" charset="-122"/>
              </a:rPr>
              <a:t>勘察费、设计费、可行性研究费、环境影响评价费等。</a:t>
            </a:r>
          </a:p>
          <a:p>
            <a:pPr algn="just"/>
            <a:r>
              <a:rPr lang="en-US" altLang="zh-CN" sz="1700" dirty="0" smtClean="0">
                <a:solidFill>
                  <a:srgbClr val="FF0000"/>
                </a:solidFill>
                <a:latin typeface="微软雅黑" pitchFamily="34" charset="-122"/>
                <a:ea typeface="微软雅黑" pitchFamily="34" charset="-122"/>
              </a:rPr>
              <a:t>2.</a:t>
            </a:r>
            <a:r>
              <a:rPr lang="zh-CN" altLang="en-US" sz="1700" dirty="0" smtClean="0">
                <a:solidFill>
                  <a:srgbClr val="FF0000"/>
                </a:solidFill>
                <a:latin typeface="微软雅黑" pitchFamily="34" charset="-122"/>
                <a:ea typeface="微软雅黑" pitchFamily="34" charset="-122"/>
              </a:rPr>
              <a:t>土地征用及迁移补偿费、土地复垦及补偿费、土地使用税、耕地占用税及其他为取得土地使用权、租用权而发生的各项费用等。</a:t>
            </a:r>
          </a:p>
          <a:p>
            <a:pPr algn="just"/>
            <a:r>
              <a:rPr lang="en-US" altLang="zh-CN" sz="1700" dirty="0" smtClean="0">
                <a:solidFill>
                  <a:srgbClr val="FF0000"/>
                </a:solidFill>
                <a:latin typeface="微软雅黑" pitchFamily="34" charset="-122"/>
                <a:ea typeface="微软雅黑" pitchFamily="34" charset="-122"/>
              </a:rPr>
              <a:t>3.</a:t>
            </a:r>
            <a:r>
              <a:rPr lang="zh-CN" altLang="en-US" sz="1700" dirty="0" smtClean="0">
                <a:solidFill>
                  <a:srgbClr val="FF0000"/>
                </a:solidFill>
                <a:latin typeface="微软雅黑" pitchFamily="34" charset="-122"/>
                <a:ea typeface="微软雅黑" pitchFamily="34" charset="-122"/>
              </a:rPr>
              <a:t>车船税、印花税及其他按照国家有关规定缴纳的各项税费。</a:t>
            </a:r>
          </a:p>
          <a:p>
            <a:pPr algn="just"/>
            <a:r>
              <a:rPr lang="en-US" altLang="zh-CN" sz="1700" dirty="0" smtClean="0">
                <a:solidFill>
                  <a:srgbClr val="FF0000"/>
                </a:solidFill>
                <a:latin typeface="微软雅黑" pitchFamily="34" charset="-122"/>
                <a:ea typeface="微软雅黑" pitchFamily="34" charset="-122"/>
              </a:rPr>
              <a:t>4.</a:t>
            </a:r>
            <a:r>
              <a:rPr lang="zh-CN" altLang="en-US" sz="1700" dirty="0" smtClean="0">
                <a:solidFill>
                  <a:srgbClr val="FF0000"/>
                </a:solidFill>
                <a:latin typeface="微软雅黑" pitchFamily="34" charset="-122"/>
                <a:ea typeface="微软雅黑" pitchFamily="34" charset="-122"/>
              </a:rPr>
              <a:t>项目单位管理费、监理费、工程保险费、招标投标费、社会中介机构审计审查费、法律顾问费、咨询服务费、合同公证费、自用固定资产折旧费等具有管理性质的费用。</a:t>
            </a:r>
            <a:endParaRPr lang="zh-CN" altLang="en-US" sz="1700" dirty="0">
              <a:solidFill>
                <a:srgbClr val="FF0000"/>
              </a:solidFill>
              <a:latin typeface="微软雅黑" pitchFamily="34" charset="-122"/>
              <a:ea typeface="微软雅黑" pitchFamily="34" charset="-122"/>
            </a:endParaRPr>
          </a:p>
        </p:txBody>
      </p:sp>
      <p:grpSp>
        <p:nvGrpSpPr>
          <p:cNvPr id="61" name="组合 60"/>
          <p:cNvGrpSpPr/>
          <p:nvPr/>
        </p:nvGrpSpPr>
        <p:grpSpPr>
          <a:xfrm>
            <a:off x="0" y="4287050"/>
            <a:ext cx="1882863" cy="1103477"/>
            <a:chOff x="241259" y="3858422"/>
            <a:chExt cx="1882863" cy="1103477"/>
          </a:xfrm>
        </p:grpSpPr>
        <p:sp>
          <p:nvSpPr>
            <p:cNvPr id="39" name="Oval 41"/>
            <p:cNvSpPr>
              <a:spLocks noChangeArrowheads="1"/>
            </p:cNvSpPr>
            <p:nvPr/>
          </p:nvSpPr>
          <p:spPr bwMode="auto">
            <a:xfrm>
              <a:off x="839708" y="3858422"/>
              <a:ext cx="795158"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pPr algn="ctr"/>
              <a:endParaRPr lang="zh-CN" altLang="en-US"/>
            </a:p>
          </p:txBody>
        </p:sp>
        <p:sp>
          <p:nvSpPr>
            <p:cNvPr id="41" name="Freeform 43"/>
            <p:cNvSpPr>
              <a:spLocks noEditPoints="1"/>
            </p:cNvSpPr>
            <p:nvPr/>
          </p:nvSpPr>
          <p:spPr bwMode="auto">
            <a:xfrm>
              <a:off x="1054022" y="4072736"/>
              <a:ext cx="330420"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pPr algn="ctr"/>
              <a:endParaRPr lang="zh-CN" altLang="en-US"/>
            </a:p>
          </p:txBody>
        </p:sp>
        <p:sp>
          <p:nvSpPr>
            <p:cNvPr id="49" name="TextBox 48"/>
            <p:cNvSpPr txBox="1"/>
            <p:nvPr/>
          </p:nvSpPr>
          <p:spPr>
            <a:xfrm>
              <a:off x="241259" y="4715678"/>
              <a:ext cx="1882863" cy="246221"/>
            </a:xfrm>
            <a:prstGeom prst="rect">
              <a:avLst/>
            </a:prstGeom>
            <a:noFill/>
          </p:spPr>
          <p:txBody>
            <a:bodyPr wrap="square" lIns="97021" tIns="0" rIns="97021" bIns="0" rtlCol="0" anchor="t">
              <a:spAutoFit/>
            </a:bodyPr>
            <a:lstStyle/>
            <a:p>
              <a:pPr algn="ctr"/>
              <a:r>
                <a:rPr lang="zh-CN" altLang="en-US" b="1" baseline="-3000" dirty="0" smtClean="0">
                  <a:solidFill>
                    <a:schemeClr val="tx1">
                      <a:lumMod val="85000"/>
                      <a:lumOff val="15000"/>
                    </a:schemeClr>
                  </a:solidFill>
                  <a:latin typeface="微软雅黑" pitchFamily="34" charset="-122"/>
                  <a:ea typeface="微软雅黑" pitchFamily="34" charset="-122"/>
                </a:rPr>
                <a:t>待摊投资支出</a:t>
              </a:r>
              <a:endParaRPr lang="zh-CN" altLang="en-US" b="1" baseline="-3000" dirty="0">
                <a:solidFill>
                  <a:schemeClr val="tx1">
                    <a:lumMod val="85000"/>
                    <a:lumOff val="15000"/>
                  </a:schemeClr>
                </a:solidFill>
                <a:latin typeface="微软雅黑" pitchFamily="34" charset="-122"/>
                <a:ea typeface="微软雅黑" pitchFamily="34" charset="-122"/>
              </a:endParaRPr>
            </a:p>
          </p:txBody>
        </p:sp>
      </p:grpSp>
      <p:sp>
        <p:nvSpPr>
          <p:cNvPr id="50" name="TextBox 49"/>
          <p:cNvSpPr txBox="1"/>
          <p:nvPr/>
        </p:nvSpPr>
        <p:spPr>
          <a:xfrm>
            <a:off x="1812895" y="5858686"/>
            <a:ext cx="10144196" cy="882798"/>
          </a:xfrm>
          <a:prstGeom prst="rect">
            <a:avLst/>
          </a:prstGeom>
          <a:noFill/>
        </p:spPr>
        <p:txBody>
          <a:bodyPr wrap="square" lIns="97021" tIns="48510" rIns="97021" bIns="48510" rtlCol="0">
            <a:spAutoFit/>
          </a:bodyPr>
          <a:lstStyle/>
          <a:p>
            <a:pPr algn="just"/>
            <a:r>
              <a:rPr lang="zh-CN" altLang="en-US" sz="1700" dirty="0" smtClean="0">
                <a:solidFill>
                  <a:schemeClr val="tx1">
                    <a:lumMod val="85000"/>
                    <a:lumOff val="15000"/>
                  </a:schemeClr>
                </a:solidFill>
                <a:latin typeface="微软雅黑" pitchFamily="34" charset="-122"/>
                <a:ea typeface="微软雅黑" pitchFamily="34" charset="-122"/>
              </a:rPr>
              <a:t>项目单位管理费</a:t>
            </a:r>
            <a:r>
              <a:rPr lang="en-US" altLang="zh-CN" sz="1700" dirty="0" smtClean="0">
                <a:solidFill>
                  <a:schemeClr val="tx1">
                    <a:lumMod val="85000"/>
                    <a:lumOff val="15000"/>
                  </a:schemeClr>
                </a:solidFill>
                <a:latin typeface="微软雅黑" pitchFamily="34" charset="-122"/>
                <a:ea typeface="微软雅黑" pitchFamily="34" charset="-122"/>
              </a:rPr>
              <a:t>:</a:t>
            </a:r>
            <a:r>
              <a:rPr lang="zh-CN" altLang="en-US" sz="1700" dirty="0" smtClean="0">
                <a:solidFill>
                  <a:schemeClr val="tx1">
                    <a:lumMod val="85000"/>
                    <a:lumOff val="15000"/>
                  </a:schemeClr>
                </a:solidFill>
                <a:latin typeface="微软雅黑" pitchFamily="34" charset="-122"/>
                <a:ea typeface="微软雅黑" pitchFamily="34" charset="-122"/>
              </a:rPr>
              <a:t>指项目单位从项目筹建之日起至办理竣工财务决算之日止所发生的管理性质的开支。</a:t>
            </a:r>
          </a:p>
          <a:p>
            <a:pPr algn="just"/>
            <a:r>
              <a:rPr lang="zh-CN" altLang="en-US" sz="1700" dirty="0" smtClean="0">
                <a:solidFill>
                  <a:schemeClr val="tx1">
                    <a:lumMod val="85000"/>
                    <a:lumOff val="15000"/>
                  </a:schemeClr>
                </a:solidFill>
                <a:latin typeface="微软雅黑" pitchFamily="34" charset="-122"/>
                <a:ea typeface="微软雅黑" pitchFamily="34" charset="-122"/>
              </a:rPr>
              <a:t>其他投资支出</a:t>
            </a:r>
            <a:r>
              <a:rPr lang="en-US" altLang="zh-CN" sz="1700" dirty="0" smtClean="0">
                <a:solidFill>
                  <a:schemeClr val="tx1">
                    <a:lumMod val="85000"/>
                    <a:lumOff val="15000"/>
                  </a:schemeClr>
                </a:solidFill>
                <a:latin typeface="微软雅黑" pitchFamily="34" charset="-122"/>
                <a:ea typeface="微软雅黑" pitchFamily="34" charset="-122"/>
              </a:rPr>
              <a:t>:</a:t>
            </a:r>
            <a:r>
              <a:rPr lang="zh-CN" altLang="en-US" sz="1700" dirty="0" smtClean="0">
                <a:solidFill>
                  <a:schemeClr val="tx1">
                    <a:lumMod val="85000"/>
                    <a:lumOff val="15000"/>
                  </a:schemeClr>
                </a:solidFill>
                <a:latin typeface="微软雅黑" pitchFamily="34" charset="-122"/>
                <a:ea typeface="微软雅黑" pitchFamily="34" charset="-122"/>
              </a:rPr>
              <a:t>指项目单位按照批准的建设内容所发生的构成基本建设实际支出的房屋购置，软件研发及购置、系统集成以及取得各种无形资产发生的支出等。</a:t>
            </a:r>
            <a:endParaRPr lang="zh-CN" altLang="en-US" sz="1700" dirty="0">
              <a:solidFill>
                <a:schemeClr val="tx1">
                  <a:lumMod val="85000"/>
                  <a:lumOff val="15000"/>
                </a:schemeClr>
              </a:solidFill>
              <a:latin typeface="微软雅黑" pitchFamily="34" charset="-122"/>
              <a:ea typeface="微软雅黑" pitchFamily="34" charset="-122"/>
            </a:endParaRPr>
          </a:p>
        </p:txBody>
      </p:sp>
      <p:sp>
        <p:nvSpPr>
          <p:cNvPr id="53" name="文本框 2"/>
          <p:cNvSpPr txBox="1"/>
          <p:nvPr/>
        </p:nvSpPr>
        <p:spPr>
          <a:xfrm>
            <a:off x="0" y="-284982"/>
            <a:ext cx="4241787" cy="954107"/>
          </a:xfrm>
          <a:prstGeom prst="rect">
            <a:avLst/>
          </a:prstGeom>
          <a:noFill/>
        </p:spPr>
        <p:txBody>
          <a:bodyPr wrap="square" rtlCol="0">
            <a:spAutoFit/>
          </a:bodyPr>
          <a:lstStyle/>
          <a:p>
            <a:pPr algn="ctr"/>
            <a:endParaRPr lang="zh-CN" altLang="en-US" sz="2800" b="1" dirty="0" smtClean="0">
              <a:solidFill>
                <a:srgbClr val="005DA2"/>
              </a:solidFill>
              <a:latin typeface="微软雅黑" pitchFamily="34" charset="-122"/>
              <a:ea typeface="微软雅黑" pitchFamily="34" charset="-122"/>
            </a:endParaRPr>
          </a:p>
          <a:p>
            <a:r>
              <a:rPr lang="zh-CN" altLang="en-US" sz="2800" b="1" dirty="0" smtClean="0">
                <a:solidFill>
                  <a:srgbClr val="005DA2"/>
                </a:solidFill>
                <a:latin typeface="微软雅黑" pitchFamily="34" charset="-122"/>
                <a:ea typeface="微软雅黑" pitchFamily="34" charset="-122"/>
              </a:rPr>
              <a:t>（六）、建设成本管理</a:t>
            </a:r>
            <a:endParaRPr lang="zh-CN" altLang="en-US" sz="2800" b="1" dirty="0">
              <a:solidFill>
                <a:srgbClr val="005DA2"/>
              </a:solidFill>
              <a:latin typeface="微软雅黑" pitchFamily="34" charset="-122"/>
              <a:ea typeface="微软雅黑" pitchFamily="34" charset="-122"/>
            </a:endParaRPr>
          </a:p>
        </p:txBody>
      </p:sp>
      <p:grpSp>
        <p:nvGrpSpPr>
          <p:cNvPr id="62" name="组合 61"/>
          <p:cNvGrpSpPr/>
          <p:nvPr/>
        </p:nvGrpSpPr>
        <p:grpSpPr>
          <a:xfrm>
            <a:off x="241259" y="5715810"/>
            <a:ext cx="1500198" cy="1143778"/>
            <a:chOff x="169822" y="5389758"/>
            <a:chExt cx="1500198" cy="1143778"/>
          </a:xfrm>
        </p:grpSpPr>
        <p:sp>
          <p:nvSpPr>
            <p:cNvPr id="51" name="TextBox 50"/>
            <p:cNvSpPr txBox="1"/>
            <p:nvPr/>
          </p:nvSpPr>
          <p:spPr>
            <a:xfrm>
              <a:off x="169822" y="6287315"/>
              <a:ext cx="1500198" cy="246221"/>
            </a:xfrm>
            <a:prstGeom prst="rect">
              <a:avLst/>
            </a:prstGeom>
            <a:noFill/>
          </p:spPr>
          <p:txBody>
            <a:bodyPr wrap="square" lIns="97021" tIns="0" rIns="97021" bIns="0" rtlCol="0" anchor="t">
              <a:spAutoFit/>
            </a:bodyPr>
            <a:lstStyle/>
            <a:p>
              <a:pPr algn="ctr"/>
              <a:r>
                <a:rPr lang="zh-CN" altLang="en-US" b="1" baseline="-3000" dirty="0" smtClean="0">
                  <a:solidFill>
                    <a:schemeClr val="tx1">
                      <a:lumMod val="85000"/>
                      <a:lumOff val="15000"/>
                    </a:schemeClr>
                  </a:solidFill>
                  <a:latin typeface="微软雅黑" pitchFamily="34" charset="-122"/>
                  <a:ea typeface="微软雅黑" pitchFamily="34" charset="-122"/>
                </a:rPr>
                <a:t>其他支出</a:t>
              </a:r>
              <a:endParaRPr lang="zh-CN" altLang="en-US" b="1" baseline="-3000" dirty="0">
                <a:solidFill>
                  <a:schemeClr val="tx1">
                    <a:lumMod val="85000"/>
                    <a:lumOff val="15000"/>
                  </a:schemeClr>
                </a:solidFill>
                <a:latin typeface="微软雅黑" pitchFamily="34" charset="-122"/>
                <a:ea typeface="微软雅黑" pitchFamily="34" charset="-122"/>
              </a:endParaRPr>
            </a:p>
          </p:txBody>
        </p:sp>
        <p:sp>
          <p:nvSpPr>
            <p:cNvPr id="54" name="Oval 42"/>
            <p:cNvSpPr>
              <a:spLocks noChangeArrowheads="1"/>
            </p:cNvSpPr>
            <p:nvPr/>
          </p:nvSpPr>
          <p:spPr bwMode="auto">
            <a:xfrm>
              <a:off x="527012" y="5389758"/>
              <a:ext cx="795158"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pPr algn="ctr"/>
              <a:endParaRPr lang="zh-CN" altLang="en-US"/>
            </a:p>
          </p:txBody>
        </p:sp>
        <p:sp>
          <p:nvSpPr>
            <p:cNvPr id="55" name="Freeform 45"/>
            <p:cNvSpPr>
              <a:spLocks noEditPoints="1"/>
            </p:cNvSpPr>
            <p:nvPr/>
          </p:nvSpPr>
          <p:spPr bwMode="auto">
            <a:xfrm>
              <a:off x="741326" y="5604072"/>
              <a:ext cx="33848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pPr algn="ctr"/>
              <a:endParaRPr lang="zh-CN" altLang="en-US"/>
            </a:p>
          </p:txBody>
        </p:sp>
      </p:grpSp>
      <p:grpSp>
        <p:nvGrpSpPr>
          <p:cNvPr id="25" name="组合 24"/>
          <p:cNvGrpSpPr/>
          <p:nvPr/>
        </p:nvGrpSpPr>
        <p:grpSpPr>
          <a:xfrm>
            <a:off x="0" y="215084"/>
            <a:ext cx="12291863" cy="892552"/>
            <a:chOff x="0" y="215084"/>
            <a:chExt cx="12291863" cy="892552"/>
          </a:xfrm>
        </p:grpSpPr>
        <p:cxnSp>
          <p:nvCxnSpPr>
            <p:cNvPr id="52" name="直接连接符 51"/>
            <p:cNvCxnSpPr/>
            <p:nvPr/>
          </p:nvCxnSpPr>
          <p:spPr>
            <a:xfrm>
              <a:off x="0" y="640646"/>
              <a:ext cx="122918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文本框 2"/>
            <p:cNvSpPr txBox="1"/>
            <p:nvPr/>
          </p:nvSpPr>
          <p:spPr>
            <a:xfrm>
              <a:off x="0" y="215084"/>
              <a:ext cx="12198349" cy="892552"/>
            </a:xfrm>
            <a:prstGeom prst="rect">
              <a:avLst/>
            </a:prstGeom>
            <a:noFill/>
          </p:spPr>
          <p:txBody>
            <a:bodyPr wrap="square" rtlCol="0">
              <a:spAutoFit/>
            </a:bodyPr>
            <a:lstStyle/>
            <a:p>
              <a:pPr algn="ctr"/>
              <a:endParaRPr lang="zh-CN" altLang="en-US" sz="2800" b="1" dirty="0" smtClean="0">
                <a:solidFill>
                  <a:srgbClr val="005DA2"/>
                </a:solidFill>
                <a:latin typeface="微软雅黑" pitchFamily="34" charset="-122"/>
                <a:ea typeface="微软雅黑" pitchFamily="34" charset="-122"/>
              </a:endParaRPr>
            </a:p>
            <a:p>
              <a:r>
                <a:rPr lang="zh-CN" altLang="en-US" b="1" dirty="0" smtClean="0">
                  <a:solidFill>
                    <a:srgbClr val="005DA2"/>
                  </a:solidFill>
                  <a:latin typeface="微软雅黑" pitchFamily="34" charset="-122"/>
                  <a:ea typeface="微软雅黑" pitchFamily="34" charset="-122"/>
                </a:rPr>
                <a:t>建设成本是指项目单位在基本建设活动中发生的应计入交付使用资产价值的各项投资支出。</a:t>
              </a:r>
              <a:endParaRPr lang="zh-CN" altLang="en-US" b="1" dirty="0">
                <a:solidFill>
                  <a:srgbClr val="005DA2"/>
                </a:solidFill>
                <a:latin typeface="微软雅黑" pitchFamily="34" charset="-122"/>
                <a:ea typeface="微软雅黑" pitchFamily="34" charset="-122"/>
              </a:endParaRPr>
            </a:p>
          </p:txBody>
        </p:sp>
      </p:grpSp>
    </p:spTree>
    <p:extLst>
      <p:ext uri="{BB962C8B-B14F-4D97-AF65-F5344CB8AC3E}">
        <p14:creationId xmlns="" xmlns:p14="http://schemas.microsoft.com/office/powerpoint/2010/main" val="14357633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diamond(in)">
                                      <p:cBhvr>
                                        <p:cTn id="21" dur="20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checkerboard(across)">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diamond(in)">
                                      <p:cBhvr>
                                        <p:cTn id="31" dur="20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diamond(in)">
                                      <p:cBhvr>
                                        <p:cTn id="42" dur="20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dissolv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amond(in)">
                                      <p:cBhvr>
                                        <p:cTn id="52" dur="20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linds(horizontal)">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50" grpId="0"/>
      <p:bldP spid="5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3360</Words>
  <Application>Microsoft Office PowerPoint</Application>
  <PresentationFormat>自定义</PresentationFormat>
  <Paragraphs>354</Paragraphs>
  <Slides>34</Slides>
  <Notes>34</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Arial</vt:lpstr>
      <vt:lpstr>宋体</vt:lpstr>
      <vt:lpstr>微软雅黑</vt:lpstr>
      <vt:lpstr>Calibri</vt:lpstr>
      <vt:lpstr>Arial Unicode MS</vt:lpstr>
      <vt:lpstr>Times New Roman</vt:lpstr>
      <vt:lpstr>方正大黑简体</vt:lpstr>
      <vt:lpstr>맑은 고딕</vt:lpstr>
      <vt:lpstr>Roboto condensed</vt:lpstr>
      <vt:lpstr>Impact</vt:lpstr>
      <vt:lpstr>华文黑体</vt:lpstr>
      <vt:lpstr>造字工房悦黑体验版常规体</vt:lpstr>
      <vt:lpstr>Arial Black</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常董</dc:creator>
  <cp:lastModifiedBy>QQ</cp:lastModifiedBy>
  <cp:revision>171</cp:revision>
  <dcterms:created xsi:type="dcterms:W3CDTF">2014-08-23T07:50:00Z</dcterms:created>
  <dcterms:modified xsi:type="dcterms:W3CDTF">2016-12-12T09:51:51Z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2052-10.1.0.5399</vt:lpwstr>
  </property>
</Properties>
</file>