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6"/>
  </p:notesMasterIdLst>
  <p:handoutMasterIdLst>
    <p:handoutMasterId r:id="rId77"/>
  </p:handoutMasterIdLst>
  <p:sldIdLst>
    <p:sldId id="284" r:id="rId3"/>
    <p:sldId id="301" r:id="rId4"/>
    <p:sldId id="332" r:id="rId5"/>
    <p:sldId id="333" r:id="rId6"/>
    <p:sldId id="302" r:id="rId7"/>
    <p:sldId id="319" r:id="rId8"/>
    <p:sldId id="322" r:id="rId9"/>
    <p:sldId id="320" r:id="rId10"/>
    <p:sldId id="370" r:id="rId11"/>
    <p:sldId id="321" r:id="rId12"/>
    <p:sldId id="323" r:id="rId13"/>
    <p:sldId id="328" r:id="rId14"/>
    <p:sldId id="353" r:id="rId15"/>
    <p:sldId id="330" r:id="rId16"/>
    <p:sldId id="303" r:id="rId17"/>
    <p:sldId id="371" r:id="rId18"/>
    <p:sldId id="309" r:id="rId19"/>
    <p:sldId id="324" r:id="rId20"/>
    <p:sldId id="372" r:id="rId21"/>
    <p:sldId id="315" r:id="rId22"/>
    <p:sldId id="304" r:id="rId23"/>
    <p:sldId id="325" r:id="rId24"/>
    <p:sldId id="305" r:id="rId25"/>
    <p:sldId id="334" r:id="rId26"/>
    <p:sldId id="306" r:id="rId27"/>
    <p:sldId id="335" r:id="rId28"/>
    <p:sldId id="336" r:id="rId29"/>
    <p:sldId id="351" r:id="rId30"/>
    <p:sldId id="352" r:id="rId31"/>
    <p:sldId id="373" r:id="rId32"/>
    <p:sldId id="338" r:id="rId33"/>
    <p:sldId id="376" r:id="rId34"/>
    <p:sldId id="369" r:id="rId35"/>
    <p:sldId id="374" r:id="rId36"/>
    <p:sldId id="375" r:id="rId37"/>
    <p:sldId id="340" r:id="rId38"/>
    <p:sldId id="341" r:id="rId39"/>
    <p:sldId id="377" r:id="rId40"/>
    <p:sldId id="342" r:id="rId41"/>
    <p:sldId id="378" r:id="rId42"/>
    <p:sldId id="344" r:id="rId43"/>
    <p:sldId id="343" r:id="rId44"/>
    <p:sldId id="379" r:id="rId45"/>
    <p:sldId id="345" r:id="rId46"/>
    <p:sldId id="311" r:id="rId47"/>
    <p:sldId id="326" r:id="rId48"/>
    <p:sldId id="317" r:id="rId49"/>
    <p:sldId id="318" r:id="rId50"/>
    <p:sldId id="313" r:id="rId51"/>
    <p:sldId id="380" r:id="rId52"/>
    <p:sldId id="316" r:id="rId53"/>
    <p:sldId id="346" r:id="rId54"/>
    <p:sldId id="347" r:id="rId55"/>
    <p:sldId id="348" r:id="rId56"/>
    <p:sldId id="354" r:id="rId57"/>
    <p:sldId id="349" r:id="rId58"/>
    <p:sldId id="350" r:id="rId59"/>
    <p:sldId id="383" r:id="rId60"/>
    <p:sldId id="384" r:id="rId61"/>
    <p:sldId id="356" r:id="rId62"/>
    <p:sldId id="381" r:id="rId63"/>
    <p:sldId id="358" r:id="rId64"/>
    <p:sldId id="362" r:id="rId65"/>
    <p:sldId id="360" r:id="rId66"/>
    <p:sldId id="363" r:id="rId67"/>
    <p:sldId id="361" r:id="rId68"/>
    <p:sldId id="364" r:id="rId69"/>
    <p:sldId id="365" r:id="rId70"/>
    <p:sldId id="366" r:id="rId71"/>
    <p:sldId id="367" r:id="rId72"/>
    <p:sldId id="382" r:id="rId73"/>
    <p:sldId id="368" r:id="rId74"/>
    <p:sldId id="308" r:id="rId75"/>
  </p:sldIdLst>
  <p:sldSz cx="9144000" cy="6858000" type="screen4x3"/>
  <p:notesSz cx="6858000" cy="9144000"/>
  <p:custDataLst>
    <p:tags r:id="rId8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676"/>
    <p:restoredTop sz="94634"/>
  </p:normalViewPr>
  <p:slideViewPr>
    <p:cSldViewPr showGuides="1">
      <p:cViewPr varScale="1">
        <p:scale>
          <a:sx n="84" d="100"/>
          <a:sy n="84" d="100"/>
        </p:scale>
        <p:origin x="-1650" y="-78"/>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tags" Target="tags/tag1.xml"/><Relationship Id="rId80" Type="http://schemas.openxmlformats.org/officeDocument/2006/relationships/tableStyles" Target="tableStyles.xml"/><Relationship Id="rId8" Type="http://schemas.openxmlformats.org/officeDocument/2006/relationships/slide" Target="slides/slide6.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notesMaster" Target="notesMasters/notesMaster1.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842C18BC-C645-4542-ACCD-1CB8B457A98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804" name="Rectangle 4"/>
          <p:cNvSpPr>
            <a:spLocks noGrp="1" noRot="1"/>
          </p:cNvSpPr>
          <p:nvPr>
            <p:ph type="sldImg" idx="2"/>
          </p:nvPr>
        </p:nvSpPr>
        <p:spPr>
          <a:xfrm>
            <a:off x="1143000" y="685800"/>
            <a:ext cx="4572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fade">
                                      <p:cBhvr>
                                        <p:cTn id="7" dur="1000"/>
                                        <p:tgtEl>
                                          <p:spTgt spid="1027">
                                            <p:txEl>
                                              <p:pRg st="0" end="0"/>
                                            </p:txEl>
                                          </p:spTgt>
                                        </p:tgtEl>
                                      </p:cBhvr>
                                    </p:animEffect>
                                    <p:anim calcmode="lin" valueType="num">
                                      <p:cBhvr>
                                        <p:cTn id="8" dur="1000" fill="hold"/>
                                        <p:tgtEl>
                                          <p:spTgt spid="10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2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27">
                                            <p:txEl>
                                              <p:pRg st="1" end="1"/>
                                            </p:txEl>
                                          </p:spTgt>
                                        </p:tgtEl>
                                        <p:attrNameLst>
                                          <p:attrName>style.visibility</p:attrName>
                                        </p:attrNameLst>
                                      </p:cBhvr>
                                      <p:to>
                                        <p:strVal val="visible"/>
                                      </p:to>
                                    </p:set>
                                    <p:animEffect transition="in" filter="fade">
                                      <p:cBhvr>
                                        <p:cTn id="12" dur="1000"/>
                                        <p:tgtEl>
                                          <p:spTgt spid="1027">
                                            <p:txEl>
                                              <p:pRg st="1" end="1"/>
                                            </p:txEl>
                                          </p:spTgt>
                                        </p:tgtEl>
                                      </p:cBhvr>
                                    </p:animEffect>
                                    <p:anim calcmode="lin" valueType="num">
                                      <p:cBhvr>
                                        <p:cTn id="13" dur="1000" fill="hold"/>
                                        <p:tgtEl>
                                          <p:spTgt spid="102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02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7">
                                            <p:txEl>
                                              <p:pRg st="2" end="2"/>
                                            </p:txEl>
                                          </p:spTgt>
                                        </p:tgtEl>
                                        <p:attrNameLst>
                                          <p:attrName>style.visibility</p:attrName>
                                        </p:attrNameLst>
                                      </p:cBhvr>
                                      <p:to>
                                        <p:strVal val="visible"/>
                                      </p:to>
                                    </p:set>
                                    <p:animEffect transition="in" filter="fade">
                                      <p:cBhvr>
                                        <p:cTn id="17" dur="1000"/>
                                        <p:tgtEl>
                                          <p:spTgt spid="1027">
                                            <p:txEl>
                                              <p:pRg st="2" end="2"/>
                                            </p:txEl>
                                          </p:spTgt>
                                        </p:tgtEl>
                                      </p:cBhvr>
                                    </p:animEffect>
                                    <p:anim calcmode="lin" valueType="num">
                                      <p:cBhvr>
                                        <p:cTn id="18" dur="1000" fill="hold"/>
                                        <p:tgtEl>
                                          <p:spTgt spid="102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027">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27">
                                            <p:txEl>
                                              <p:pRg st="3" end="3"/>
                                            </p:txEl>
                                          </p:spTgt>
                                        </p:tgtEl>
                                        <p:attrNameLst>
                                          <p:attrName>style.visibility</p:attrName>
                                        </p:attrNameLst>
                                      </p:cBhvr>
                                      <p:to>
                                        <p:strVal val="visible"/>
                                      </p:to>
                                    </p:set>
                                    <p:animEffect transition="in" filter="fade">
                                      <p:cBhvr>
                                        <p:cTn id="22" dur="1000"/>
                                        <p:tgtEl>
                                          <p:spTgt spid="1027">
                                            <p:txEl>
                                              <p:pRg st="3" end="3"/>
                                            </p:txEl>
                                          </p:spTgt>
                                        </p:tgtEl>
                                      </p:cBhvr>
                                    </p:animEffect>
                                    <p:anim calcmode="lin" valueType="num">
                                      <p:cBhvr>
                                        <p:cTn id="23" dur="1000" fill="hold"/>
                                        <p:tgtEl>
                                          <p:spTgt spid="1027">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027">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27">
                                            <p:txEl>
                                              <p:pRg st="4" end="4"/>
                                            </p:txEl>
                                          </p:spTgt>
                                        </p:tgtEl>
                                        <p:attrNameLst>
                                          <p:attrName>style.visibility</p:attrName>
                                        </p:attrNameLst>
                                      </p:cBhvr>
                                      <p:to>
                                        <p:strVal val="visible"/>
                                      </p:to>
                                    </p:set>
                                    <p:animEffect transition="in" filter="fade">
                                      <p:cBhvr>
                                        <p:cTn id="27" dur="1000"/>
                                        <p:tgtEl>
                                          <p:spTgt spid="1027">
                                            <p:txEl>
                                              <p:pRg st="4" end="4"/>
                                            </p:txEl>
                                          </p:spTgt>
                                        </p:tgtEl>
                                      </p:cBhvr>
                                    </p:animEffect>
                                    <p:anim calcmode="lin" valueType="num">
                                      <p:cBhvr>
                                        <p:cTn id="28" dur="1000" fill="hold"/>
                                        <p:tgtEl>
                                          <p:spTgt spid="102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02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autoUpdateAnimBg="0" build="p">
        <p:tmplLst>
          <p:tmpl lvl="1">
            <p:tnLst>
              <p:par>
                <p:cTn presetID="42"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Lst>
      </p:bldP>
    </p:bld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p:cNvSpPr>
            <a:spLocks noGrp="1"/>
          </p:cNvSpPr>
          <p:nvPr>
            <p:ph type="ctrTitle"/>
          </p:nvPr>
        </p:nvSpPr>
        <p:spPr>
          <a:xfrm>
            <a:off x="685800" y="1295400"/>
            <a:ext cx="7772400" cy="1470025"/>
          </a:xfrm>
          <a:ln/>
        </p:spPr>
        <p:txBody>
          <a:bodyPr vert="horz" wrap="square" lIns="91440" tIns="45720" rIns="91440" bIns="45720" anchor="ctr" anchorCtr="0"/>
          <a:p>
            <a:pPr eaLnBrk="1" hangingPunct="1">
              <a:buClrTx/>
              <a:buSzTx/>
              <a:buFontTx/>
            </a:pPr>
            <a:r>
              <a:rPr lang="zh-CN" altLang="en-US" sz="3200" b="1" dirty="0">
                <a:latin typeface="华文新魏" pitchFamily="2" charset="-122"/>
                <a:ea typeface="华文新魏" pitchFamily="2" charset="-122"/>
              </a:rPr>
              <a:t>基建网络直报及统计财务合同管理</a:t>
            </a:r>
            <a:endParaRPr lang="zh-CN" altLang="en-US" sz="3200" b="1" dirty="0">
              <a:latin typeface="华文新魏" pitchFamily="2" charset="-122"/>
              <a:ea typeface="华文新魏" pitchFamily="2" charset="-122"/>
            </a:endParaRPr>
          </a:p>
        </p:txBody>
      </p:sp>
      <p:sp>
        <p:nvSpPr>
          <p:cNvPr id="2051" name="Rectangle 3"/>
          <p:cNvSpPr>
            <a:spLocks noGrp="1"/>
          </p:cNvSpPr>
          <p:nvPr>
            <p:ph type="subTitle" idx="1"/>
          </p:nvPr>
        </p:nvSpPr>
        <p:spPr>
          <a:xfrm>
            <a:off x="1371600" y="3124200"/>
            <a:ext cx="6400800" cy="2514600"/>
          </a:xfrm>
          <a:ln/>
        </p:spPr>
        <p:txBody>
          <a:bodyPr vert="horz" wrap="square" lIns="91440" tIns="45720" rIns="91440" bIns="45720" anchor="t" anchorCtr="0"/>
          <a:p>
            <a:pPr eaLnBrk="1" hangingPunct="1">
              <a:lnSpc>
                <a:spcPct val="80000"/>
              </a:lnSpc>
              <a:buClrTx/>
              <a:buSzTx/>
              <a:buFontTx/>
            </a:pPr>
            <a:r>
              <a:rPr lang="zh-CN" altLang="en-US" sz="2800" dirty="0">
                <a:latin typeface="方正行楷简体" pitchFamily="2" charset="-122"/>
                <a:ea typeface="方正行楷简体" pitchFamily="2" charset="-122"/>
                <a:cs typeface="+mn-cs"/>
              </a:rPr>
              <a:t>广西卫生厅项目办</a:t>
            </a:r>
            <a:endParaRPr lang="zh-CN" altLang="en-US" sz="2800" dirty="0">
              <a:latin typeface="方正行楷简体" pitchFamily="2" charset="-122"/>
              <a:ea typeface="方正行楷简体" pitchFamily="2" charset="-122"/>
              <a:cs typeface="+mn-cs"/>
            </a:endParaRPr>
          </a:p>
          <a:p>
            <a:pPr eaLnBrk="1" hangingPunct="1">
              <a:lnSpc>
                <a:spcPct val="80000"/>
              </a:lnSpc>
              <a:buClrTx/>
              <a:buSzTx/>
              <a:buFontTx/>
            </a:pPr>
            <a:endParaRPr lang="en-US" altLang="zh-CN" sz="2800" dirty="0">
              <a:latin typeface="方正行楷简体" pitchFamily="2" charset="-122"/>
              <a:ea typeface="方正行楷简体" pitchFamily="2" charset="-122"/>
              <a:cs typeface="+mn-cs"/>
            </a:endParaRPr>
          </a:p>
          <a:p>
            <a:pPr eaLnBrk="1" hangingPunct="1">
              <a:lnSpc>
                <a:spcPct val="80000"/>
              </a:lnSpc>
              <a:buClrTx/>
              <a:buSzTx/>
              <a:buFontTx/>
            </a:pPr>
            <a:endParaRPr lang="en-US" altLang="zh-CN" sz="2800" dirty="0">
              <a:latin typeface="方正行楷简体" pitchFamily="2" charset="-122"/>
              <a:ea typeface="方正行楷简体" pitchFamily="2" charset="-122"/>
              <a:cs typeface="+mn-cs"/>
            </a:endParaRPr>
          </a:p>
          <a:p>
            <a:pPr eaLnBrk="1" hangingPunct="1">
              <a:lnSpc>
                <a:spcPct val="80000"/>
              </a:lnSpc>
              <a:buClrTx/>
              <a:buSzTx/>
              <a:buFontTx/>
            </a:pPr>
            <a:r>
              <a:rPr lang="zh-CN" altLang="en-US" sz="2800" dirty="0">
                <a:latin typeface="方正行楷简体" pitchFamily="2" charset="-122"/>
                <a:ea typeface="方正行楷简体" pitchFamily="2" charset="-122"/>
                <a:cs typeface="+mn-cs"/>
              </a:rPr>
              <a:t>吴彦伦</a:t>
            </a:r>
            <a:endParaRPr lang="en-US" altLang="zh-CN" sz="2800" dirty="0">
              <a:latin typeface="方正行楷简体" pitchFamily="2" charset="-122"/>
              <a:ea typeface="方正行楷简体" pitchFamily="2" charset="-122"/>
              <a:cs typeface="+mn-cs"/>
            </a:endParaRPr>
          </a:p>
          <a:p>
            <a:pPr eaLnBrk="1" hangingPunct="1">
              <a:lnSpc>
                <a:spcPct val="80000"/>
              </a:lnSpc>
              <a:buClrTx/>
              <a:buSzTx/>
              <a:buFontTx/>
            </a:pPr>
            <a:r>
              <a:rPr lang="en-US" altLang="zh-CN" sz="2000" b="1" dirty="0">
                <a:latin typeface="方正行楷简体" pitchFamily="2" charset="-122"/>
                <a:ea typeface="方正行楷简体" pitchFamily="2" charset="-122"/>
                <a:cs typeface="+mn-cs"/>
              </a:rPr>
              <a:t>0771-2828657</a:t>
            </a:r>
            <a:endParaRPr lang="en-US" altLang="zh-CN" sz="2000" b="1" dirty="0">
              <a:latin typeface="方正行楷简体" pitchFamily="2" charset="-122"/>
              <a:ea typeface="方正行楷简体" pitchFamily="2" charset="-122"/>
              <a:cs typeface="+mn-cs"/>
            </a:endParaRPr>
          </a:p>
          <a:p>
            <a:pPr eaLnBrk="1" hangingPunct="1">
              <a:lnSpc>
                <a:spcPct val="80000"/>
              </a:lnSpc>
              <a:buClrTx/>
              <a:buSzTx/>
              <a:buFontTx/>
            </a:pPr>
            <a:endParaRPr lang="en-US" altLang="zh-CN" sz="1200" dirty="0">
              <a:latin typeface="方正行楷简体" pitchFamily="2" charset="-122"/>
              <a:ea typeface="方正行楷简体" pitchFamily="2" charset="-122"/>
              <a:cs typeface="+mn-cs"/>
            </a:endParaRPr>
          </a:p>
          <a:p>
            <a:pPr eaLnBrk="1" hangingPunct="1">
              <a:lnSpc>
                <a:spcPct val="80000"/>
              </a:lnSpc>
              <a:buClrTx/>
              <a:buSzTx/>
              <a:buFontTx/>
            </a:pPr>
            <a:r>
              <a:rPr lang="en-US" altLang="zh-CN" sz="2000" dirty="0">
                <a:latin typeface="方正行楷简体" pitchFamily="2" charset="-122"/>
                <a:ea typeface="方正行楷简体" pitchFamily="2" charset="-122"/>
                <a:cs typeface="+mn-cs"/>
              </a:rPr>
              <a:t>2013.12       </a:t>
            </a:r>
            <a:r>
              <a:rPr lang="zh-CN" altLang="en-US" sz="2000" dirty="0">
                <a:latin typeface="方正行楷简体" pitchFamily="2" charset="-122"/>
                <a:ea typeface="方正行楷简体" pitchFamily="2" charset="-122"/>
                <a:cs typeface="+mn-cs"/>
              </a:rPr>
              <a:t>柳州</a:t>
            </a:r>
            <a:endParaRPr lang="zh-CN" altLang="en-US" sz="2000" dirty="0">
              <a:latin typeface="方正行楷简体" pitchFamily="2" charset="-122"/>
              <a:ea typeface="方正行楷简体" pitchFamily="2" charset="-122"/>
              <a:cs typeface="+mn-cs"/>
            </a:endParaRPr>
          </a:p>
        </p:txBody>
      </p:sp>
    </p:spTree>
  </p:cSld>
  <p:clrMapOvr>
    <a:masterClrMapping/>
  </p:clrMapOvr>
  <p:transition>
    <p:strips dir="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内容占位符 2"/>
          <p:cNvSpPr>
            <a:spLocks noGrp="1"/>
          </p:cNvSpPr>
          <p:nvPr>
            <p:ph idx="1"/>
          </p:nvPr>
        </p:nvSpPr>
        <p:spPr>
          <a:xfrm>
            <a:off x="381000" y="381000"/>
            <a:ext cx="8534400" cy="5943600"/>
          </a:xfrm>
          <a:ln/>
        </p:spPr>
        <p:txBody>
          <a:bodyPr vert="horz" wrap="square" lIns="91440" tIns="45720" rIns="91440" bIns="45720" anchor="t" anchorCtr="0"/>
          <a:p>
            <a:r>
              <a:rPr lang="zh-CN" altLang="en-US" sz="2400" dirty="0"/>
              <a:t>（三）</a:t>
            </a:r>
            <a:r>
              <a:rPr lang="en-US" altLang="zh-CN" sz="2400" dirty="0"/>
              <a:t>《</a:t>
            </a:r>
            <a:r>
              <a:rPr lang="zh-CN" altLang="en-US" sz="2400" dirty="0"/>
              <a:t>关于进一步完善卫生基建项目网络直报工作的通知</a:t>
            </a:r>
            <a:r>
              <a:rPr lang="en-US" altLang="zh-CN" sz="2400" dirty="0"/>
              <a:t>》</a:t>
            </a:r>
            <a:r>
              <a:rPr lang="zh-CN" altLang="en-US" sz="2400" dirty="0"/>
              <a:t>（厅卫项目</a:t>
            </a:r>
            <a:r>
              <a:rPr lang="en-US" altLang="zh-CN" sz="2400" dirty="0"/>
              <a:t>[2013]17</a:t>
            </a:r>
            <a:r>
              <a:rPr lang="zh-CN" altLang="en-US" sz="2400" dirty="0"/>
              <a:t>号）。</a:t>
            </a:r>
            <a:endParaRPr lang="en-US" altLang="zh-CN" sz="2400" dirty="0"/>
          </a:p>
          <a:p>
            <a:r>
              <a:rPr lang="en-US" altLang="zh-CN" sz="2400" dirty="0"/>
              <a:t>1</a:t>
            </a:r>
            <a:r>
              <a:rPr lang="zh-CN" altLang="en-US" sz="2400" dirty="0"/>
              <a:t>、</a:t>
            </a:r>
            <a:r>
              <a:rPr lang="zh-CN" altLang="zh-CN" sz="2400" dirty="0"/>
              <a:t>落实人员。</a:t>
            </a:r>
            <a:endParaRPr lang="en-US" altLang="zh-CN" sz="2400" dirty="0"/>
          </a:p>
          <a:p>
            <a:r>
              <a:rPr lang="en-US" altLang="zh-CN" sz="2400" dirty="0"/>
              <a:t>2</a:t>
            </a:r>
            <a:r>
              <a:rPr lang="zh-CN" altLang="en-US" sz="2400" dirty="0"/>
              <a:t>、</a:t>
            </a:r>
            <a:r>
              <a:rPr lang="zh-CN" altLang="zh-CN" sz="2400" dirty="0"/>
              <a:t>及时按要求填报。</a:t>
            </a:r>
            <a:endParaRPr lang="en-US" altLang="zh-CN" sz="2400" dirty="0"/>
          </a:p>
          <a:p>
            <a:r>
              <a:rPr lang="en-US" altLang="zh-CN" sz="2400" dirty="0"/>
              <a:t>3</a:t>
            </a:r>
            <a:r>
              <a:rPr lang="zh-CN" altLang="en-US" sz="2400" dirty="0"/>
              <a:t>、</a:t>
            </a:r>
            <a:r>
              <a:rPr lang="zh-CN" altLang="zh-CN" sz="2400" dirty="0"/>
              <a:t>补填报要求。</a:t>
            </a:r>
            <a:endParaRPr lang="en-US" altLang="zh-CN" sz="2400" dirty="0"/>
          </a:p>
          <a:p>
            <a:r>
              <a:rPr lang="zh-CN" altLang="en-US" sz="2400" dirty="0"/>
              <a:t>（</a:t>
            </a:r>
            <a:r>
              <a:rPr lang="en-US" altLang="zh-CN" sz="2400" dirty="0"/>
              <a:t>1</a:t>
            </a:r>
            <a:r>
              <a:rPr lang="zh-CN" altLang="en-US" sz="2400" dirty="0"/>
              <a:t>）</a:t>
            </a:r>
            <a:r>
              <a:rPr lang="en-US" altLang="zh-CN" sz="2400" dirty="0"/>
              <a:t> </a:t>
            </a:r>
            <a:r>
              <a:rPr lang="zh-CN" altLang="zh-CN" sz="2400" dirty="0"/>
              <a:t>补填报的项目年份要从</a:t>
            </a:r>
            <a:r>
              <a:rPr lang="en-US" altLang="zh-CN" sz="2400" dirty="0"/>
              <a:t>2008</a:t>
            </a:r>
            <a:r>
              <a:rPr lang="zh-CN" altLang="zh-CN" sz="2400" dirty="0"/>
              <a:t>年的扩大内需项目开始；</a:t>
            </a:r>
            <a:r>
              <a:rPr lang="en-US" altLang="zh-CN" sz="2400" dirty="0"/>
              <a:t> </a:t>
            </a:r>
            <a:endParaRPr lang="zh-CN" altLang="zh-CN" sz="2400" dirty="0"/>
          </a:p>
          <a:p>
            <a:r>
              <a:rPr lang="zh-CN" altLang="en-US" sz="2400" dirty="0"/>
              <a:t>（</a:t>
            </a:r>
            <a:r>
              <a:rPr lang="en-US" altLang="zh-CN" sz="2400" dirty="0"/>
              <a:t>2</a:t>
            </a:r>
            <a:r>
              <a:rPr lang="zh-CN" altLang="en-US" sz="2400" dirty="0"/>
              <a:t>）</a:t>
            </a:r>
            <a:r>
              <a:rPr lang="en-US" altLang="zh-CN" sz="2400" dirty="0"/>
              <a:t>2009</a:t>
            </a:r>
            <a:r>
              <a:rPr lang="zh-CN" altLang="zh-CN" sz="2400" dirty="0"/>
              <a:t>、</a:t>
            </a:r>
            <a:r>
              <a:rPr lang="en-US" altLang="zh-CN" sz="2400" dirty="0"/>
              <a:t>2010</a:t>
            </a:r>
            <a:r>
              <a:rPr lang="zh-CN" altLang="zh-CN" sz="2400" dirty="0"/>
              <a:t>、</a:t>
            </a:r>
            <a:r>
              <a:rPr lang="en-US" altLang="zh-CN" sz="2400" dirty="0"/>
              <a:t>2011</a:t>
            </a:r>
            <a:r>
              <a:rPr lang="zh-CN" altLang="zh-CN" sz="2400" dirty="0"/>
              <a:t>年的项目报表至少要填报每年</a:t>
            </a:r>
            <a:r>
              <a:rPr lang="en-US" altLang="zh-CN" sz="2400" dirty="0"/>
              <a:t>12</a:t>
            </a:r>
            <a:r>
              <a:rPr lang="zh-CN" altLang="zh-CN" sz="2400" dirty="0"/>
              <a:t>月份的年度报表</a:t>
            </a:r>
            <a:r>
              <a:rPr lang="zh-CN" altLang="en-US" sz="2400" dirty="0"/>
              <a:t>，如果在当年度开工和完工的至少要填开工和完工</a:t>
            </a:r>
            <a:r>
              <a:rPr lang="en-US" altLang="zh-CN" sz="2400" dirty="0"/>
              <a:t>2</a:t>
            </a:r>
            <a:r>
              <a:rPr lang="zh-CN" altLang="en-US" sz="2400" dirty="0"/>
              <a:t>期报表</a:t>
            </a:r>
            <a:r>
              <a:rPr lang="zh-CN" altLang="zh-CN" sz="2400" dirty="0"/>
              <a:t>。</a:t>
            </a:r>
            <a:endParaRPr lang="zh-CN" altLang="zh-CN" sz="2400" dirty="0"/>
          </a:p>
          <a:p>
            <a:r>
              <a:rPr lang="zh-CN" altLang="en-US" sz="2400" dirty="0"/>
              <a:t>（</a:t>
            </a:r>
            <a:r>
              <a:rPr lang="en-US" altLang="zh-CN" sz="2400" dirty="0"/>
              <a:t>3</a:t>
            </a:r>
            <a:r>
              <a:rPr lang="zh-CN" altLang="en-US" sz="2400" dirty="0"/>
              <a:t>）</a:t>
            </a:r>
            <a:r>
              <a:rPr lang="en-US" altLang="zh-CN" sz="2400" dirty="0"/>
              <a:t>2012</a:t>
            </a:r>
            <a:r>
              <a:rPr lang="zh-CN" altLang="zh-CN" sz="2400" dirty="0"/>
              <a:t>年的项目报表要按月补填报，原则上有数据、管理手续、形象变化的每期月报都要更新填报；如遇到已经竣工的项目当期需要填报，但竣工的下一期次就不需再填报，每期汇总竣工项目数据则以最后一次填报的数据为准。</a:t>
            </a:r>
            <a:endParaRPr lang="en-US" altLang="zh-CN" sz="2400" dirty="0"/>
          </a:p>
          <a:p>
            <a:pPr>
              <a:buNone/>
            </a:pPr>
            <a:r>
              <a:rPr lang="zh-CN" altLang="en-US" sz="2400" dirty="0"/>
              <a:t>   </a:t>
            </a:r>
            <a:endParaRPr lang="zh-CN" altLang="en-US" sz="2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a:spLocks noGrp="1"/>
          </p:cNvSpPr>
          <p:nvPr>
            <p:ph idx="1"/>
          </p:nvPr>
        </p:nvSpPr>
        <p:spPr>
          <a:xfrm>
            <a:off x="228600" y="609600"/>
            <a:ext cx="8763000" cy="5516563"/>
          </a:xfrm>
          <a:ln/>
        </p:spPr>
        <p:txBody>
          <a:bodyPr vert="horz" wrap="square" lIns="91440" tIns="45720" rIns="91440" bIns="45720" anchor="t" anchorCtr="0"/>
          <a:p>
            <a:r>
              <a:rPr lang="en-US" altLang="zh-CN" sz="2800" dirty="0"/>
              <a:t>4</a:t>
            </a:r>
            <a:r>
              <a:rPr lang="zh-CN" altLang="en-US" sz="2800" dirty="0"/>
              <a:t>、</a:t>
            </a:r>
            <a:r>
              <a:rPr lang="zh-CN" altLang="zh-CN" sz="2800" dirty="0"/>
              <a:t>不同类型的项目填报截止期要求。</a:t>
            </a:r>
            <a:endParaRPr lang="en-US" altLang="zh-CN" sz="2800" dirty="0"/>
          </a:p>
          <a:p>
            <a:pPr>
              <a:buNone/>
            </a:pPr>
            <a:r>
              <a:rPr lang="en-US" altLang="zh-CN" sz="2800" dirty="0"/>
              <a:t>   </a:t>
            </a:r>
            <a:r>
              <a:rPr lang="zh-CN" altLang="en-US" sz="2800" dirty="0"/>
              <a:t>（</a:t>
            </a:r>
            <a:r>
              <a:rPr lang="en-US" altLang="zh-CN" sz="2800" dirty="0"/>
              <a:t>1</a:t>
            </a:r>
            <a:r>
              <a:rPr lang="zh-CN" altLang="en-US" sz="2800" dirty="0"/>
              <a:t>）</a:t>
            </a:r>
            <a:r>
              <a:rPr lang="zh-CN" altLang="zh-CN" sz="2800" dirty="0"/>
              <a:t>村卫生室项目填报到“完工”的月份报表期；</a:t>
            </a:r>
            <a:endParaRPr lang="zh-CN" altLang="zh-CN" sz="2800" dirty="0"/>
          </a:p>
          <a:p>
            <a:pPr>
              <a:buNone/>
            </a:pPr>
            <a:r>
              <a:rPr lang="zh-CN" altLang="en-US" sz="2800" dirty="0"/>
              <a:t>   （</a:t>
            </a:r>
            <a:r>
              <a:rPr lang="en-US" altLang="zh-CN" sz="2800" dirty="0"/>
              <a:t>2</a:t>
            </a:r>
            <a:r>
              <a:rPr lang="zh-CN" altLang="en-US" sz="2800" dirty="0"/>
              <a:t>）</a:t>
            </a:r>
            <a:r>
              <a:rPr lang="zh-CN" altLang="zh-CN" sz="2800" dirty="0"/>
              <a:t>乡镇以上（包括社区卫生服务中心）的项目要填报到“竣工”月份的报表期，但在“竣工”月份之后所补的管理手续要填报完整</a:t>
            </a:r>
            <a:r>
              <a:rPr lang="zh-CN" altLang="en-US" sz="2800" dirty="0"/>
              <a:t>；</a:t>
            </a:r>
            <a:r>
              <a:rPr lang="zh-CN" altLang="zh-CN" sz="2800" dirty="0"/>
              <a:t>县级及以上项目则要填报到“竣工”月份的报表期，并且还要根据竣工项目情况填报“数据填报”模块中的“项目完工报告”。</a:t>
            </a:r>
            <a:r>
              <a:rPr lang="zh-CN" altLang="en-US" sz="2800" dirty="0"/>
              <a:t>以上“完工”和“竣工”的填报以单个项目进展（旬）月报表中勾选的“工程形象进度”为准。</a:t>
            </a:r>
            <a:endParaRPr lang="en-US" altLang="zh-CN" sz="2800" dirty="0"/>
          </a:p>
          <a:p>
            <a:endParaRPr lang="zh-CN" altLang="en-US" sz="2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2"/>
          <p:cNvSpPr>
            <a:spLocks noGrp="1"/>
          </p:cNvSpPr>
          <p:nvPr>
            <p:ph idx="1"/>
          </p:nvPr>
        </p:nvSpPr>
        <p:spPr>
          <a:xfrm>
            <a:off x="457200" y="533400"/>
            <a:ext cx="8229600" cy="5592763"/>
          </a:xfrm>
          <a:ln/>
        </p:spPr>
        <p:txBody>
          <a:bodyPr vert="horz" wrap="square" lIns="91440" tIns="45720" rIns="91440" bIns="45720" anchor="t" anchorCtr="0"/>
          <a:p>
            <a:r>
              <a:rPr lang="en-US" altLang="zh-CN" sz="2400" b="1" dirty="0">
                <a:solidFill>
                  <a:srgbClr val="FF0000"/>
                </a:solidFill>
              </a:rPr>
              <a:t>5</a:t>
            </a:r>
            <a:r>
              <a:rPr lang="zh-CN" altLang="en-US" sz="2400" b="1" dirty="0">
                <a:solidFill>
                  <a:srgbClr val="FF0000"/>
                </a:solidFill>
              </a:rPr>
              <a:t>、</a:t>
            </a:r>
            <a:r>
              <a:rPr lang="zh-CN" altLang="zh-CN" sz="2400" b="1" dirty="0">
                <a:solidFill>
                  <a:srgbClr val="FF0000"/>
                </a:solidFill>
              </a:rPr>
              <a:t>加</a:t>
            </a:r>
            <a:r>
              <a:rPr lang="zh-CN" altLang="en-US" sz="2400" b="1" dirty="0">
                <a:solidFill>
                  <a:srgbClr val="FF0000"/>
                </a:solidFill>
              </a:rPr>
              <a:t>强项目关键管理</a:t>
            </a:r>
            <a:r>
              <a:rPr lang="zh-CN" altLang="zh-CN" sz="2400" b="1" dirty="0">
                <a:solidFill>
                  <a:srgbClr val="FF0000"/>
                </a:solidFill>
              </a:rPr>
              <a:t>的填报。</a:t>
            </a:r>
            <a:endParaRPr lang="zh-CN" altLang="zh-CN" sz="2400" b="1" dirty="0">
              <a:solidFill>
                <a:srgbClr val="FF0000"/>
              </a:solidFill>
            </a:endParaRPr>
          </a:p>
          <a:p>
            <a:r>
              <a:rPr lang="en-US" altLang="zh-CN" sz="2400" dirty="0"/>
              <a:t>   </a:t>
            </a:r>
            <a:r>
              <a:rPr lang="zh-CN" altLang="en-US" sz="2400" dirty="0"/>
              <a:t>县医院和疾控、县级以上项目总共要填报</a:t>
            </a:r>
            <a:r>
              <a:rPr lang="en-US" altLang="zh-CN" sz="2400" dirty="0"/>
              <a:t>34</a:t>
            </a:r>
            <a:r>
              <a:rPr lang="zh-CN" altLang="en-US" sz="2400" dirty="0"/>
              <a:t>项， 社区卫生中心和卫生监督所项目填报</a:t>
            </a:r>
            <a:r>
              <a:rPr lang="en-US" altLang="zh-CN" sz="2400" dirty="0"/>
              <a:t>31 </a:t>
            </a:r>
            <a:r>
              <a:rPr lang="zh-CN" altLang="en-US" sz="2400" dirty="0"/>
              <a:t>项，乡镇卫生院项目填报</a:t>
            </a:r>
            <a:r>
              <a:rPr lang="en-US" altLang="zh-CN" sz="2400" dirty="0"/>
              <a:t>28</a:t>
            </a:r>
            <a:r>
              <a:rPr lang="zh-CN" altLang="en-US" sz="2400" dirty="0"/>
              <a:t>项目的关键手续和管理信息，这些信息要要按要求逐一通过网络直报进行填报。</a:t>
            </a:r>
            <a:endParaRPr lang="en-US" altLang="zh-CN" sz="2400" dirty="0"/>
          </a:p>
          <a:p>
            <a:r>
              <a:rPr lang="en-US" altLang="zh-CN" sz="2400" dirty="0"/>
              <a:t>     </a:t>
            </a:r>
            <a:r>
              <a:rPr lang="zh-CN" altLang="zh-CN" sz="2400" dirty="0"/>
              <a:t>县级及以上项目的增加</a:t>
            </a:r>
            <a:r>
              <a:rPr lang="en-US" altLang="zh-CN" sz="2400" dirty="0"/>
              <a:t>5</a:t>
            </a:r>
            <a:r>
              <a:rPr lang="zh-CN" altLang="zh-CN" sz="2400" dirty="0"/>
              <a:t>项管理手续</a:t>
            </a:r>
            <a:r>
              <a:rPr lang="zh-CN" altLang="en-US" sz="2400" dirty="0"/>
              <a:t>和增加了</a:t>
            </a:r>
            <a:r>
              <a:rPr lang="en-US" altLang="zh-CN" sz="2400" dirty="0"/>
              <a:t>6</a:t>
            </a:r>
            <a:r>
              <a:rPr lang="zh-CN" altLang="en-US" sz="2400" dirty="0"/>
              <a:t>项填报内容的</a:t>
            </a:r>
            <a:r>
              <a:rPr lang="zh-CN" altLang="zh-CN" sz="2400" dirty="0"/>
              <a:t>，即“</a:t>
            </a:r>
            <a:r>
              <a:rPr lang="en-US" altLang="zh-CN" sz="2400" dirty="0"/>
              <a:t>(1)</a:t>
            </a:r>
            <a:r>
              <a:rPr lang="zh-CN" altLang="en-US" sz="2400" dirty="0"/>
              <a:t> 项目变更管理（是否变更建设内容、是否变更规模超</a:t>
            </a:r>
            <a:r>
              <a:rPr lang="en-US" altLang="zh-CN" sz="2400" dirty="0"/>
              <a:t>10%</a:t>
            </a:r>
            <a:r>
              <a:rPr lang="zh-CN" altLang="en-US" sz="2400" dirty="0"/>
              <a:t>、是否变更投资超</a:t>
            </a:r>
            <a:r>
              <a:rPr lang="en-US" altLang="zh-CN" sz="2400" dirty="0"/>
              <a:t>10%</a:t>
            </a:r>
            <a:r>
              <a:rPr lang="zh-CN" altLang="en-US" sz="2400" dirty="0"/>
              <a:t>、变更批文号）；（</a:t>
            </a:r>
            <a:r>
              <a:rPr lang="en-US" altLang="zh-CN" sz="2400" dirty="0"/>
              <a:t>2</a:t>
            </a:r>
            <a:r>
              <a:rPr lang="zh-CN" altLang="en-US" sz="2400" dirty="0"/>
              <a:t>）</a:t>
            </a:r>
            <a:r>
              <a:rPr lang="zh-CN" altLang="zh-CN" sz="2400" dirty="0"/>
              <a:t>主体施工合同（签订时间、合同编号</a:t>
            </a:r>
            <a:r>
              <a:rPr lang="zh-CN" altLang="en-US" sz="2400" dirty="0"/>
              <a:t>、施工单位、预付款进度款是否规范、变更工程计价条款是否明细、违约处罚是否明确、质量保证条款是否规范明确</a:t>
            </a:r>
            <a:r>
              <a:rPr lang="zh-CN" altLang="zh-CN" sz="2400" dirty="0"/>
              <a:t>）</a:t>
            </a:r>
            <a:r>
              <a:rPr lang="zh-CN" altLang="en-US" sz="2400" dirty="0"/>
              <a:t>；</a:t>
            </a:r>
            <a:r>
              <a:rPr lang="en-US" altLang="zh-CN" sz="2400" dirty="0"/>
              <a:t>(3) </a:t>
            </a:r>
            <a:r>
              <a:rPr lang="zh-CN" altLang="zh-CN" sz="2400" dirty="0"/>
              <a:t>监理合同（签订时间、合同编号</a:t>
            </a:r>
            <a:r>
              <a:rPr lang="zh-CN" altLang="en-US" sz="2400" dirty="0"/>
              <a:t>、监理单位、监理工作范围是否明确、监理工作要求条款是否明细、违约处罚是否明确</a:t>
            </a:r>
            <a:r>
              <a:rPr lang="zh-CN" altLang="zh-CN" sz="2400" dirty="0"/>
              <a:t>）</a:t>
            </a:r>
            <a:r>
              <a:rPr lang="zh-CN" altLang="en-US" sz="2400" dirty="0"/>
              <a:t>；</a:t>
            </a:r>
            <a:endParaRPr lang="zh-CN" altLang="en-US"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内容占位符 2"/>
          <p:cNvSpPr>
            <a:spLocks noGrp="1"/>
          </p:cNvSpPr>
          <p:nvPr>
            <p:ph idx="1"/>
          </p:nvPr>
        </p:nvSpPr>
        <p:spPr>
          <a:xfrm>
            <a:off x="457200" y="304800"/>
            <a:ext cx="8229600" cy="5821363"/>
          </a:xfrm>
          <a:ln/>
        </p:spPr>
        <p:txBody>
          <a:bodyPr vert="horz" wrap="square" lIns="91440" tIns="45720" rIns="91440" bIns="45720" anchor="t" anchorCtr="0"/>
          <a:p>
            <a:r>
              <a:rPr lang="en-US" altLang="zh-CN" sz="2800" dirty="0"/>
              <a:t>(4)</a:t>
            </a:r>
            <a:r>
              <a:rPr lang="zh-CN" altLang="zh-CN" sz="2800" dirty="0"/>
              <a:t>是否</a:t>
            </a:r>
            <a:r>
              <a:rPr lang="zh-CN" altLang="en-US" sz="2800" dirty="0"/>
              <a:t>专帐核算（单独核算开始时间、单独账簿或帐套、凭证是否单独装订、是否按国有基建会计制度核算），（</a:t>
            </a:r>
            <a:r>
              <a:rPr lang="en-US" altLang="zh-CN" sz="2800" dirty="0"/>
              <a:t>5</a:t>
            </a:r>
            <a:r>
              <a:rPr lang="zh-CN" altLang="en-US" sz="2800" dirty="0"/>
              <a:t>）是否单独会计报表（单独报表起始时间、有资金平衡</a:t>
            </a:r>
            <a:r>
              <a:rPr lang="en-US" altLang="zh-CN" sz="2800" dirty="0"/>
              <a:t>-</a:t>
            </a:r>
            <a:r>
              <a:rPr lang="zh-CN" altLang="en-US" sz="2800" dirty="0"/>
              <a:t>会表</a:t>
            </a:r>
            <a:r>
              <a:rPr lang="en-US" altLang="zh-CN" sz="2800" dirty="0"/>
              <a:t>1</a:t>
            </a:r>
            <a:r>
              <a:rPr lang="zh-CN" altLang="en-US" sz="2800" dirty="0"/>
              <a:t>、有基建投资表</a:t>
            </a:r>
            <a:r>
              <a:rPr lang="en-US" altLang="zh-CN" sz="2800" dirty="0"/>
              <a:t>-</a:t>
            </a:r>
            <a:r>
              <a:rPr lang="zh-CN" altLang="en-US" sz="2800" dirty="0"/>
              <a:t>会表</a:t>
            </a:r>
            <a:r>
              <a:rPr lang="en-US" altLang="zh-CN" sz="2800" dirty="0"/>
              <a:t>2</a:t>
            </a:r>
            <a:r>
              <a:rPr lang="zh-CN" altLang="en-US" sz="2800" dirty="0"/>
              <a:t>、有待摊费用表</a:t>
            </a:r>
            <a:r>
              <a:rPr lang="en-US" altLang="zh-CN" sz="2800" dirty="0"/>
              <a:t>-</a:t>
            </a:r>
            <a:r>
              <a:rPr lang="zh-CN" altLang="en-US" sz="2800" dirty="0"/>
              <a:t>会表</a:t>
            </a:r>
            <a:r>
              <a:rPr lang="en-US" altLang="zh-CN" sz="2800" dirty="0"/>
              <a:t>3</a:t>
            </a:r>
            <a:r>
              <a:rPr lang="zh-CN" altLang="en-US" sz="2800" dirty="0"/>
              <a:t>）与专帐管理配套的基建会计报表至少要</a:t>
            </a:r>
            <a:r>
              <a:rPr lang="zh-CN" altLang="zh-CN" sz="2800" dirty="0"/>
              <a:t>填报</a:t>
            </a:r>
            <a:r>
              <a:rPr lang="zh-CN" altLang="en-US" sz="2800" dirty="0"/>
              <a:t>半年及年底报。（</a:t>
            </a:r>
            <a:r>
              <a:rPr lang="en-US" altLang="zh-CN" sz="2800" dirty="0"/>
              <a:t>6</a:t>
            </a:r>
            <a:r>
              <a:rPr lang="zh-CN" altLang="en-US" sz="2800" dirty="0"/>
              <a:t>）资金支付的管理（是否按合同支付、支付进度款有否工程量清单，是否有监理</a:t>
            </a:r>
            <a:r>
              <a:rPr lang="en-US" altLang="zh-CN" sz="2800" dirty="0"/>
              <a:t>/</a:t>
            </a:r>
            <a:r>
              <a:rPr lang="zh-CN" altLang="en-US" sz="2800" dirty="0"/>
              <a:t>现场工程师</a:t>
            </a:r>
            <a:r>
              <a:rPr lang="en-US" altLang="zh-CN" sz="2800" dirty="0"/>
              <a:t>/</a:t>
            </a:r>
            <a:r>
              <a:rPr lang="zh-CN" altLang="en-US" sz="2800" dirty="0"/>
              <a:t>财务审核</a:t>
            </a:r>
            <a:r>
              <a:rPr lang="en-US" altLang="zh-CN" sz="2800" dirty="0"/>
              <a:t>/</a:t>
            </a:r>
            <a:r>
              <a:rPr lang="zh-CN" altLang="en-US" sz="2800" dirty="0"/>
              <a:t>领导审批签字、有否现金支付及转账私人账户、有否其他不规范），（</a:t>
            </a:r>
            <a:r>
              <a:rPr lang="en-US" altLang="zh-CN" sz="2800" dirty="0"/>
              <a:t>7</a:t>
            </a:r>
            <a:r>
              <a:rPr lang="zh-CN" altLang="en-US" sz="2800" dirty="0"/>
              <a:t>）是否跟踪审计（ 开始时间、是否过程跟踪审计）并有相应的审减额填到表中对应，</a:t>
            </a:r>
            <a:endParaRPr lang="zh-CN" altLang="en-US" sz="2800" dirty="0"/>
          </a:p>
          <a:p>
            <a:endParaRPr lang="zh-CN" alt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内容占位符 2"/>
          <p:cNvSpPr>
            <a:spLocks noGrp="1"/>
          </p:cNvSpPr>
          <p:nvPr>
            <p:ph idx="1"/>
          </p:nvPr>
        </p:nvSpPr>
        <p:spPr>
          <a:xfrm>
            <a:off x="457200" y="304800"/>
            <a:ext cx="8382000" cy="5821363"/>
          </a:xfrm>
          <a:ln/>
        </p:spPr>
        <p:txBody>
          <a:bodyPr vert="horz" wrap="square" lIns="91440" tIns="45720" rIns="91440" bIns="45720" anchor="t" anchorCtr="0"/>
          <a:p>
            <a:r>
              <a:rPr lang="zh-CN" altLang="en-US" sz="2800" dirty="0"/>
              <a:t>（</a:t>
            </a:r>
            <a:r>
              <a:rPr lang="en-US" altLang="zh-CN" sz="2800" dirty="0"/>
              <a:t>8</a:t>
            </a:r>
            <a:r>
              <a:rPr lang="zh-CN" altLang="en-US" sz="2800" dirty="0"/>
              <a:t>）现场主体检查（</a:t>
            </a:r>
            <a:r>
              <a:rPr lang="zh-CN" altLang="zh-CN" sz="2800" dirty="0"/>
              <a:t>有否裂缝漏水，有否柱梁</a:t>
            </a:r>
            <a:r>
              <a:rPr lang="zh-CN" altLang="en-US" sz="2800" dirty="0"/>
              <a:t>板墙</a:t>
            </a:r>
            <a:r>
              <a:rPr lang="zh-CN" altLang="zh-CN" sz="2800" dirty="0"/>
              <a:t>歪斜</a:t>
            </a:r>
            <a:r>
              <a:rPr lang="zh-CN" altLang="en-US" sz="2800" dirty="0"/>
              <a:t>不平</a:t>
            </a:r>
            <a:r>
              <a:rPr lang="zh-CN" altLang="zh-CN" sz="2800" dirty="0"/>
              <a:t>，非</a:t>
            </a:r>
            <a:r>
              <a:rPr lang="zh-CN" altLang="en-US" sz="2800" dirty="0"/>
              <a:t>预留</a:t>
            </a:r>
            <a:r>
              <a:rPr lang="zh-CN" altLang="zh-CN" sz="2800" dirty="0"/>
              <a:t>接头处有否钢筋外露，浇捣混凝土有否麻面峰窝，有否刮腻粉烫装修面脱落空鼓，有否其他质量问题</a:t>
            </a:r>
            <a:r>
              <a:rPr lang="zh-CN" altLang="en-US" sz="2800" dirty="0"/>
              <a:t>），（</a:t>
            </a:r>
            <a:r>
              <a:rPr lang="en-US" altLang="zh-CN" sz="2800" dirty="0"/>
              <a:t>9</a:t>
            </a:r>
            <a:r>
              <a:rPr lang="zh-CN" altLang="en-US" sz="2800" dirty="0"/>
              <a:t>）监理基本执行（</a:t>
            </a:r>
            <a:r>
              <a:rPr lang="zh-CN" altLang="zh-CN" sz="2800" dirty="0"/>
              <a:t>是否有监理规划和细则</a:t>
            </a:r>
            <a:r>
              <a:rPr lang="zh-CN" altLang="en-US" sz="2800" dirty="0"/>
              <a:t>、</a:t>
            </a:r>
            <a:r>
              <a:rPr lang="zh-CN" altLang="zh-CN" sz="2800" dirty="0"/>
              <a:t>现场监理是否具有资质</a:t>
            </a:r>
            <a:r>
              <a:rPr lang="zh-CN" altLang="en-US" sz="2800" dirty="0"/>
              <a:t>、</a:t>
            </a:r>
            <a:r>
              <a:rPr lang="zh-CN" altLang="zh-CN" sz="2800" dirty="0"/>
              <a:t>是否有监理日记</a:t>
            </a:r>
            <a:r>
              <a:rPr lang="zh-CN" altLang="en-US" sz="2800" dirty="0"/>
              <a:t>、</a:t>
            </a:r>
            <a:r>
              <a:rPr lang="zh-CN" altLang="zh-CN" sz="2800" dirty="0"/>
              <a:t>是否有隐蔽工程监理记录</a:t>
            </a:r>
            <a:r>
              <a:rPr lang="zh-CN" altLang="en-US" sz="2800" dirty="0"/>
              <a:t>），（</a:t>
            </a:r>
            <a:r>
              <a:rPr lang="en-US" altLang="zh-CN" sz="2800" dirty="0"/>
              <a:t>10</a:t>
            </a:r>
            <a:r>
              <a:rPr lang="zh-CN" altLang="en-US" sz="2800" dirty="0"/>
              <a:t>）监理动态执行（</a:t>
            </a:r>
            <a:r>
              <a:rPr lang="zh-CN" altLang="zh-CN" sz="2800" dirty="0"/>
              <a:t>监理累计召开会议次数</a:t>
            </a:r>
            <a:r>
              <a:rPr lang="zh-CN" altLang="en-US" sz="2800" dirty="0"/>
              <a:t>、</a:t>
            </a:r>
            <a:r>
              <a:rPr lang="zh-CN" altLang="zh-CN" sz="2800" dirty="0"/>
              <a:t>发出整改问题通知总个数</a:t>
            </a:r>
            <a:r>
              <a:rPr lang="zh-CN" altLang="en-US" sz="2800" dirty="0"/>
              <a:t>、</a:t>
            </a:r>
            <a:r>
              <a:rPr lang="zh-CN" altLang="zh-CN" sz="2800" dirty="0"/>
              <a:t>施工单位整改回复个数</a:t>
            </a:r>
            <a:r>
              <a:rPr lang="zh-CN" altLang="en-US" sz="2800" dirty="0"/>
              <a:t>、关键部位施工是否有旁站记录），</a:t>
            </a:r>
            <a:r>
              <a:rPr lang="en-US" altLang="zh-CN" sz="2800" dirty="0"/>
              <a:t>(11) </a:t>
            </a:r>
            <a:r>
              <a:rPr lang="zh-CN" altLang="zh-CN" sz="2800" dirty="0"/>
              <a:t>是否有竣工验收备案表（验收时间、验收资料份数）”</a:t>
            </a:r>
            <a:r>
              <a:rPr lang="zh-CN" altLang="en-US" sz="2800" dirty="0"/>
              <a:t>。</a:t>
            </a:r>
            <a:endParaRPr lang="en-US" altLang="zh-CN" sz="2800" dirty="0"/>
          </a:p>
          <a:p>
            <a:r>
              <a:rPr lang="en-US" altLang="zh-CN" sz="2800" dirty="0"/>
              <a:t>6</a:t>
            </a:r>
            <a:r>
              <a:rPr lang="zh-CN" altLang="en-US" sz="2800" dirty="0"/>
              <a:t>、</a:t>
            </a:r>
            <a:r>
              <a:rPr lang="zh-CN" altLang="zh-CN" sz="2800" dirty="0"/>
              <a:t> </a:t>
            </a:r>
            <a:r>
              <a:rPr lang="zh-CN" altLang="en-US" sz="2800" dirty="0"/>
              <a:t>将来增加与专帐管理配套的</a:t>
            </a:r>
            <a:r>
              <a:rPr lang="zh-CN" altLang="zh-CN" sz="2800" dirty="0"/>
              <a:t>“基建项目会计报表（表</a:t>
            </a:r>
            <a:r>
              <a:rPr lang="en-US" altLang="zh-CN" sz="2800" dirty="0"/>
              <a:t>1</a:t>
            </a:r>
            <a:r>
              <a:rPr lang="zh-CN" altLang="zh-CN" sz="2800" dirty="0"/>
              <a:t>、表</a:t>
            </a:r>
            <a:r>
              <a:rPr lang="en-US" altLang="zh-CN" sz="2800" dirty="0"/>
              <a:t>2</a:t>
            </a:r>
            <a:r>
              <a:rPr lang="zh-CN" altLang="zh-CN" sz="2800" dirty="0"/>
              <a:t>、表</a:t>
            </a:r>
            <a:r>
              <a:rPr lang="en-US" altLang="zh-CN" sz="2800" dirty="0"/>
              <a:t>3</a:t>
            </a:r>
            <a:r>
              <a:rPr lang="zh-CN" altLang="zh-CN" sz="2800" dirty="0"/>
              <a:t>）”的填报</a:t>
            </a:r>
            <a:r>
              <a:rPr lang="en-US" altLang="zh-CN" sz="2800" dirty="0"/>
              <a:t>(</a:t>
            </a:r>
            <a:r>
              <a:rPr lang="zh-CN" altLang="en-US" sz="2800" dirty="0"/>
              <a:t>半年及年底报）</a:t>
            </a:r>
            <a:endParaRPr lang="zh-CN" altLang="zh-CN" sz="2800" dirty="0"/>
          </a:p>
          <a:p>
            <a:endParaRPr lang="zh-CN" altLang="en-US" sz="28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ln/>
        </p:spPr>
        <p:txBody>
          <a:bodyPr vert="horz" wrap="square" lIns="91440" tIns="45720" rIns="91440" bIns="45720" anchor="ctr" anchorCtr="0"/>
          <a:p>
            <a:r>
              <a:rPr lang="zh-CN" altLang="en-US" sz="3600" b="1" dirty="0"/>
              <a:t>三、网络直报管理信息统计填报的方法</a:t>
            </a:r>
            <a:endParaRPr lang="zh-CN" altLang="en-US" sz="3600" b="1" dirty="0"/>
          </a:p>
        </p:txBody>
      </p:sp>
      <p:sp>
        <p:nvSpPr>
          <p:cNvPr id="16387" name="Rectangle 3"/>
          <p:cNvSpPr>
            <a:spLocks noGrp="1"/>
          </p:cNvSpPr>
          <p:nvPr>
            <p:ph idx="1"/>
          </p:nvPr>
        </p:nvSpPr>
        <p:spPr>
          <a:xfrm>
            <a:off x="304800" y="1219200"/>
            <a:ext cx="8686800" cy="5638800"/>
          </a:xfrm>
          <a:ln/>
        </p:spPr>
        <p:txBody>
          <a:bodyPr vert="horz" wrap="square" lIns="91440" tIns="45720" rIns="91440" bIns="45720" anchor="t" anchorCtr="0"/>
          <a:p>
            <a:pPr>
              <a:buNone/>
            </a:pPr>
            <a:r>
              <a:rPr lang="en-US" altLang="zh-CN" b="1" dirty="0"/>
              <a:t> </a:t>
            </a:r>
            <a:r>
              <a:rPr lang="zh-CN" altLang="en-US" sz="2800" b="1" dirty="0"/>
              <a:t>（一）进入账户</a:t>
            </a:r>
            <a:endParaRPr lang="en-US" altLang="zh-CN" sz="2800" b="1" dirty="0"/>
          </a:p>
          <a:p>
            <a:pPr>
              <a:buNone/>
            </a:pPr>
            <a:r>
              <a:rPr lang="en-US" altLang="zh-CN" sz="2800" dirty="0"/>
              <a:t>   1</a:t>
            </a:r>
            <a:r>
              <a:rPr lang="zh-CN" altLang="en-US" sz="2800" dirty="0"/>
              <a:t>、输入“广西卫生信息网”，进入“广西卫生厅卫生项目信息管理平台”，第一次进入的新用户首先进行注册。</a:t>
            </a:r>
            <a:endParaRPr lang="zh-CN" altLang="en-US" sz="2800" dirty="0"/>
          </a:p>
          <a:p>
            <a:pPr>
              <a:buNone/>
            </a:pPr>
            <a:r>
              <a:rPr lang="zh-CN" altLang="en-US" sz="2800" dirty="0"/>
              <a:t>    </a:t>
            </a:r>
            <a:r>
              <a:rPr lang="en-US" altLang="zh-CN" sz="2800" dirty="0"/>
              <a:t>2</a:t>
            </a:r>
            <a:r>
              <a:rPr lang="zh-CN" altLang="en-US" sz="2800" dirty="0"/>
              <a:t>、第二次进入的输入账号、密码。  从“数据填报”、“已填报项目旬（月）报”进入，按卫生项目网络直报系统使用说明（见网络直报首页的填报路径说明）进行操作 。</a:t>
            </a:r>
            <a:endParaRPr lang="en-US" altLang="zh-CN" sz="2800" dirty="0"/>
          </a:p>
          <a:p>
            <a:pPr>
              <a:buNone/>
            </a:pPr>
            <a:r>
              <a:rPr lang="zh-CN" altLang="en-US" sz="2800" b="1" dirty="0"/>
              <a:t>（二）数据信息填报</a:t>
            </a:r>
            <a:endParaRPr lang="en-US" altLang="zh-CN" sz="2800" b="1" dirty="0"/>
          </a:p>
          <a:p>
            <a:pPr>
              <a:buNone/>
            </a:pPr>
            <a:r>
              <a:rPr lang="en-US" altLang="zh-CN" sz="2800" dirty="0"/>
              <a:t>  1</a:t>
            </a:r>
            <a:r>
              <a:rPr lang="zh-CN" altLang="en-US" sz="2800" dirty="0"/>
              <a:t>、进入任务表，查看任务情况，红叉叉表示没有填报，点击填报即可进入填报界面。</a:t>
            </a:r>
            <a:r>
              <a:rPr lang="zh-CN" altLang="en-US" sz="2800" dirty="0">
                <a:solidFill>
                  <a:srgbClr val="FF0000"/>
                </a:solidFill>
              </a:rPr>
              <a:t>（没有填的按厅卫项目</a:t>
            </a:r>
            <a:r>
              <a:rPr lang="en-US" altLang="zh-CN" sz="2800" dirty="0">
                <a:solidFill>
                  <a:srgbClr val="FF0000"/>
                </a:solidFill>
              </a:rPr>
              <a:t>[2013]17</a:t>
            </a:r>
            <a:r>
              <a:rPr lang="zh-CN" altLang="en-US" sz="2800" dirty="0">
                <a:solidFill>
                  <a:srgbClr val="FF0000"/>
                </a:solidFill>
              </a:rPr>
              <a:t>号补填）。</a:t>
            </a:r>
            <a:endParaRPr lang="en-US" altLang="zh-CN" sz="2800" dirty="0">
              <a:solidFill>
                <a:srgbClr val="FF0000"/>
              </a:solidFill>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a:xfrm>
            <a:off x="457200" y="533400"/>
            <a:ext cx="8229600" cy="5592763"/>
          </a:xfrm>
          <a:ln/>
        </p:spPr>
        <p:txBody>
          <a:bodyPr vert="horz" wrap="square" lIns="91440" tIns="45720" rIns="91440" bIns="45720" anchor="t" anchorCtr="0"/>
          <a:p>
            <a:pPr>
              <a:buNone/>
            </a:pPr>
            <a:r>
              <a:rPr lang="en-US" altLang="zh-CN" sz="2800" dirty="0"/>
              <a:t> 2</a:t>
            </a:r>
            <a:r>
              <a:rPr lang="zh-CN" altLang="en-US" sz="2800" dirty="0"/>
              <a:t>、进入已填项目进展（旬）月报，已经填报但还需继续编辑或修改的从此进入。</a:t>
            </a:r>
            <a:endParaRPr lang="en-US" altLang="zh-CN" sz="2800" dirty="0"/>
          </a:p>
          <a:p>
            <a:pPr>
              <a:buNone/>
            </a:pPr>
            <a:r>
              <a:rPr lang="en-US" altLang="zh-CN" sz="2800" dirty="0"/>
              <a:t>  3</a:t>
            </a:r>
            <a:r>
              <a:rPr lang="zh-CN" altLang="en-US" sz="2800" dirty="0"/>
              <a:t>、信息管理手续填报。最多的县级以上的项目目前是</a:t>
            </a:r>
            <a:r>
              <a:rPr lang="en-US" altLang="zh-CN" sz="2800" dirty="0"/>
              <a:t>34</a:t>
            </a:r>
            <a:r>
              <a:rPr lang="zh-CN" altLang="en-US" sz="2800" dirty="0"/>
              <a:t>项要填报信息。</a:t>
            </a:r>
            <a:endParaRPr lang="en-US" altLang="zh-CN" sz="2800" dirty="0"/>
          </a:p>
          <a:p>
            <a:pPr>
              <a:buNone/>
            </a:pPr>
            <a:r>
              <a:rPr lang="en-US" altLang="zh-CN" sz="2800" dirty="0"/>
              <a:t>  4</a:t>
            </a:r>
            <a:r>
              <a:rPr lang="zh-CN" altLang="en-US" sz="2800" dirty="0"/>
              <a:t>、上传照片。“在形象进度图片”框里，右边点击“选择附件（最大</a:t>
            </a:r>
            <a:r>
              <a:rPr lang="en-US" altLang="zh-CN" sz="2800" dirty="0"/>
              <a:t>2M</a:t>
            </a:r>
            <a:r>
              <a:rPr lang="zh-CN" altLang="en-US" sz="2800" dirty="0"/>
              <a:t>），在文档中选中图片，双击照片便可上传。</a:t>
            </a:r>
            <a:endParaRPr lang="en-US" altLang="zh-CN" sz="2800" dirty="0"/>
          </a:p>
          <a:p>
            <a:pPr>
              <a:buNone/>
            </a:pPr>
            <a:r>
              <a:rPr lang="en-US" altLang="zh-CN" sz="2800" b="1" dirty="0"/>
              <a:t>  </a:t>
            </a:r>
            <a:r>
              <a:rPr lang="zh-CN" altLang="en-US" sz="2800" b="1" dirty="0"/>
              <a:t>（三）数据查询（单个项目）</a:t>
            </a:r>
            <a:endParaRPr lang="en-US" altLang="zh-CN" sz="2800" b="1" dirty="0"/>
          </a:p>
          <a:p>
            <a:pPr>
              <a:buNone/>
            </a:pPr>
            <a:r>
              <a:rPr lang="zh-CN" altLang="en-US" sz="2800" dirty="0"/>
              <a:t>     从数据查询的</a:t>
            </a:r>
            <a:r>
              <a:rPr lang="en-US" altLang="zh-CN" sz="2800" dirty="0"/>
              <a:t>”</a:t>
            </a:r>
            <a:r>
              <a:rPr lang="zh-CN" altLang="en-US" sz="2800" dirty="0"/>
              <a:t>旬报查询（单个项目）</a:t>
            </a:r>
            <a:r>
              <a:rPr lang="en-US" altLang="zh-CN" sz="2800" dirty="0"/>
              <a:t>”</a:t>
            </a:r>
            <a:r>
              <a:rPr lang="zh-CN" altLang="en-US" sz="2800" dirty="0"/>
              <a:t>进入，可查询“项目简介、项目报表、形象进度和管理手续”等内容，从“项目地图导航”进入也可以。</a:t>
            </a:r>
            <a:endParaRPr lang="zh-CN" altLang="en-US" sz="28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457200" y="228600"/>
            <a:ext cx="8229600" cy="1143000"/>
          </a:xfrm>
          <a:ln/>
        </p:spPr>
        <p:txBody>
          <a:bodyPr vert="horz" wrap="square" lIns="91440" tIns="45720" rIns="91440" bIns="45720" anchor="ctr" anchorCtr="0"/>
          <a:p>
            <a:r>
              <a:rPr lang="zh-CN" altLang="en-US" dirty="0"/>
              <a:t>四</a:t>
            </a:r>
            <a:r>
              <a:rPr lang="zh-CN" altLang="en-US" sz="4800" b="1" dirty="0"/>
              <a:t>、网络直报的审核</a:t>
            </a:r>
            <a:endParaRPr lang="zh-CN" altLang="en-US" dirty="0"/>
          </a:p>
        </p:txBody>
      </p:sp>
      <p:sp>
        <p:nvSpPr>
          <p:cNvPr id="18435" name="Rectangle 3"/>
          <p:cNvSpPr>
            <a:spLocks noGrp="1"/>
          </p:cNvSpPr>
          <p:nvPr>
            <p:ph idx="1"/>
          </p:nvPr>
        </p:nvSpPr>
        <p:spPr>
          <a:xfrm>
            <a:off x="457200" y="1219200"/>
            <a:ext cx="8229600" cy="5181600"/>
          </a:xfrm>
          <a:ln/>
        </p:spPr>
        <p:txBody>
          <a:bodyPr vert="horz" wrap="square" lIns="91440" tIns="45720" rIns="91440" bIns="45720" anchor="t" anchorCtr="0"/>
          <a:p>
            <a:pPr>
              <a:lnSpc>
                <a:spcPct val="80000"/>
              </a:lnSpc>
              <a:buNone/>
            </a:pPr>
            <a:r>
              <a:rPr lang="zh-CN" altLang="en-US" sz="2400" b="1" dirty="0"/>
              <a:t>（一）单个项目填报审核</a:t>
            </a:r>
            <a:br>
              <a:rPr lang="en-US" altLang="zh-CN" sz="2400" b="1" dirty="0"/>
            </a:br>
            <a:r>
              <a:rPr lang="zh-CN" altLang="en-US" sz="2400" dirty="0">
                <a:solidFill>
                  <a:srgbClr val="FF0000"/>
                </a:solidFill>
              </a:rPr>
              <a:t>主要是项目填报单位进行审核，省、市卫生局进行抽查，县级卫生局全面检查。</a:t>
            </a:r>
            <a:endParaRPr lang="en-US" altLang="zh-CN" sz="2400" dirty="0">
              <a:solidFill>
                <a:srgbClr val="FF0000"/>
              </a:solidFill>
            </a:endParaRPr>
          </a:p>
          <a:p>
            <a:pPr>
              <a:lnSpc>
                <a:spcPct val="80000"/>
              </a:lnSpc>
            </a:pPr>
            <a:r>
              <a:rPr lang="zh-CN" altLang="en-US" sz="2400" dirty="0"/>
              <a:t>从数据查询的</a:t>
            </a:r>
            <a:r>
              <a:rPr lang="en-US" altLang="zh-CN" sz="2400" dirty="0"/>
              <a:t>”</a:t>
            </a:r>
            <a:r>
              <a:rPr lang="zh-CN" altLang="en-US" sz="2400" dirty="0"/>
              <a:t>旬报查询</a:t>
            </a:r>
            <a:r>
              <a:rPr lang="en-US" altLang="zh-CN" sz="2400" dirty="0"/>
              <a:t>(</a:t>
            </a:r>
            <a:r>
              <a:rPr lang="zh-CN" altLang="en-US" sz="2400" dirty="0"/>
              <a:t>单项目</a:t>
            </a:r>
            <a:r>
              <a:rPr lang="en-US" altLang="zh-CN" sz="2400" dirty="0"/>
              <a:t>)”</a:t>
            </a:r>
            <a:r>
              <a:rPr lang="zh-CN" altLang="en-US" sz="2400" dirty="0"/>
              <a:t>进入，进行审核最快</a:t>
            </a:r>
            <a:r>
              <a:rPr lang="en-US" altLang="zh-CN" sz="2400" dirty="0"/>
              <a:t>;</a:t>
            </a:r>
            <a:endParaRPr lang="en-US" altLang="zh-CN" sz="2400" dirty="0"/>
          </a:p>
          <a:p>
            <a:pPr>
              <a:lnSpc>
                <a:spcPct val="80000"/>
              </a:lnSpc>
            </a:pPr>
            <a:r>
              <a:rPr lang="en-US" altLang="zh-CN" sz="2400" dirty="0"/>
              <a:t>1. </a:t>
            </a:r>
            <a:r>
              <a:rPr lang="zh-CN" altLang="en-US" sz="2400" dirty="0"/>
              <a:t>单个项目报表填报</a:t>
            </a:r>
            <a:endParaRPr lang="en-US" altLang="zh-CN" sz="2400" dirty="0"/>
          </a:p>
          <a:p>
            <a:pPr>
              <a:lnSpc>
                <a:spcPct val="80000"/>
              </a:lnSpc>
              <a:buNone/>
            </a:pPr>
            <a:r>
              <a:rPr lang="zh-CN" altLang="en-US" sz="2400" dirty="0"/>
              <a:t> （</a:t>
            </a:r>
            <a:r>
              <a:rPr lang="en-US" altLang="zh-CN" sz="2400" dirty="0"/>
              <a:t>1</a:t>
            </a:r>
            <a:r>
              <a:rPr lang="zh-CN" altLang="en-US" sz="2400" dirty="0"/>
              <a:t>）单个项目数据填报是汇总报表的基础，只有单个报表填对，整个汇总报表才能对。</a:t>
            </a:r>
            <a:endParaRPr lang="en-US" altLang="zh-CN" sz="2400" dirty="0"/>
          </a:p>
          <a:p>
            <a:pPr>
              <a:lnSpc>
                <a:spcPct val="80000"/>
              </a:lnSpc>
              <a:buNone/>
            </a:pPr>
            <a:r>
              <a:rPr lang="zh-CN" altLang="en-US" sz="2400" dirty="0"/>
              <a:t> （</a:t>
            </a:r>
            <a:r>
              <a:rPr lang="en-US" altLang="zh-CN" sz="2400" dirty="0"/>
              <a:t>2</a:t>
            </a:r>
            <a:r>
              <a:rPr lang="zh-CN" altLang="en-US" sz="2400" dirty="0"/>
              <a:t>）从“填报任务列表”审核是否有已下达但未完工项目未填数，红叉叉数。</a:t>
            </a:r>
            <a:endParaRPr lang="en-US" altLang="zh-CN" sz="2400" dirty="0"/>
          </a:p>
          <a:p>
            <a:pPr>
              <a:lnSpc>
                <a:spcPct val="80000"/>
              </a:lnSpc>
              <a:buNone/>
            </a:pPr>
            <a:r>
              <a:rPr lang="zh-CN" altLang="en-US" sz="2400" dirty="0"/>
              <a:t> （</a:t>
            </a:r>
            <a:r>
              <a:rPr lang="en-US" altLang="zh-CN" sz="2400" dirty="0"/>
              <a:t>3</a:t>
            </a:r>
            <a:r>
              <a:rPr lang="zh-CN" altLang="en-US" sz="2400" dirty="0"/>
              <a:t>）项目投资计划、中央投资计划、地方配套计划各部分总数是固定的，属于地方配套的市县政府配套资金和单位自筹资金是可以按各项目计划数分解填报，</a:t>
            </a:r>
            <a:r>
              <a:rPr lang="zh-CN" altLang="en-US" sz="2400" dirty="0">
                <a:solidFill>
                  <a:srgbClr val="FF0000"/>
                </a:solidFill>
              </a:rPr>
              <a:t>但计划数不能改</a:t>
            </a:r>
            <a:r>
              <a:rPr lang="zh-CN" altLang="en-US" sz="2400" dirty="0"/>
              <a:t>，并</a:t>
            </a:r>
            <a:r>
              <a:rPr lang="zh-CN" altLang="en-US" sz="2400" dirty="0">
                <a:solidFill>
                  <a:srgbClr val="FF0000"/>
                </a:solidFill>
              </a:rPr>
              <a:t>要注意</a:t>
            </a:r>
            <a:r>
              <a:rPr lang="zh-CN" altLang="en-US" sz="2400" dirty="0"/>
              <a:t>市县政府配套资金和单位自筹资金相加要和原来的计划配套资金总数</a:t>
            </a:r>
            <a:r>
              <a:rPr lang="zh-CN" altLang="en-US" sz="2400" dirty="0">
                <a:solidFill>
                  <a:srgbClr val="FF0000"/>
                </a:solidFill>
              </a:rPr>
              <a:t>相等</a:t>
            </a:r>
            <a:r>
              <a:rPr lang="zh-CN" altLang="en-US" sz="2400" dirty="0"/>
              <a:t>。</a:t>
            </a:r>
            <a:endParaRPr lang="zh-CN" altLang="en-US" sz="2400" dirty="0"/>
          </a:p>
          <a:p>
            <a:pPr>
              <a:lnSpc>
                <a:spcPct val="80000"/>
              </a:lnSpc>
              <a:buNone/>
            </a:pPr>
            <a:endParaRPr lang="zh-CN" altLang="en-US" sz="2400" dirty="0"/>
          </a:p>
          <a:p>
            <a:pPr>
              <a:lnSpc>
                <a:spcPct val="80000"/>
              </a:lnSpc>
              <a:buNone/>
            </a:pPr>
            <a:r>
              <a:rPr lang="zh-CN" altLang="en-US" sz="1800" dirty="0"/>
              <a:t> </a:t>
            </a:r>
            <a:r>
              <a:rPr lang="en-US" altLang="zh-CN" sz="1800" dirty="0"/>
              <a:t>  </a:t>
            </a:r>
            <a:endParaRPr lang="zh-CN" altLang="en-US" sz="1800" dirty="0"/>
          </a:p>
          <a:p>
            <a:pPr>
              <a:lnSpc>
                <a:spcPct val="80000"/>
              </a:lnSpc>
              <a:buNone/>
            </a:pPr>
            <a:r>
              <a:rPr lang="en-US" altLang="zh-CN" sz="1800" dirty="0"/>
              <a:t>  </a:t>
            </a:r>
            <a:endParaRPr lang="zh-CN" altLang="en-US" sz="18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3"/>
          <p:cNvSpPr>
            <a:spLocks noGrp="1"/>
          </p:cNvSpPr>
          <p:nvPr>
            <p:ph idx="1"/>
          </p:nvPr>
        </p:nvSpPr>
        <p:spPr>
          <a:xfrm>
            <a:off x="457200" y="304800"/>
            <a:ext cx="8229600" cy="5821363"/>
          </a:xfrm>
          <a:ln/>
        </p:spPr>
        <p:txBody>
          <a:bodyPr vert="horz" wrap="square" lIns="91440" tIns="45720" rIns="91440" bIns="45720" anchor="t" anchorCtr="0"/>
          <a:p>
            <a:pPr>
              <a:lnSpc>
                <a:spcPct val="90000"/>
              </a:lnSpc>
              <a:buNone/>
            </a:pPr>
            <a:r>
              <a:rPr lang="zh-CN" altLang="en-US" sz="2800" dirty="0"/>
              <a:t>（</a:t>
            </a:r>
            <a:r>
              <a:rPr lang="en-US" altLang="zh-CN" sz="2800" dirty="0"/>
              <a:t>4</a:t>
            </a:r>
            <a:r>
              <a:rPr lang="zh-CN" altLang="en-US" sz="2800" dirty="0"/>
              <a:t>）完成的计划投资数要和形象工程进度相匹配，正常情况下，一般未开工项目的投资额不应大于总投资的</a:t>
            </a:r>
            <a:r>
              <a:rPr lang="en-US" altLang="zh-CN" sz="2800" dirty="0"/>
              <a:t>15%</a:t>
            </a:r>
            <a:r>
              <a:rPr lang="zh-CN" altLang="en-US" sz="2800" dirty="0"/>
              <a:t>；基础施工总投资不应大于总投资的</a:t>
            </a:r>
            <a:r>
              <a:rPr lang="en-US" altLang="zh-CN" sz="2800" dirty="0"/>
              <a:t>30%</a:t>
            </a:r>
            <a:r>
              <a:rPr lang="zh-CN" altLang="en-US" sz="2800" dirty="0"/>
              <a:t>；主体封顶的投资额不应该大于总投资额的</a:t>
            </a:r>
            <a:r>
              <a:rPr lang="en-US" altLang="zh-CN" sz="2800" dirty="0"/>
              <a:t>75%</a:t>
            </a:r>
            <a:r>
              <a:rPr lang="zh-CN" altLang="en-US" sz="2800" dirty="0"/>
              <a:t>。</a:t>
            </a:r>
            <a:endParaRPr lang="zh-CN" altLang="en-US" sz="2800" dirty="0"/>
          </a:p>
          <a:p>
            <a:pPr>
              <a:lnSpc>
                <a:spcPct val="90000"/>
              </a:lnSpc>
              <a:buNone/>
            </a:pPr>
            <a:r>
              <a:rPr lang="zh-CN" altLang="en-US" sz="2800" dirty="0"/>
              <a:t>（</a:t>
            </a:r>
            <a:r>
              <a:rPr lang="en-US" altLang="zh-CN" sz="2800" dirty="0"/>
              <a:t>5</a:t>
            </a:r>
            <a:r>
              <a:rPr lang="zh-CN" altLang="en-US" sz="2800" dirty="0"/>
              <a:t>）本期累计数大于或等于上期累计数；未开工项目的本期累计数小于或等于上期累计数。</a:t>
            </a:r>
            <a:endParaRPr lang="en-US" altLang="zh-CN" sz="2800" dirty="0"/>
          </a:p>
          <a:p>
            <a:pPr>
              <a:lnSpc>
                <a:spcPct val="90000"/>
              </a:lnSpc>
              <a:buNone/>
            </a:pPr>
            <a:r>
              <a:rPr lang="zh-CN" altLang="en-US" sz="2800" dirty="0"/>
              <a:t> （</a:t>
            </a:r>
            <a:r>
              <a:rPr lang="en-US" altLang="zh-CN" sz="2800" dirty="0"/>
              <a:t>6</a:t>
            </a:r>
            <a:r>
              <a:rPr lang="zh-CN" altLang="en-US" sz="2800" dirty="0"/>
              <a:t>）资金到位数大于或等于资金支付数；</a:t>
            </a:r>
            <a:endParaRPr lang="zh-CN" altLang="en-US" sz="2800" dirty="0"/>
          </a:p>
          <a:p>
            <a:pPr>
              <a:lnSpc>
                <a:spcPct val="90000"/>
              </a:lnSpc>
              <a:buNone/>
            </a:pPr>
            <a:r>
              <a:rPr lang="en-US" altLang="zh-CN" sz="2800" dirty="0"/>
              <a:t> </a:t>
            </a:r>
            <a:r>
              <a:rPr lang="zh-CN" altLang="en-US" sz="2800" dirty="0"/>
              <a:t>（</a:t>
            </a:r>
            <a:r>
              <a:rPr lang="en-US" altLang="zh-CN" sz="2800" dirty="0"/>
              <a:t>7</a:t>
            </a:r>
            <a:r>
              <a:rPr lang="zh-CN" altLang="en-US" sz="2800" dirty="0"/>
              <a:t>）实际完成投资</a:t>
            </a:r>
            <a:r>
              <a:rPr lang="en-US" altLang="zh-CN" sz="2800" dirty="0"/>
              <a:t>=</a:t>
            </a:r>
            <a:r>
              <a:rPr lang="zh-CN" altLang="en-US" sz="2800" dirty="0"/>
              <a:t>完成计划投资</a:t>
            </a:r>
            <a:r>
              <a:rPr lang="en-US" altLang="zh-CN" sz="2800" dirty="0"/>
              <a:t>+</a:t>
            </a:r>
            <a:r>
              <a:rPr lang="zh-CN" altLang="en-US" sz="2800" dirty="0"/>
              <a:t>完成超计划投资；</a:t>
            </a:r>
            <a:endParaRPr lang="en-US" altLang="zh-CN" sz="2800" dirty="0"/>
          </a:p>
          <a:p>
            <a:pPr>
              <a:lnSpc>
                <a:spcPct val="80000"/>
              </a:lnSpc>
              <a:buNone/>
            </a:pPr>
            <a:r>
              <a:rPr lang="zh-CN" altLang="en-US" sz="2800" dirty="0"/>
              <a:t> （</a:t>
            </a:r>
            <a:r>
              <a:rPr lang="en-US" altLang="zh-CN" sz="2800" dirty="0"/>
              <a:t>8</a:t>
            </a:r>
            <a:r>
              <a:rPr lang="zh-CN" altLang="en-US" sz="2800" dirty="0"/>
              <a:t>）</a:t>
            </a:r>
            <a:r>
              <a:rPr lang="zh-CN" altLang="en-US" sz="2800" dirty="0">
                <a:solidFill>
                  <a:srgbClr val="FF0000"/>
                </a:solidFill>
              </a:rPr>
              <a:t>与会计报表对接：实际完成投资</a:t>
            </a:r>
            <a:r>
              <a:rPr lang="en-US" altLang="zh-CN" sz="2800" dirty="0">
                <a:solidFill>
                  <a:srgbClr val="FF0000"/>
                </a:solidFill>
              </a:rPr>
              <a:t>=</a:t>
            </a:r>
            <a:r>
              <a:rPr lang="zh-CN" altLang="en-US" sz="2800" dirty="0">
                <a:solidFill>
                  <a:srgbClr val="FF0000"/>
                </a:solidFill>
              </a:rPr>
              <a:t>项目会计报表的在建工程总余额；</a:t>
            </a:r>
            <a:endParaRPr lang="en-US" altLang="zh-CN" sz="2800" dirty="0">
              <a:solidFill>
                <a:srgbClr val="FF0000"/>
              </a:solidFill>
            </a:endParaRPr>
          </a:p>
          <a:p>
            <a:pPr>
              <a:lnSpc>
                <a:spcPct val="80000"/>
              </a:lnSpc>
              <a:buNone/>
            </a:pPr>
            <a:r>
              <a:rPr lang="en-US" altLang="zh-CN" sz="2800" dirty="0"/>
              <a:t>  </a:t>
            </a:r>
            <a:endParaRPr lang="en-US" altLang="zh-CN" sz="2800" dirty="0"/>
          </a:p>
          <a:p>
            <a:pPr>
              <a:lnSpc>
                <a:spcPct val="90000"/>
              </a:lnSpc>
              <a:buNone/>
            </a:pPr>
            <a:endParaRPr lang="zh-CN" altLang="en-US" sz="2400" dirty="0"/>
          </a:p>
          <a:p>
            <a:pPr>
              <a:lnSpc>
                <a:spcPct val="90000"/>
              </a:lnSpc>
              <a:buNone/>
            </a:pPr>
            <a:endParaRPr lang="zh-CN" altLang="en-US" sz="2400" dirty="0"/>
          </a:p>
          <a:p>
            <a:pPr>
              <a:lnSpc>
                <a:spcPct val="90000"/>
              </a:lnSpc>
            </a:pPr>
            <a:endParaRPr lang="zh-CN" altLang="en-US" sz="24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457200" y="304800"/>
            <a:ext cx="8229600" cy="6096000"/>
          </a:xfrm>
          <a:ln/>
        </p:spPr>
        <p:txBody>
          <a:bodyPr vert="horz" wrap="square" lIns="91440" tIns="45720" rIns="91440" bIns="45720" anchor="t" anchorCtr="0"/>
          <a:p>
            <a:pPr>
              <a:buNone/>
            </a:pPr>
            <a:r>
              <a:rPr lang="zh-CN" altLang="en-US" sz="2800" dirty="0"/>
              <a:t>（</a:t>
            </a:r>
            <a:r>
              <a:rPr lang="en-US" altLang="zh-CN" sz="2800" dirty="0"/>
              <a:t>9</a:t>
            </a:r>
            <a:r>
              <a:rPr lang="zh-CN" altLang="en-US" sz="2800" dirty="0"/>
              <a:t>）勾选开工时间后，形象工程不能再选“未开工”项，至少是“地基”或以后的阶段，否则统计汇总中仍然默认为未开工。</a:t>
            </a:r>
            <a:r>
              <a:rPr lang="zh-CN" altLang="en-US" sz="2800" dirty="0">
                <a:solidFill>
                  <a:srgbClr val="FF0000"/>
                </a:solidFill>
              </a:rPr>
              <a:t>对于“开工”的确认</a:t>
            </a:r>
            <a:r>
              <a:rPr lang="zh-CN" altLang="en-US" sz="2800" dirty="0"/>
              <a:t>，应该是在签订主体施工合同后，施工队进场对永久性建筑物的建设进行开沟挖槽才是正式开工，其他的前期三通一平等工作不能算开工。</a:t>
            </a:r>
            <a:endParaRPr lang="en-US" altLang="zh-CN" sz="2800" dirty="0"/>
          </a:p>
          <a:p>
            <a:pPr>
              <a:lnSpc>
                <a:spcPct val="80000"/>
              </a:lnSpc>
              <a:buNone/>
            </a:pPr>
            <a:r>
              <a:rPr lang="zh-CN" altLang="en-US" sz="2800" dirty="0"/>
              <a:t>（</a:t>
            </a:r>
            <a:r>
              <a:rPr lang="en-US" altLang="zh-CN" sz="2800" dirty="0"/>
              <a:t>10</a:t>
            </a:r>
            <a:r>
              <a:rPr lang="zh-CN" altLang="en-US" sz="2800" dirty="0"/>
              <a:t>）勾选全过程跟踪审计但送审额为零或审减额为零的，按无全过程跟踪审计或无效算。</a:t>
            </a:r>
            <a:endParaRPr lang="en-US" altLang="zh-CN" sz="2800" dirty="0"/>
          </a:p>
          <a:p>
            <a:pPr>
              <a:lnSpc>
                <a:spcPct val="80000"/>
              </a:lnSpc>
              <a:buNone/>
            </a:pPr>
            <a:r>
              <a:rPr lang="zh-CN" altLang="en-US" sz="2800" dirty="0"/>
              <a:t>（</a:t>
            </a:r>
            <a:r>
              <a:rPr lang="en-US" altLang="zh-CN" sz="2800" dirty="0"/>
              <a:t>11</a:t>
            </a:r>
            <a:r>
              <a:rPr lang="zh-CN" altLang="en-US" sz="2800" dirty="0"/>
              <a:t>）项目一次报表未报的，系统默认为该项目“未开工”，所以对一次未报的项目一定要补报，只填</a:t>
            </a:r>
            <a:r>
              <a:rPr lang="en-US" altLang="zh-CN" sz="2800" dirty="0"/>
              <a:t>2011-4-25</a:t>
            </a:r>
            <a:r>
              <a:rPr lang="zh-CN" altLang="en-US" sz="2800" dirty="0"/>
              <a:t>日的也要补，并且要补报到最后数据手续不再变动为止（完工或竣工）。这里注意停工是指中途停工，不是完工以后的阶段，未开工的不能选这项。</a:t>
            </a:r>
            <a:endParaRPr lang="en-US" altLang="zh-CN" sz="2800" dirty="0"/>
          </a:p>
          <a:p>
            <a:endParaRPr lang="en-US" altLang="zh-CN" dirty="0"/>
          </a:p>
          <a:p>
            <a:endParaRPr lang="zh-CN" alt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title"/>
          </p:nvPr>
        </p:nvSpPr>
        <p:spPr>
          <a:ln/>
        </p:spPr>
        <p:txBody>
          <a:bodyPr vert="horz" wrap="square" lIns="91440" tIns="45720" rIns="91440" bIns="45720" anchor="ctr" anchorCtr="0"/>
          <a:p>
            <a:pPr eaLnBrk="1" hangingPunct="1"/>
            <a:r>
              <a:rPr lang="zh-CN" altLang="en-US" dirty="0"/>
              <a:t>内容提纲</a:t>
            </a:r>
            <a:endParaRPr lang="zh-CN" altLang="en-US" dirty="0"/>
          </a:p>
        </p:txBody>
      </p:sp>
      <p:sp>
        <p:nvSpPr>
          <p:cNvPr id="3075" name="Rectangle 3"/>
          <p:cNvSpPr>
            <a:spLocks noGrp="1"/>
          </p:cNvSpPr>
          <p:nvPr>
            <p:ph idx="1"/>
          </p:nvPr>
        </p:nvSpPr>
        <p:spPr>
          <a:ln/>
        </p:spPr>
        <p:txBody>
          <a:bodyPr vert="horz" wrap="square" lIns="91440" tIns="45720" rIns="91440" bIns="45720" anchor="t" anchorCtr="0"/>
          <a:p>
            <a:pPr eaLnBrk="1" hangingPunct="1">
              <a:buNone/>
            </a:pPr>
            <a:r>
              <a:rPr lang="zh-CN" altLang="en-US" sz="2800" b="1" dirty="0"/>
              <a:t>一、网络直报的应用</a:t>
            </a:r>
            <a:endParaRPr lang="zh-CN" altLang="en-US" sz="2800" b="1" dirty="0"/>
          </a:p>
          <a:p>
            <a:pPr eaLnBrk="1" hangingPunct="1">
              <a:buNone/>
            </a:pPr>
            <a:r>
              <a:rPr lang="zh-CN" altLang="en-US" sz="2800" dirty="0"/>
              <a:t>二、</a:t>
            </a:r>
            <a:r>
              <a:rPr lang="zh-CN" altLang="en-US" sz="2800" b="1" dirty="0"/>
              <a:t>网络直报的填报和项目管理要求</a:t>
            </a:r>
            <a:endParaRPr lang="zh-CN" altLang="en-US" sz="2800" b="1" dirty="0"/>
          </a:p>
          <a:p>
            <a:pPr eaLnBrk="1" hangingPunct="1">
              <a:buNone/>
            </a:pPr>
            <a:r>
              <a:rPr lang="zh-CN" altLang="en-US" sz="2800" b="1" dirty="0"/>
              <a:t>三、网络直报管理信息统计填报的方法</a:t>
            </a:r>
            <a:endParaRPr lang="zh-CN" altLang="en-US" sz="2800" b="1" dirty="0"/>
          </a:p>
          <a:p>
            <a:pPr eaLnBrk="1" hangingPunct="1">
              <a:buNone/>
            </a:pPr>
            <a:r>
              <a:rPr lang="zh-CN" altLang="en-US" sz="2800" b="1" dirty="0">
                <a:solidFill>
                  <a:srgbClr val="FF0000"/>
                </a:solidFill>
              </a:rPr>
              <a:t>四、网络直报的审核</a:t>
            </a:r>
            <a:endParaRPr lang="zh-CN" altLang="en-US" sz="2800" b="1" dirty="0">
              <a:solidFill>
                <a:srgbClr val="FF0000"/>
              </a:solidFill>
            </a:endParaRPr>
          </a:p>
          <a:p>
            <a:pPr eaLnBrk="1" hangingPunct="1">
              <a:buNone/>
            </a:pPr>
            <a:r>
              <a:rPr lang="zh-CN" altLang="en-US" sz="2800" b="1" dirty="0"/>
              <a:t>五、统计信息的和基建会计对接及管理</a:t>
            </a:r>
            <a:endParaRPr lang="en-US" altLang="zh-CN" sz="2800" b="1" dirty="0"/>
          </a:p>
          <a:p>
            <a:pPr eaLnBrk="1" hangingPunct="1">
              <a:buNone/>
            </a:pPr>
            <a:r>
              <a:rPr lang="zh-CN" altLang="en-US" sz="2800" b="1" dirty="0"/>
              <a:t>六、基建项目的财务管理</a:t>
            </a:r>
            <a:endParaRPr lang="en-US" altLang="zh-CN" sz="2800" b="1" dirty="0"/>
          </a:p>
          <a:p>
            <a:pPr eaLnBrk="1" hangingPunct="1">
              <a:buNone/>
            </a:pPr>
            <a:r>
              <a:rPr lang="zh-CN" altLang="en-US" sz="2800" b="1" dirty="0"/>
              <a:t>七、基建合同管理</a:t>
            </a:r>
            <a:endParaRPr lang="zh-CN" altLang="en-US" sz="2800" b="1" dirty="0"/>
          </a:p>
          <a:p>
            <a:pPr eaLnBrk="1" hangingPunct="1">
              <a:buNone/>
            </a:pPr>
            <a:endParaRPr lang="zh-CN" altLang="en-US" sz="2800" b="1" dirty="0"/>
          </a:p>
          <a:p>
            <a:pPr eaLnBrk="1" hangingPunct="1">
              <a:buNone/>
            </a:pPr>
            <a:endParaRPr lang="zh-CN" altLang="en-US" sz="2800" b="1"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Rectangle 3"/>
          <p:cNvSpPr>
            <a:spLocks noGrp="1" noChangeArrowheads="1"/>
          </p:cNvSpPr>
          <p:nvPr>
            <p:ph idx="1"/>
          </p:nvPr>
        </p:nvSpPr>
        <p:spPr>
          <a:xfrm>
            <a:off x="457200" y="381000"/>
            <a:ext cx="8229600" cy="5867400"/>
          </a:xfrm>
        </p:spPr>
        <p:txBody>
          <a:bodyPr vert="horz" wrap="square" lIns="91440" tIns="45720" rIns="91440" bIns="45720" numCol="1" anchor="t" anchorCtr="0" compatLnSpc="1"/>
          <a:lstStyle/>
          <a:p>
            <a:pPr marL="342900" marR="0" lvl="0" indent="-342900" algn="l" defTabSz="914400" rtl="0" eaLnBrk="0" fontAlgn="base" latinLnBrk="0" hangingPunct="0">
              <a:lnSpc>
                <a:spcPct val="80000"/>
              </a:lnSpc>
              <a:spcBef>
                <a:spcPct val="20000"/>
              </a:spcBef>
              <a:spcAft>
                <a:spcPct val="0"/>
              </a:spcAft>
              <a:buClrTx/>
              <a:buSzTx/>
              <a:buFontTx/>
              <a:buNone/>
              <a:defRPr/>
            </a:pP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 </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8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a:t>
            </a:r>
            <a:r>
              <a:rPr kumimoji="0" lang="en-US" altLang="zh-CN" sz="2400" b="0" i="0" u="none" strike="noStrike" kern="0" cap="none" spc="0" normalizeH="0" baseline="0" noProof="0" dirty="0" smtClean="0">
                <a:ln>
                  <a:noFill/>
                </a:ln>
                <a:solidFill>
                  <a:schemeClr val="tx1"/>
                </a:solidFill>
                <a:effectLst/>
                <a:uLnTx/>
                <a:uFillTx/>
                <a:latin typeface="+mn-lt"/>
                <a:ea typeface="+mn-ea"/>
                <a:cs typeface="+mn-cs"/>
              </a:rPr>
              <a:t>12</a:t>
            </a: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）实际建筑规模：单位平方米，完工的按实际建完面积算，已开工未完工的按设计图纸算；当前完成建设面积：也就是按填报当期已经完成楼层计算完成的建设面积。</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0" fontAlgn="base" latinLnBrk="0" hangingPunct="0">
              <a:lnSpc>
                <a:spcPct val="80000"/>
              </a:lnSpc>
              <a:spcBef>
                <a:spcPct val="20000"/>
              </a:spcBef>
              <a:spcAft>
                <a:spcPct val="0"/>
              </a:spcAft>
              <a:buClrTx/>
              <a:buSzTx/>
              <a:buFontTx/>
              <a:buNone/>
              <a:defRPr/>
            </a:pPr>
            <a:r>
              <a:rPr kumimoji="0" lang="en-US" altLang="zh-CN" sz="2400" b="0"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 关键手续和管理信息的填报审核：填报（勾选）是否齐全？每勾选项里的具体框内内容是否填写齐全？要注意已办理的、已审批的、已下达的管理手续信息一定填报，否则当成是没有审批，特别</a:t>
            </a:r>
            <a:r>
              <a:rPr kumimoji="0" lang="zh-CN" altLang="zh-CN" sz="2400" b="0" i="0" u="none" strike="noStrike" kern="0" cap="none" spc="0" normalizeH="0" baseline="0" noProof="0" dirty="0" smtClean="0">
                <a:ln>
                  <a:noFill/>
                </a:ln>
                <a:solidFill>
                  <a:schemeClr val="tx1"/>
                </a:solidFill>
                <a:effectLst/>
                <a:uLnTx/>
                <a:uFillTx/>
                <a:latin typeface="+mn-lt"/>
                <a:ea typeface="+mn-ea"/>
                <a:cs typeface="+mn-cs"/>
              </a:rPr>
              <a:t>注意对近期新增项目或有新增内容的</a:t>
            </a: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是否填报的审核；另外要按要求填，批文类没文号证号的也是当没有，其他日期时间等要和实际情况相符。这部分审核一是看是否打钩，二看回显或查询是否填选了内容，三看填报内容和实际情况是否相符。</a:t>
            </a: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0" fontAlgn="base" latinLnBrk="0" hangingPunct="0">
              <a:lnSpc>
                <a:spcPct val="80000"/>
              </a:lnSpc>
              <a:spcBef>
                <a:spcPct val="20000"/>
              </a:spcBef>
              <a:spcAft>
                <a:spcPct val="0"/>
              </a:spcAft>
              <a:buClrTx/>
              <a:buSzTx/>
              <a:buFontTx/>
              <a:buNone/>
              <a:defRPr/>
            </a:pPr>
            <a:r>
              <a:rPr kumimoji="0" lang="en-US" altLang="zh-CN" sz="2400" b="0" i="0" u="none" strike="noStrike" kern="0" cap="none" spc="0" normalizeH="0" baseline="0" noProof="0" dirty="0" smtClean="0">
                <a:ln>
                  <a:noFill/>
                </a:ln>
                <a:solidFill>
                  <a:schemeClr val="tx1"/>
                </a:solidFill>
                <a:effectLst/>
                <a:uLnTx/>
                <a:uFillTx/>
                <a:latin typeface="+mn-lt"/>
                <a:ea typeface="+mn-ea"/>
                <a:cs typeface="+mn-cs"/>
              </a:rPr>
              <a:t>3.</a:t>
            </a: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是否按要求分阶段上传了照片，注意照片反映形象工程和勾选的形象工程要相符。从单个项目审核里就知道每期所报的内容。</a:t>
            </a: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zh-CN" altLang="en-US" sz="28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p:nvPr>
        </p:nvSpPr>
        <p:spPr>
          <a:xfrm>
            <a:off x="457200" y="304800"/>
            <a:ext cx="8229600" cy="838200"/>
          </a:xfrm>
          <a:ln/>
        </p:spPr>
        <p:txBody>
          <a:bodyPr vert="horz" wrap="square" lIns="91440" tIns="45720" rIns="91440" bIns="45720" anchor="ctr" anchorCtr="0"/>
          <a:p>
            <a:r>
              <a:rPr lang="zh-CN" altLang="en-US" sz="4000" b="1" dirty="0"/>
              <a:t>（二） 网络直报的市县级汇总审核</a:t>
            </a:r>
            <a:br>
              <a:rPr lang="en-US" altLang="zh-CN" sz="4800" b="1" dirty="0"/>
            </a:br>
            <a:endParaRPr lang="zh-CN" altLang="en-US" sz="4800" b="1" dirty="0"/>
          </a:p>
        </p:txBody>
      </p:sp>
      <p:sp>
        <p:nvSpPr>
          <p:cNvPr id="22531" name="Rectangle 3"/>
          <p:cNvSpPr>
            <a:spLocks noGrp="1"/>
          </p:cNvSpPr>
          <p:nvPr>
            <p:ph idx="1"/>
          </p:nvPr>
        </p:nvSpPr>
        <p:spPr>
          <a:xfrm>
            <a:off x="457200" y="1295400"/>
            <a:ext cx="8229600" cy="4830763"/>
          </a:xfrm>
          <a:ln/>
        </p:spPr>
        <p:txBody>
          <a:bodyPr vert="horz" wrap="square" lIns="91440" tIns="45720" rIns="91440" bIns="45720" anchor="t" anchorCtr="0"/>
          <a:p>
            <a:pPr marL="812800" indent="-812800">
              <a:lnSpc>
                <a:spcPct val="80000"/>
              </a:lnSpc>
              <a:buNone/>
            </a:pPr>
            <a:r>
              <a:rPr lang="zh-CN" altLang="en-US" sz="2400" b="1" dirty="0">
                <a:solidFill>
                  <a:srgbClr val="FF0000"/>
                </a:solidFill>
              </a:rPr>
              <a:t>         </a:t>
            </a:r>
            <a:r>
              <a:rPr lang="zh-CN" altLang="en-US" sz="2400" b="1" dirty="0"/>
              <a:t>注意要审核准确后才勾选审核，否则审后就不好改了，到最后自治区级审核后就不能改了！！</a:t>
            </a:r>
            <a:endParaRPr lang="zh-CN" altLang="en-US" sz="2400" dirty="0"/>
          </a:p>
          <a:p>
            <a:pPr marL="812800" indent="-812800">
              <a:lnSpc>
                <a:spcPct val="80000"/>
              </a:lnSpc>
              <a:buNone/>
            </a:pPr>
            <a:r>
              <a:rPr lang="zh-CN" altLang="en-US" sz="2400" dirty="0"/>
              <a:t>     主要是对汇总报表全面审核（</a:t>
            </a:r>
            <a:r>
              <a:rPr lang="zh-CN" altLang="en-US" sz="2400" dirty="0">
                <a:solidFill>
                  <a:srgbClr val="FF0000"/>
                </a:solidFill>
              </a:rPr>
              <a:t>各级卫生局进行</a:t>
            </a:r>
            <a:r>
              <a:rPr lang="zh-CN" altLang="en-US" sz="2400" dirty="0"/>
              <a:t>）</a:t>
            </a:r>
            <a:endParaRPr lang="en-US" altLang="zh-CN" sz="2400" dirty="0"/>
          </a:p>
          <a:p>
            <a:pPr marL="812800" indent="-812800">
              <a:lnSpc>
                <a:spcPct val="80000"/>
              </a:lnSpc>
            </a:pPr>
            <a:r>
              <a:rPr lang="zh-CN" altLang="en-US" sz="2400" dirty="0"/>
              <a:t>从“数据汇总”模块进入，勾选和点击不同数据汇总方式后，审核汇总表。</a:t>
            </a:r>
            <a:endParaRPr lang="zh-CN" altLang="en-US" sz="2400" dirty="0"/>
          </a:p>
          <a:p>
            <a:pPr marL="812800" indent="-812800">
              <a:lnSpc>
                <a:spcPct val="80000"/>
              </a:lnSpc>
              <a:buNone/>
            </a:pPr>
            <a:r>
              <a:rPr lang="en-US" altLang="zh-CN" b="1" dirty="0">
                <a:solidFill>
                  <a:srgbClr val="C00000"/>
                </a:solidFill>
              </a:rPr>
              <a:t>     1.</a:t>
            </a:r>
            <a:r>
              <a:rPr lang="zh-CN" altLang="en-US" b="1" dirty="0">
                <a:solidFill>
                  <a:srgbClr val="C00000"/>
                </a:solidFill>
              </a:rPr>
              <a:t>项目个数审核：</a:t>
            </a:r>
            <a:endParaRPr lang="en-US" altLang="zh-CN" b="1" dirty="0">
              <a:solidFill>
                <a:srgbClr val="C00000"/>
              </a:solidFill>
            </a:endParaRPr>
          </a:p>
          <a:p>
            <a:pPr marL="812800" indent="-812800">
              <a:lnSpc>
                <a:spcPct val="80000"/>
              </a:lnSpc>
              <a:buNone/>
            </a:pPr>
            <a:r>
              <a:rPr lang="en-US" altLang="zh-CN" sz="2400" dirty="0"/>
              <a:t>       </a:t>
            </a:r>
            <a:r>
              <a:rPr lang="zh-CN" altLang="en-US" sz="2400" dirty="0"/>
              <a:t>（</a:t>
            </a:r>
            <a:r>
              <a:rPr lang="en-US" altLang="zh-CN" sz="2400" dirty="0"/>
              <a:t>1</a:t>
            </a:r>
            <a:r>
              <a:rPr lang="zh-CN" altLang="en-US" sz="2400" dirty="0"/>
              <a:t>）计划项目个数（固定的）：</a:t>
            </a:r>
            <a:r>
              <a:rPr lang="zh-CN" altLang="en-US" sz="2400" dirty="0">
                <a:solidFill>
                  <a:srgbClr val="FF0000"/>
                </a:solidFill>
              </a:rPr>
              <a:t>总个数是否对，</a:t>
            </a:r>
            <a:r>
              <a:rPr lang="zh-CN" altLang="en-US" sz="2400" dirty="0"/>
              <a:t>分年度项目个数是否对，分类个数是否对；各县项目个数是否对，各县分年度和类别的个数总数是否对；各市直、县级计划项目具体名称是否和实际相符。</a:t>
            </a:r>
            <a:endParaRPr lang="zh-CN" altLang="en-US" sz="2400" dirty="0"/>
          </a:p>
          <a:p>
            <a:pPr marL="812800" indent="-812800">
              <a:lnSpc>
                <a:spcPct val="80000"/>
              </a:lnSpc>
              <a:buNone/>
            </a:pPr>
            <a:r>
              <a:rPr lang="zh-CN" altLang="en-US" sz="2400" dirty="0"/>
              <a:t>       （</a:t>
            </a:r>
            <a:r>
              <a:rPr lang="en-US" altLang="zh-CN" sz="2400" dirty="0"/>
              <a:t>2</a:t>
            </a:r>
            <a:r>
              <a:rPr lang="zh-CN" altLang="en-US" sz="2400" dirty="0"/>
              <a:t>）开工项目个数（变动的）：</a:t>
            </a:r>
            <a:r>
              <a:rPr lang="zh-CN" altLang="en-US" sz="2400" dirty="0">
                <a:solidFill>
                  <a:srgbClr val="FF0000"/>
                </a:solidFill>
              </a:rPr>
              <a:t>总开工个数是否对，</a:t>
            </a:r>
            <a:r>
              <a:rPr lang="zh-CN" altLang="en-US" sz="2400" dirty="0"/>
              <a:t>分年度开工个数是否对，分类开工个数是否对；各县开工个数是否对，各县分年度和类别的开工个数是否对；各市直、县级开工项目具体名称是否和实际相符。</a:t>
            </a:r>
            <a:endParaRPr lang="zh-CN" altLang="en-US" sz="2400" dirty="0"/>
          </a:p>
          <a:p>
            <a:pPr marL="812800" indent="-812800">
              <a:lnSpc>
                <a:spcPct val="80000"/>
              </a:lnSpc>
              <a:buNone/>
            </a:pPr>
            <a:r>
              <a:rPr lang="zh-CN" altLang="en-US" sz="2400" dirty="0"/>
              <a:t>       </a:t>
            </a:r>
            <a:endParaRPr lang="zh-CN" altLang="en-US" sz="2400" dirty="0"/>
          </a:p>
          <a:p>
            <a:pPr marL="812800" indent="-812800">
              <a:lnSpc>
                <a:spcPct val="80000"/>
              </a:lnSpc>
              <a:buNone/>
            </a:pPr>
            <a:r>
              <a:rPr lang="zh-CN" altLang="en-US" sz="2000" dirty="0"/>
              <a:t>        </a:t>
            </a:r>
            <a:endParaRPr lang="zh-CN" altLang="en-US" sz="2000"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3"/>
          <p:cNvSpPr>
            <a:spLocks noGrp="1"/>
          </p:cNvSpPr>
          <p:nvPr>
            <p:ph idx="1"/>
          </p:nvPr>
        </p:nvSpPr>
        <p:spPr>
          <a:xfrm>
            <a:off x="457200" y="457200"/>
            <a:ext cx="8229600" cy="5791200"/>
          </a:xfrm>
          <a:ln/>
        </p:spPr>
        <p:txBody>
          <a:bodyPr vert="horz" wrap="square" lIns="91440" tIns="45720" rIns="91440" bIns="45720" anchor="t" anchorCtr="0"/>
          <a:p>
            <a:pPr>
              <a:lnSpc>
                <a:spcPct val="80000"/>
              </a:lnSpc>
              <a:buNone/>
            </a:pPr>
            <a:r>
              <a:rPr lang="en-US" altLang="zh-CN" sz="2000" dirty="0"/>
              <a:t>  </a:t>
            </a:r>
            <a:r>
              <a:rPr lang="zh-CN" altLang="en-US" sz="2400" dirty="0"/>
              <a:t>（</a:t>
            </a:r>
            <a:r>
              <a:rPr lang="en-US" altLang="zh-CN" sz="2400" dirty="0"/>
              <a:t>3</a:t>
            </a:r>
            <a:r>
              <a:rPr lang="zh-CN" altLang="en-US" sz="2400" dirty="0"/>
              <a:t>）完工项目个数（变动的）：</a:t>
            </a:r>
            <a:r>
              <a:rPr lang="zh-CN" altLang="en-US" sz="2400" dirty="0">
                <a:solidFill>
                  <a:srgbClr val="FF0000"/>
                </a:solidFill>
              </a:rPr>
              <a:t>总完工个数是否对，</a:t>
            </a:r>
            <a:r>
              <a:rPr lang="zh-CN" altLang="en-US" sz="2400" dirty="0"/>
              <a:t>分年度完工个数是否对，分类完工个数是否对；各县完工个数是否对，各县分年度和类别的完工个数是否对；各市直、县级完工项目具体名称是否和实际相符。 </a:t>
            </a:r>
            <a:endParaRPr lang="en-US" altLang="zh-CN" sz="2400" dirty="0"/>
          </a:p>
          <a:p>
            <a:pPr>
              <a:lnSpc>
                <a:spcPct val="80000"/>
              </a:lnSpc>
              <a:buNone/>
            </a:pPr>
            <a:r>
              <a:rPr lang="zh-CN" altLang="en-US" sz="2400" dirty="0"/>
              <a:t> （</a:t>
            </a:r>
            <a:r>
              <a:rPr lang="en-US" altLang="zh-CN" sz="2400" dirty="0"/>
              <a:t>4</a:t>
            </a:r>
            <a:r>
              <a:rPr lang="zh-CN" altLang="en-US" sz="2400" dirty="0"/>
              <a:t>）未完工项目个数（变动的），</a:t>
            </a:r>
            <a:r>
              <a:rPr lang="zh-CN" altLang="en-US" sz="2400" dirty="0">
                <a:solidFill>
                  <a:srgbClr val="FF0000"/>
                </a:solidFill>
              </a:rPr>
              <a:t>也称在建项目：总未完工个数是否对，</a:t>
            </a:r>
            <a:r>
              <a:rPr lang="zh-CN" altLang="en-US" sz="2400" dirty="0"/>
              <a:t>分年度未完工个数是否对，分类未完工个数是否对；各县未完工个数是否对，各县分年度和类别的未完工个数是否对；各市直、县级未完工项目具体名称是否和实际相符。</a:t>
            </a:r>
            <a:endParaRPr lang="en-US" altLang="zh-CN" sz="2400" dirty="0"/>
          </a:p>
          <a:p>
            <a:pPr>
              <a:lnSpc>
                <a:spcPct val="80000"/>
              </a:lnSpc>
              <a:buNone/>
            </a:pPr>
            <a:r>
              <a:rPr lang="zh-CN" altLang="en-US" sz="2400" dirty="0"/>
              <a:t> （</a:t>
            </a:r>
            <a:r>
              <a:rPr lang="en-US" altLang="zh-CN" sz="2400" dirty="0"/>
              <a:t>5</a:t>
            </a:r>
            <a:r>
              <a:rPr lang="zh-CN" altLang="en-US" sz="2400" dirty="0"/>
              <a:t>）未开工个数（变动的）：</a:t>
            </a:r>
            <a:r>
              <a:rPr lang="zh-CN" altLang="en-US" sz="2400" dirty="0">
                <a:solidFill>
                  <a:srgbClr val="FF0000"/>
                </a:solidFill>
              </a:rPr>
              <a:t>总未开工个数是否对，</a:t>
            </a:r>
            <a:r>
              <a:rPr lang="zh-CN" altLang="en-US" sz="2400" dirty="0"/>
              <a:t>分年度未开工个数是否对，分类未开工个数是否对；各县未开工个数是否对，各县分年度和类别的未开工个数是否对。网上检查最重要的要核对网上未开工项目具体名称和实际未开工项目具体名称是否相符，每次检查通报要能点得出未开工项目名字和未开工原因。</a:t>
            </a:r>
            <a:endParaRPr lang="en-US" altLang="zh-CN" sz="2400" dirty="0"/>
          </a:p>
          <a:p>
            <a:pPr>
              <a:lnSpc>
                <a:spcPct val="80000"/>
              </a:lnSpc>
              <a:buNone/>
            </a:pPr>
            <a:r>
              <a:rPr lang="zh-CN" altLang="en-US" sz="2400" dirty="0"/>
              <a:t> （</a:t>
            </a:r>
            <a:r>
              <a:rPr lang="en-US" altLang="zh-CN" sz="2400" dirty="0"/>
              <a:t>6</a:t>
            </a:r>
            <a:r>
              <a:rPr lang="zh-CN" altLang="en-US" sz="2400" dirty="0"/>
              <a:t>）注意逻辑关系是否正确：计划项目个数</a:t>
            </a:r>
            <a:r>
              <a:rPr lang="en-US" altLang="zh-CN" sz="2400" dirty="0"/>
              <a:t>=</a:t>
            </a:r>
            <a:r>
              <a:rPr lang="zh-CN" altLang="en-US" sz="2400" dirty="0"/>
              <a:t>开工项目个数</a:t>
            </a:r>
            <a:r>
              <a:rPr lang="en-US" altLang="zh-CN" sz="2400" dirty="0"/>
              <a:t>+</a:t>
            </a:r>
            <a:r>
              <a:rPr lang="zh-CN" altLang="en-US" sz="2400" dirty="0"/>
              <a:t>未开工项目个数；</a:t>
            </a:r>
            <a:r>
              <a:rPr lang="en-US" altLang="zh-CN" sz="2400" dirty="0"/>
              <a:t> </a:t>
            </a:r>
            <a:r>
              <a:rPr lang="zh-CN" altLang="en-US" sz="2400" dirty="0"/>
              <a:t>开工项目个数</a:t>
            </a:r>
            <a:r>
              <a:rPr lang="en-US" altLang="zh-CN" sz="2400" dirty="0"/>
              <a:t>=</a:t>
            </a:r>
            <a:r>
              <a:rPr lang="zh-CN" altLang="en-US" sz="2400" dirty="0"/>
              <a:t>未完工项目（在建项目）个数</a:t>
            </a:r>
            <a:r>
              <a:rPr lang="en-US" altLang="zh-CN" sz="2400" dirty="0"/>
              <a:t>+</a:t>
            </a:r>
            <a:r>
              <a:rPr lang="zh-CN" altLang="en-US" sz="2400" dirty="0"/>
              <a:t>完工项目个数。</a:t>
            </a:r>
            <a:endParaRPr lang="en-US" altLang="zh-CN" sz="2400" dirty="0"/>
          </a:p>
          <a:p>
            <a:pPr>
              <a:lnSpc>
                <a:spcPct val="80000"/>
              </a:lnSpc>
              <a:buNone/>
            </a:pPr>
            <a:r>
              <a:rPr lang="en-US" altLang="zh-CN" sz="2400" dirty="0"/>
              <a:t>       </a:t>
            </a:r>
            <a:endParaRPr lang="en-US" altLang="zh-CN" sz="2400" dirty="0"/>
          </a:p>
          <a:p>
            <a:pPr>
              <a:lnSpc>
                <a:spcPct val="80000"/>
              </a:lnSpc>
            </a:pPr>
            <a:endParaRPr lang="zh-CN" altLang="en-US" sz="2400"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3"/>
          <p:cNvSpPr>
            <a:spLocks noGrp="1"/>
          </p:cNvSpPr>
          <p:nvPr>
            <p:ph idx="1"/>
          </p:nvPr>
        </p:nvSpPr>
        <p:spPr>
          <a:xfrm>
            <a:off x="457200" y="533400"/>
            <a:ext cx="8229600" cy="5592763"/>
          </a:xfrm>
          <a:ln/>
        </p:spPr>
        <p:txBody>
          <a:bodyPr vert="horz" wrap="square" lIns="91440" tIns="45720" rIns="91440" bIns="45720" anchor="t" anchorCtr="0"/>
          <a:p>
            <a:pPr>
              <a:lnSpc>
                <a:spcPct val="80000"/>
              </a:lnSpc>
            </a:pPr>
            <a:r>
              <a:rPr lang="en-US" altLang="zh-CN" sz="2800" dirty="0"/>
              <a:t>2.</a:t>
            </a:r>
            <a:r>
              <a:rPr lang="zh-CN" altLang="en-US" sz="2800" dirty="0"/>
              <a:t>项目计划数审核：是指对下达计划数的审核，这个数不能更改（要更改的只能在调整计划里改），所以每个市县每个类别的计划数和下达计划的直报汇总数是一致的。</a:t>
            </a:r>
            <a:endParaRPr lang="zh-CN" altLang="en-US" sz="2800" dirty="0"/>
          </a:p>
          <a:p>
            <a:pPr>
              <a:lnSpc>
                <a:spcPct val="80000"/>
              </a:lnSpc>
            </a:pPr>
            <a:r>
              <a:rPr lang="zh-CN" altLang="en-US" sz="2800" dirty="0"/>
              <a:t>（</a:t>
            </a:r>
            <a:r>
              <a:rPr lang="en-US" altLang="zh-CN" sz="2800" dirty="0"/>
              <a:t>1</a:t>
            </a:r>
            <a:r>
              <a:rPr lang="zh-CN" altLang="en-US" sz="2800" dirty="0"/>
              <a:t>）投资计划数（固定的，万元）：各市总投资计划数是否对，分年度投资计划数是否对，分类投资计划数是否对；各县投资计划数是否对，各县分年度和类别投资计划数是否对。</a:t>
            </a:r>
            <a:endParaRPr lang="zh-CN" altLang="en-US" sz="2800" dirty="0"/>
          </a:p>
          <a:p>
            <a:pPr>
              <a:lnSpc>
                <a:spcPct val="80000"/>
              </a:lnSpc>
            </a:pPr>
            <a:r>
              <a:rPr lang="zh-CN" altLang="en-US" sz="2800" dirty="0"/>
              <a:t>（</a:t>
            </a:r>
            <a:r>
              <a:rPr lang="en-US" altLang="zh-CN" sz="2800" dirty="0"/>
              <a:t>2</a:t>
            </a:r>
            <a:r>
              <a:rPr lang="zh-CN" altLang="en-US" sz="2800" dirty="0"/>
              <a:t>）中央投资计划数（固定的，万元）：总的中央投资计划数是否对，分年度的中央投资计划数是否对，分类的中央投资计划数是否对；各县的中央投资计划数是否对，各县分年度和类别的中央投资计划数是否对</a:t>
            </a:r>
            <a:r>
              <a:rPr lang="zh-CN" altLang="en-US" dirty="0"/>
              <a:t>。</a:t>
            </a:r>
            <a:endParaRPr lang="en-US" altLang="zh-CN"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a:xfrm>
            <a:off x="457200" y="228600"/>
            <a:ext cx="8229600" cy="990600"/>
          </a:xfrm>
          <a:ln/>
        </p:spPr>
        <p:txBody>
          <a:bodyPr vert="horz" wrap="square" lIns="91440" tIns="45720" rIns="91440" bIns="45720" anchor="ctr" anchorCtr="0"/>
          <a:p>
            <a:r>
              <a:rPr lang="en-US" altLang="zh-CN" sz="3600" dirty="0"/>
              <a:t>2.</a:t>
            </a:r>
            <a:r>
              <a:rPr lang="zh-CN" altLang="en-US" sz="3600" dirty="0"/>
              <a:t>项目计划数审核： </a:t>
            </a:r>
            <a:br>
              <a:rPr lang="zh-CN" altLang="en-US" sz="3600" dirty="0"/>
            </a:br>
            <a:endParaRPr lang="zh-CN" altLang="en-US" sz="3600" dirty="0"/>
          </a:p>
        </p:txBody>
      </p:sp>
      <p:sp>
        <p:nvSpPr>
          <p:cNvPr id="25603" name="内容占位符 2"/>
          <p:cNvSpPr>
            <a:spLocks noGrp="1"/>
          </p:cNvSpPr>
          <p:nvPr>
            <p:ph idx="1"/>
          </p:nvPr>
        </p:nvSpPr>
        <p:spPr>
          <a:xfrm>
            <a:off x="381000" y="914400"/>
            <a:ext cx="8458200" cy="5791200"/>
          </a:xfrm>
          <a:ln/>
        </p:spPr>
        <p:txBody>
          <a:bodyPr vert="horz" wrap="square" lIns="91440" tIns="45720" rIns="91440" bIns="45720" anchor="t" anchorCtr="0"/>
          <a:p>
            <a:pPr>
              <a:lnSpc>
                <a:spcPct val="80000"/>
              </a:lnSpc>
            </a:pPr>
            <a:r>
              <a:rPr lang="zh-CN" altLang="en-US" sz="2800" dirty="0"/>
              <a:t>（</a:t>
            </a:r>
            <a:r>
              <a:rPr lang="en-US" altLang="zh-CN" sz="2800" dirty="0"/>
              <a:t>3</a:t>
            </a:r>
            <a:r>
              <a:rPr lang="zh-CN" altLang="en-US" sz="2800" dirty="0"/>
              <a:t>）地方配套计划数（固定的，万元）：每个项目的地方配套计划数是下达项目时就确定了的，因此是固定的，但其中的配套组成是可以变动的，因为地方政府配套少了，单位自筹的配套就应该补上，地方政府的配套包括省、市、县三级的，下达项目时省级配套是固定的，但市、县的政府配套和单位的自筹尚未确定。</a:t>
            </a:r>
            <a:endParaRPr lang="en-US" altLang="zh-CN" sz="2800" dirty="0"/>
          </a:p>
          <a:p>
            <a:pPr>
              <a:lnSpc>
                <a:spcPct val="80000"/>
              </a:lnSpc>
            </a:pPr>
            <a:r>
              <a:rPr lang="en-US" altLang="zh-CN" sz="2800" dirty="0"/>
              <a:t>     </a:t>
            </a:r>
            <a:r>
              <a:rPr lang="zh-CN" altLang="en-US" sz="2800" dirty="0"/>
              <a:t>但，注意上述的逻辑关系：投资计划数</a:t>
            </a:r>
            <a:r>
              <a:rPr lang="en-US" altLang="zh-CN" sz="2800" dirty="0"/>
              <a:t>=</a:t>
            </a:r>
            <a:r>
              <a:rPr lang="zh-CN" altLang="en-US" sz="2800" dirty="0"/>
              <a:t>中央投资计划数</a:t>
            </a:r>
            <a:r>
              <a:rPr lang="en-US" altLang="zh-CN" sz="2800" dirty="0"/>
              <a:t>+</a:t>
            </a:r>
            <a:r>
              <a:rPr lang="zh-CN" altLang="en-US" sz="2800" dirty="0"/>
              <a:t>地方配套计划数；地方配套计划包括各级政府配套计划</a:t>
            </a:r>
            <a:r>
              <a:rPr lang="en-US" altLang="zh-CN" sz="2800" dirty="0"/>
              <a:t>+</a:t>
            </a:r>
            <a:r>
              <a:rPr lang="zh-CN" altLang="en-US" sz="2800" dirty="0"/>
              <a:t>单位自筹计划；其中的地方政府配套计划数据是省级配套计划。</a:t>
            </a:r>
            <a:endParaRPr lang="zh-CN" altLang="en-US" sz="2800" dirty="0"/>
          </a:p>
          <a:p>
            <a:pPr>
              <a:lnSpc>
                <a:spcPct val="80000"/>
              </a:lnSpc>
            </a:pPr>
            <a:r>
              <a:rPr lang="zh-CN" altLang="en-US" sz="2800" dirty="0"/>
              <a:t>（</a:t>
            </a:r>
            <a:r>
              <a:rPr lang="en-US" altLang="zh-CN" sz="2800" dirty="0"/>
              <a:t>4</a:t>
            </a:r>
            <a:r>
              <a:rPr lang="zh-CN" altLang="en-US" sz="2800" dirty="0"/>
              <a:t>）建设规模的中央下达计划数（固定的，平方米）：总计划建设规模数是否对，分年度计划建设规模数是否对，分类计划建设规模数是否对；各县计划建设规模数是否对，各县分年度和类别计划建设规模数是否对。</a:t>
            </a:r>
            <a:endParaRPr lang="zh-CN" altLang="en-US" sz="2800"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ln/>
        </p:spPr>
        <p:txBody>
          <a:bodyPr vert="horz" wrap="square" lIns="91440" tIns="45720" rIns="91440" bIns="45720" anchor="ctr" anchorCtr="0"/>
          <a:p>
            <a:r>
              <a:rPr lang="en-US" altLang="zh-CN" dirty="0"/>
              <a:t>3</a:t>
            </a:r>
            <a:r>
              <a:rPr lang="zh-CN" altLang="en-US" dirty="0"/>
              <a:t>、其他数据填报汇总的审核</a:t>
            </a:r>
            <a:br>
              <a:rPr lang="zh-CN" altLang="en-US" dirty="0"/>
            </a:br>
            <a:endParaRPr lang="zh-CN" altLang="en-US" dirty="0"/>
          </a:p>
        </p:txBody>
      </p:sp>
      <p:sp>
        <p:nvSpPr>
          <p:cNvPr id="26627" name="Rectangle 3"/>
          <p:cNvSpPr>
            <a:spLocks noGrp="1"/>
          </p:cNvSpPr>
          <p:nvPr>
            <p:ph idx="1"/>
          </p:nvPr>
        </p:nvSpPr>
        <p:spPr>
          <a:xfrm>
            <a:off x="228600" y="914400"/>
            <a:ext cx="8915400" cy="5791200"/>
          </a:xfrm>
          <a:ln/>
        </p:spPr>
        <p:txBody>
          <a:bodyPr vert="horz" wrap="square" lIns="91440" tIns="45720" rIns="91440" bIns="45720" anchor="t" anchorCtr="0"/>
          <a:p>
            <a:pPr>
              <a:lnSpc>
                <a:spcPct val="80000"/>
              </a:lnSpc>
              <a:buNone/>
            </a:pPr>
            <a:r>
              <a:rPr lang="zh-CN" altLang="en-US" sz="2800" dirty="0"/>
              <a:t>（</a:t>
            </a:r>
            <a:r>
              <a:rPr lang="en-US" altLang="zh-CN" sz="2800" dirty="0"/>
              <a:t>1</a:t>
            </a:r>
            <a:r>
              <a:rPr lang="zh-CN" altLang="en-US" sz="2800" dirty="0"/>
              <a:t>）资金到位数：指资金到达项目实施单位或者到达直接管理实施单位的财政账户上的资金，到财政账户的以有相关文件为准。资金到位数</a:t>
            </a:r>
            <a:r>
              <a:rPr lang="zh-CN" altLang="zh-CN" sz="2800" dirty="0"/>
              <a:t>≥</a:t>
            </a:r>
            <a:r>
              <a:rPr lang="zh-CN" altLang="en-US" sz="2800" dirty="0"/>
              <a:t>资金支付数，中央资金到位数</a:t>
            </a:r>
            <a:r>
              <a:rPr lang="zh-CN" altLang="zh-CN" sz="2800" dirty="0"/>
              <a:t>≤</a:t>
            </a:r>
            <a:r>
              <a:rPr lang="zh-CN" altLang="en-US" sz="2800" dirty="0"/>
              <a:t>中央投资计划数，超计划的放地方配套。</a:t>
            </a:r>
            <a:endParaRPr lang="en-US" altLang="zh-CN" sz="2800" dirty="0"/>
          </a:p>
          <a:p>
            <a:pPr>
              <a:lnSpc>
                <a:spcPct val="80000"/>
              </a:lnSpc>
              <a:buNone/>
            </a:pPr>
            <a:r>
              <a:rPr lang="zh-CN" altLang="en-US" sz="2800" dirty="0"/>
              <a:t> （</a:t>
            </a:r>
            <a:r>
              <a:rPr lang="en-US" altLang="zh-CN" sz="2800" dirty="0"/>
              <a:t>2</a:t>
            </a:r>
            <a:r>
              <a:rPr lang="zh-CN" altLang="en-US" sz="2800" dirty="0"/>
              <a:t>）资金支付数：指支付工程进度款或购买物资、劳务款项。资金支付数</a:t>
            </a:r>
            <a:r>
              <a:rPr lang="zh-CN" altLang="zh-CN" sz="2800" dirty="0"/>
              <a:t>≤</a:t>
            </a:r>
            <a:r>
              <a:rPr lang="zh-CN" altLang="en-US" sz="2800" dirty="0"/>
              <a:t>资金到位数；</a:t>
            </a:r>
            <a:r>
              <a:rPr lang="zh-CN" altLang="zh-CN" sz="2800" dirty="0"/>
              <a:t>项目后期的资金支付＜实际完成投资（前期有预付款的可以资金支付＞实际完成投资）；开工项目的资金支付＞</a:t>
            </a:r>
            <a:r>
              <a:rPr lang="en-US" altLang="zh-CN" sz="2800" dirty="0"/>
              <a:t>0</a:t>
            </a:r>
            <a:r>
              <a:rPr lang="zh-CN" altLang="en-US" sz="2800" dirty="0"/>
              <a:t>。另外要和形象工程要匹配。</a:t>
            </a:r>
            <a:endParaRPr lang="en-US" altLang="zh-CN" sz="2800" dirty="0"/>
          </a:p>
          <a:p>
            <a:pPr>
              <a:lnSpc>
                <a:spcPct val="80000"/>
              </a:lnSpc>
              <a:buNone/>
            </a:pPr>
            <a:r>
              <a:rPr lang="zh-CN" altLang="en-US" sz="2800" dirty="0"/>
              <a:t>（</a:t>
            </a:r>
            <a:r>
              <a:rPr lang="en-US" altLang="zh-CN" sz="2800" dirty="0"/>
              <a:t>3</a:t>
            </a:r>
            <a:r>
              <a:rPr lang="zh-CN" altLang="en-US" sz="2800" dirty="0"/>
              <a:t>）完成计划投资（变动的）：单位是否对（万元），是指完成纳入项目预概算计划的投资情况，所以</a:t>
            </a:r>
            <a:r>
              <a:rPr lang="en-US" altLang="zh-CN" sz="2800" dirty="0"/>
              <a:t>A.</a:t>
            </a:r>
            <a:r>
              <a:rPr lang="zh-CN" altLang="zh-CN" sz="2800" dirty="0"/>
              <a:t>完成计划投资</a:t>
            </a:r>
            <a:r>
              <a:rPr lang="en-US" altLang="zh-CN" sz="2800" dirty="0"/>
              <a:t>=</a:t>
            </a:r>
            <a:r>
              <a:rPr lang="zh-CN" altLang="zh-CN" sz="2800" dirty="0"/>
              <a:t>中央投资的完成投资</a:t>
            </a:r>
            <a:r>
              <a:rPr lang="en-US" altLang="zh-CN" sz="2800" dirty="0"/>
              <a:t>+</a:t>
            </a:r>
            <a:r>
              <a:rPr lang="zh-CN" altLang="zh-CN" sz="2800" dirty="0"/>
              <a:t>地方配套投资的完成投资</a:t>
            </a:r>
            <a:r>
              <a:rPr lang="zh-CN" altLang="en-US" sz="2800" dirty="0"/>
              <a:t>；</a:t>
            </a:r>
            <a:r>
              <a:rPr lang="en-US" altLang="zh-CN" sz="2800" dirty="0"/>
              <a:t>B.</a:t>
            </a:r>
            <a:r>
              <a:rPr lang="zh-CN" altLang="zh-CN" sz="2800" dirty="0"/>
              <a:t>完成计划投资≤计划投资</a:t>
            </a:r>
            <a:r>
              <a:rPr lang="en-US" altLang="zh-CN" sz="2800" dirty="0"/>
              <a:t>(</a:t>
            </a:r>
            <a:r>
              <a:rPr lang="zh-CN" altLang="en-US" sz="2800" dirty="0"/>
              <a:t>不能大于计划数，大于的部分应放到实际投资去反映）；</a:t>
            </a:r>
            <a:r>
              <a:rPr lang="en-US" altLang="zh-CN" sz="2800" dirty="0"/>
              <a:t>C.</a:t>
            </a:r>
            <a:r>
              <a:rPr lang="zh-CN" altLang="zh-CN" sz="2800" dirty="0"/>
              <a:t>完成计划投资≤</a:t>
            </a:r>
            <a:r>
              <a:rPr lang="zh-CN" altLang="en-US" sz="2800" dirty="0"/>
              <a:t>实际完成投资（不能大于实际投资）。同样要注意和形象工程要匹配。</a:t>
            </a:r>
            <a:endParaRPr lang="en-US" altLang="zh-CN" sz="2800" dirty="0"/>
          </a:p>
          <a:p>
            <a:pPr>
              <a:lnSpc>
                <a:spcPct val="80000"/>
              </a:lnSpc>
              <a:buNone/>
            </a:pPr>
            <a:endParaRPr lang="en-US" altLang="zh-CN" sz="2800" dirty="0"/>
          </a:p>
          <a:p>
            <a:pPr>
              <a:lnSpc>
                <a:spcPct val="80000"/>
              </a:lnSpc>
              <a:buNone/>
            </a:pPr>
            <a:endParaRPr lang="zh-CN" altLang="en-US" sz="24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内容占位符 2"/>
          <p:cNvSpPr>
            <a:spLocks noGrp="1"/>
          </p:cNvSpPr>
          <p:nvPr>
            <p:ph idx="1"/>
          </p:nvPr>
        </p:nvSpPr>
        <p:spPr>
          <a:xfrm>
            <a:off x="457200" y="762000"/>
            <a:ext cx="8229600" cy="5562600"/>
          </a:xfrm>
          <a:ln/>
        </p:spPr>
        <p:txBody>
          <a:bodyPr vert="horz" wrap="square" lIns="91440" tIns="45720" rIns="91440" bIns="45720" anchor="t" anchorCtr="0"/>
          <a:p>
            <a:pPr>
              <a:lnSpc>
                <a:spcPct val="80000"/>
              </a:lnSpc>
              <a:buNone/>
            </a:pPr>
            <a:r>
              <a:rPr lang="zh-CN" altLang="en-US" sz="2400" dirty="0"/>
              <a:t>（</a:t>
            </a:r>
            <a:r>
              <a:rPr lang="en-US" altLang="zh-CN" sz="2400" dirty="0"/>
              <a:t>4</a:t>
            </a:r>
            <a:r>
              <a:rPr lang="zh-CN" altLang="en-US" sz="2400" dirty="0"/>
              <a:t>）实际完成投资（变动的）：是指实际发生的完成投资总额，实际完成投资</a:t>
            </a:r>
            <a:r>
              <a:rPr lang="en-US" altLang="zh-CN" sz="2400" dirty="0"/>
              <a:t>=</a:t>
            </a:r>
            <a:r>
              <a:rPr lang="zh-CN" altLang="en-US" sz="2400" dirty="0"/>
              <a:t>完成计划投资</a:t>
            </a:r>
            <a:r>
              <a:rPr lang="en-US" altLang="zh-CN" sz="2400" dirty="0"/>
              <a:t>+</a:t>
            </a:r>
            <a:r>
              <a:rPr lang="zh-CN" altLang="en-US" sz="2400" dirty="0"/>
              <a:t>完成超计划投资</a:t>
            </a:r>
            <a:r>
              <a:rPr lang="en-US" altLang="zh-CN" sz="2400" dirty="0"/>
              <a:t>=</a:t>
            </a:r>
            <a:r>
              <a:rPr lang="zh-CN" altLang="en-US" sz="2400" dirty="0">
                <a:solidFill>
                  <a:srgbClr val="FF0000"/>
                </a:solidFill>
              </a:rPr>
              <a:t>已交付使用财产</a:t>
            </a:r>
            <a:r>
              <a:rPr lang="en-US" altLang="zh-CN" sz="2400" dirty="0">
                <a:solidFill>
                  <a:srgbClr val="FF0000"/>
                </a:solidFill>
              </a:rPr>
              <a:t>+</a:t>
            </a:r>
            <a:r>
              <a:rPr lang="zh-CN" altLang="en-US" sz="2400" b="1" dirty="0">
                <a:solidFill>
                  <a:srgbClr val="FF0000"/>
                </a:solidFill>
              </a:rPr>
              <a:t>在建工程</a:t>
            </a:r>
            <a:r>
              <a:rPr lang="en-US" altLang="zh-CN" sz="2400" dirty="0">
                <a:solidFill>
                  <a:srgbClr val="FF0000"/>
                </a:solidFill>
              </a:rPr>
              <a:t>=</a:t>
            </a:r>
            <a:r>
              <a:rPr lang="zh-CN" altLang="en-US" sz="2400" dirty="0">
                <a:solidFill>
                  <a:srgbClr val="FF0000"/>
                </a:solidFill>
              </a:rPr>
              <a:t>已交付使用财产</a:t>
            </a:r>
            <a:r>
              <a:rPr lang="en-US" altLang="zh-CN" sz="2400" dirty="0">
                <a:solidFill>
                  <a:srgbClr val="FF0000"/>
                </a:solidFill>
              </a:rPr>
              <a:t>+</a:t>
            </a:r>
            <a:r>
              <a:rPr lang="zh-CN" altLang="en-US" sz="2400" dirty="0">
                <a:solidFill>
                  <a:srgbClr val="FF0000"/>
                </a:solidFill>
              </a:rPr>
              <a:t>建设安装工程投资 </a:t>
            </a:r>
            <a:r>
              <a:rPr lang="en-US" altLang="zh-CN" sz="2400" dirty="0">
                <a:solidFill>
                  <a:srgbClr val="FF0000"/>
                </a:solidFill>
              </a:rPr>
              <a:t>(</a:t>
            </a:r>
            <a:r>
              <a:rPr lang="zh-CN" altLang="en-US" sz="2400" dirty="0">
                <a:solidFill>
                  <a:srgbClr val="FF0000"/>
                </a:solidFill>
              </a:rPr>
              <a:t>包括未已完成未支付款</a:t>
            </a:r>
            <a:r>
              <a:rPr lang="en-US" altLang="zh-CN" sz="2400" dirty="0">
                <a:solidFill>
                  <a:srgbClr val="FF0000"/>
                </a:solidFill>
              </a:rPr>
              <a:t>)+</a:t>
            </a:r>
            <a:r>
              <a:rPr lang="zh-CN" altLang="en-US" sz="2400" dirty="0">
                <a:solidFill>
                  <a:srgbClr val="FF0000"/>
                </a:solidFill>
              </a:rPr>
              <a:t>设备投资</a:t>
            </a:r>
            <a:r>
              <a:rPr lang="en-US" altLang="zh-CN" sz="2400" dirty="0">
                <a:solidFill>
                  <a:srgbClr val="FF0000"/>
                </a:solidFill>
              </a:rPr>
              <a:t>+</a:t>
            </a:r>
            <a:r>
              <a:rPr lang="zh-CN" altLang="en-US" sz="2400" dirty="0">
                <a:solidFill>
                  <a:srgbClr val="FF0000"/>
                </a:solidFill>
              </a:rPr>
              <a:t>待摊投资</a:t>
            </a:r>
            <a:r>
              <a:rPr lang="en-US" altLang="zh-CN" sz="2400" dirty="0">
                <a:solidFill>
                  <a:srgbClr val="FF0000"/>
                </a:solidFill>
              </a:rPr>
              <a:t>(</a:t>
            </a:r>
            <a:r>
              <a:rPr lang="zh-CN" altLang="en-US" sz="2400" dirty="0">
                <a:solidFill>
                  <a:srgbClr val="FF0000"/>
                </a:solidFill>
              </a:rPr>
              <a:t>包括前期费用</a:t>
            </a:r>
            <a:r>
              <a:rPr lang="en-US" altLang="zh-CN" sz="2400" dirty="0">
                <a:solidFill>
                  <a:srgbClr val="FF0000"/>
                </a:solidFill>
              </a:rPr>
              <a:t>)+</a:t>
            </a:r>
            <a:r>
              <a:rPr lang="zh-CN" altLang="en-US" sz="2400" dirty="0">
                <a:solidFill>
                  <a:srgbClr val="FF0000"/>
                </a:solidFill>
              </a:rPr>
              <a:t>其他投资</a:t>
            </a:r>
            <a:r>
              <a:rPr lang="en-US" altLang="zh-CN" sz="2400" dirty="0">
                <a:solidFill>
                  <a:srgbClr val="FF0000"/>
                </a:solidFill>
              </a:rPr>
              <a:t>+</a:t>
            </a:r>
            <a:r>
              <a:rPr lang="zh-CN" altLang="en-US" sz="2400" dirty="0">
                <a:solidFill>
                  <a:srgbClr val="FF0000"/>
                </a:solidFill>
              </a:rPr>
              <a:t>转出投资</a:t>
            </a:r>
            <a:r>
              <a:rPr lang="en-US" altLang="zh-CN" sz="2400" dirty="0">
                <a:solidFill>
                  <a:srgbClr val="FF0000"/>
                </a:solidFill>
              </a:rPr>
              <a:t>+</a:t>
            </a:r>
            <a:r>
              <a:rPr lang="zh-CN" altLang="en-US" sz="2400" dirty="0">
                <a:solidFill>
                  <a:srgbClr val="FF0000"/>
                </a:solidFill>
              </a:rPr>
              <a:t>待核销基建支出</a:t>
            </a:r>
            <a:r>
              <a:rPr lang="zh-CN" altLang="en-US" sz="2400" dirty="0"/>
              <a:t>，所以实际完成投资汇总数</a:t>
            </a:r>
            <a:r>
              <a:rPr lang="zh-CN" altLang="zh-CN" sz="2400" dirty="0"/>
              <a:t>≥</a:t>
            </a:r>
            <a:r>
              <a:rPr lang="zh-CN" altLang="en-US" sz="2400" dirty="0"/>
              <a:t>完成计划投资。也同样要注意和形象工程要匹配。</a:t>
            </a:r>
            <a:endParaRPr lang="en-US" altLang="zh-CN" sz="2400" dirty="0"/>
          </a:p>
          <a:p>
            <a:pPr>
              <a:lnSpc>
                <a:spcPct val="80000"/>
              </a:lnSpc>
              <a:buNone/>
            </a:pPr>
            <a:r>
              <a:rPr lang="zh-CN" altLang="en-US" sz="2400" dirty="0"/>
              <a:t>（</a:t>
            </a:r>
            <a:r>
              <a:rPr lang="en-US" altLang="zh-CN" sz="2400" dirty="0"/>
              <a:t>5</a:t>
            </a:r>
            <a:r>
              <a:rPr lang="zh-CN" altLang="en-US" sz="2400" dirty="0"/>
              <a:t>）从项目明细汇总方案的汇总表里找数字缺漏明显错误的审核。注意以万元为单位，有的乡镇卫生院投资为几十亿上百亿元，县人民医院为几千亿元；与上期相比未开工项目数、完成计划投资数、实际完成投资数、资金支付数等进度数据不能倒退；</a:t>
            </a:r>
            <a:r>
              <a:rPr lang="zh-CN" altLang="zh-CN" sz="2400" dirty="0"/>
              <a:t>已开工项目</a:t>
            </a:r>
            <a:r>
              <a:rPr lang="zh-CN" altLang="en-US" sz="2400" dirty="0"/>
              <a:t>不能</a:t>
            </a:r>
            <a:r>
              <a:rPr lang="zh-CN" altLang="zh-CN" sz="2400" dirty="0"/>
              <a:t>填</a:t>
            </a:r>
            <a:r>
              <a:rPr lang="en-US" altLang="zh-CN" sz="2400" dirty="0"/>
              <a:t>0</a:t>
            </a:r>
            <a:r>
              <a:rPr lang="zh-CN" altLang="zh-CN" sz="2400" dirty="0"/>
              <a:t>投资、</a:t>
            </a:r>
            <a:r>
              <a:rPr lang="en-US" altLang="zh-CN" sz="2400" dirty="0"/>
              <a:t>0</a:t>
            </a:r>
            <a:r>
              <a:rPr lang="zh-CN" altLang="zh-CN" sz="2400" dirty="0"/>
              <a:t>支付、</a:t>
            </a:r>
            <a:r>
              <a:rPr lang="en-US" altLang="zh-CN" sz="2400" dirty="0"/>
              <a:t>0</a:t>
            </a:r>
            <a:r>
              <a:rPr lang="zh-CN" altLang="zh-CN" sz="2400" dirty="0"/>
              <a:t>面积的错误报表</a:t>
            </a:r>
            <a:r>
              <a:rPr lang="zh-CN" altLang="en-US" sz="2400" dirty="0"/>
              <a:t>；乡镇卫生院、社区卫生服务中心项目单个报表银行贷款栏有数都是错的！要直接主管单位逐个找具体项目所填报表较对纠正。</a:t>
            </a:r>
            <a:endParaRPr lang="en-US" altLang="zh-CN" sz="2400" dirty="0"/>
          </a:p>
          <a:p>
            <a:endParaRPr lang="zh-CN" altLang="en-US" sz="28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ln/>
        </p:spPr>
        <p:txBody>
          <a:bodyPr vert="horz" wrap="square" lIns="91440" tIns="45720" rIns="91440" bIns="45720" anchor="ctr" anchorCtr="0"/>
          <a:p>
            <a:r>
              <a:rPr lang="zh-CN" altLang="en-US" sz="3600" b="1" dirty="0"/>
              <a:t>五、统计信息</a:t>
            </a:r>
            <a:r>
              <a:rPr lang="zh-CN" altLang="en-US" sz="4000" b="1" dirty="0"/>
              <a:t>和基建会计对接及管理</a:t>
            </a:r>
            <a:br>
              <a:rPr lang="zh-CN" altLang="en-US" sz="4000" b="1" dirty="0"/>
            </a:br>
            <a:endParaRPr lang="zh-CN" altLang="en-US" sz="4000" b="1" dirty="0"/>
          </a:p>
        </p:txBody>
      </p:sp>
      <p:sp>
        <p:nvSpPr>
          <p:cNvPr id="28675" name="Rectangle 3"/>
          <p:cNvSpPr>
            <a:spLocks noGrp="1"/>
          </p:cNvSpPr>
          <p:nvPr>
            <p:ph idx="1"/>
          </p:nvPr>
        </p:nvSpPr>
        <p:spPr>
          <a:xfrm>
            <a:off x="457200" y="990600"/>
            <a:ext cx="8229600" cy="5562600"/>
          </a:xfrm>
          <a:ln/>
        </p:spPr>
        <p:txBody>
          <a:bodyPr vert="horz" wrap="square" lIns="91440" tIns="45720" rIns="91440" bIns="45720" anchor="t" anchorCtr="0"/>
          <a:p>
            <a:pPr eaLnBrk="1" hangingPunct="1">
              <a:lnSpc>
                <a:spcPct val="90000"/>
              </a:lnSpc>
              <a:buNone/>
            </a:pPr>
            <a:r>
              <a:rPr lang="en-US" altLang="zh-CN" sz="2400" dirty="0"/>
              <a:t>1</a:t>
            </a:r>
            <a:r>
              <a:rPr lang="zh-CN" altLang="en-US" sz="2400" dirty="0"/>
              <a:t>、会计核算的在建工程：月末、年终报表或统计时，</a:t>
            </a:r>
            <a:r>
              <a:rPr lang="zh-CN" altLang="en-US" sz="2400" b="1" dirty="0">
                <a:solidFill>
                  <a:srgbClr val="FF0000"/>
                </a:solidFill>
              </a:rPr>
              <a:t>在建工程</a:t>
            </a:r>
            <a:r>
              <a:rPr lang="en-US" altLang="zh-CN" sz="2400" dirty="0">
                <a:solidFill>
                  <a:srgbClr val="FF0000"/>
                </a:solidFill>
              </a:rPr>
              <a:t>=</a:t>
            </a:r>
            <a:r>
              <a:rPr lang="zh-CN" altLang="en-US" sz="2400" dirty="0">
                <a:solidFill>
                  <a:schemeClr val="tx2"/>
                </a:solidFill>
              </a:rPr>
              <a:t>建设安装工程投资 （包括未已完成未支付款）</a:t>
            </a:r>
            <a:r>
              <a:rPr lang="en-US" altLang="zh-CN" sz="2400" dirty="0">
                <a:solidFill>
                  <a:schemeClr val="tx2"/>
                </a:solidFill>
              </a:rPr>
              <a:t>+</a:t>
            </a:r>
            <a:r>
              <a:rPr lang="zh-CN" altLang="en-US" sz="2400" dirty="0">
                <a:solidFill>
                  <a:schemeClr val="tx2"/>
                </a:solidFill>
              </a:rPr>
              <a:t>设备投资</a:t>
            </a:r>
            <a:r>
              <a:rPr lang="en-US" altLang="zh-CN" sz="2400" dirty="0">
                <a:solidFill>
                  <a:schemeClr val="tx2"/>
                </a:solidFill>
              </a:rPr>
              <a:t>+</a:t>
            </a:r>
            <a:r>
              <a:rPr lang="zh-CN" altLang="en-US" sz="2400" dirty="0">
                <a:solidFill>
                  <a:schemeClr val="tx2"/>
                </a:solidFill>
              </a:rPr>
              <a:t>待摊投资（包括前期费用）</a:t>
            </a:r>
            <a:r>
              <a:rPr lang="en-US" altLang="zh-CN" sz="2400" dirty="0"/>
              <a:t>+</a:t>
            </a:r>
            <a:r>
              <a:rPr lang="zh-CN" altLang="en-US" sz="2400" dirty="0"/>
              <a:t>其他投资</a:t>
            </a:r>
            <a:r>
              <a:rPr lang="en-US" altLang="zh-CN" sz="2400" dirty="0"/>
              <a:t>+</a:t>
            </a:r>
            <a:r>
              <a:rPr lang="zh-CN" altLang="en-US" sz="2400" dirty="0"/>
              <a:t>转出投资</a:t>
            </a:r>
            <a:r>
              <a:rPr lang="en-US" altLang="zh-CN" sz="2400" dirty="0"/>
              <a:t>+</a:t>
            </a:r>
            <a:r>
              <a:rPr lang="zh-CN" altLang="en-US" sz="2400" dirty="0"/>
              <a:t>待核销基建支出。</a:t>
            </a:r>
            <a:endParaRPr lang="zh-CN" altLang="en-US" sz="2400" dirty="0"/>
          </a:p>
          <a:p>
            <a:pPr eaLnBrk="1" hangingPunct="1">
              <a:lnSpc>
                <a:spcPct val="90000"/>
              </a:lnSpc>
              <a:buNone/>
            </a:pPr>
            <a:r>
              <a:rPr lang="zh-CN" altLang="en-US" sz="2400" dirty="0"/>
              <a:t> </a:t>
            </a:r>
            <a:r>
              <a:rPr lang="en-US" altLang="zh-CN" sz="2400" dirty="0"/>
              <a:t>2</a:t>
            </a:r>
            <a:r>
              <a:rPr lang="zh-CN" altLang="en-US" sz="2400" dirty="0"/>
              <a:t>、统计的完成投资额：是指用货币单位表示完成项目建设的工作量指标，包括完成计划投资和</a:t>
            </a:r>
            <a:r>
              <a:rPr lang="zh-CN" altLang="en-US" sz="2400" dirty="0">
                <a:solidFill>
                  <a:srgbClr val="FF0000"/>
                </a:solidFill>
              </a:rPr>
              <a:t>实际完成投资</a:t>
            </a:r>
            <a:r>
              <a:rPr lang="zh-CN" altLang="en-US" sz="2400" dirty="0"/>
              <a:t>。</a:t>
            </a:r>
            <a:endParaRPr lang="zh-CN" altLang="en-US" sz="2400" dirty="0"/>
          </a:p>
          <a:p>
            <a:pPr eaLnBrk="1" hangingPunct="1">
              <a:lnSpc>
                <a:spcPct val="90000"/>
              </a:lnSpc>
              <a:buNone/>
            </a:pPr>
            <a:r>
              <a:rPr lang="zh-CN" altLang="en-US" sz="2400" dirty="0"/>
              <a:t>    （</a:t>
            </a:r>
            <a:r>
              <a:rPr lang="en-US" altLang="zh-CN" sz="2400" dirty="0"/>
              <a:t>1</a:t>
            </a:r>
            <a:r>
              <a:rPr lang="zh-CN" altLang="en-US" sz="2400" dirty="0"/>
              <a:t>） 完成计划投资：完成</a:t>
            </a:r>
            <a:r>
              <a:rPr lang="zh-CN" altLang="en-US" sz="2400" b="1" dirty="0"/>
              <a:t>被批准计划内</a:t>
            </a:r>
            <a:r>
              <a:rPr lang="zh-CN" altLang="en-US" sz="2400" dirty="0"/>
              <a:t>的用投资额计算的项目工作量，以已完成计划投资情况填列，</a:t>
            </a:r>
            <a:r>
              <a:rPr lang="zh-CN" altLang="en-US" sz="2400" b="1" dirty="0"/>
              <a:t>不包括征地和超计划项目的投资，</a:t>
            </a:r>
            <a:r>
              <a:rPr lang="zh-CN" altLang="en-US" sz="2400" dirty="0"/>
              <a:t>完成计划投资额</a:t>
            </a:r>
            <a:r>
              <a:rPr lang="en-US" altLang="zh-CN" sz="2400" dirty="0"/>
              <a:t>=</a:t>
            </a:r>
            <a:r>
              <a:rPr lang="zh-CN" altLang="en-US" sz="2400" dirty="0"/>
              <a:t>已移交财产的计划额</a:t>
            </a:r>
            <a:r>
              <a:rPr lang="en-US" altLang="zh-CN" sz="2400" dirty="0"/>
              <a:t>+</a:t>
            </a:r>
            <a:r>
              <a:rPr lang="zh-CN" altLang="en-US" sz="2400" b="1" dirty="0"/>
              <a:t>在建工程计划部分投资额</a:t>
            </a:r>
            <a:r>
              <a:rPr lang="en-US" altLang="zh-CN" sz="2400" dirty="0"/>
              <a:t>=</a:t>
            </a:r>
            <a:r>
              <a:rPr lang="zh-CN" altLang="en-US" sz="2400" dirty="0"/>
              <a:t>计划部分的（建设安装工程投资 </a:t>
            </a:r>
            <a:r>
              <a:rPr lang="en-US" altLang="zh-CN" sz="2400" dirty="0"/>
              <a:t>+</a:t>
            </a:r>
            <a:r>
              <a:rPr lang="zh-CN" altLang="en-US" sz="2400" dirty="0"/>
              <a:t>设备投资</a:t>
            </a:r>
            <a:r>
              <a:rPr lang="en-US" altLang="zh-CN" sz="2400" dirty="0"/>
              <a:t>+</a:t>
            </a:r>
            <a:r>
              <a:rPr lang="zh-CN" altLang="en-US" sz="2400" dirty="0"/>
              <a:t>待摊投资</a:t>
            </a:r>
            <a:r>
              <a:rPr lang="en-US" altLang="zh-CN" sz="2400" dirty="0"/>
              <a:t>+</a:t>
            </a:r>
            <a:r>
              <a:rPr lang="zh-CN" altLang="en-US" sz="2400" dirty="0"/>
              <a:t>其他投资）。</a:t>
            </a:r>
            <a:endParaRPr lang="zh-CN" altLang="en-US" sz="2400" dirty="0"/>
          </a:p>
          <a:p>
            <a:pPr eaLnBrk="1" hangingPunct="1">
              <a:lnSpc>
                <a:spcPct val="90000"/>
              </a:lnSpc>
              <a:buNone/>
            </a:pPr>
            <a:r>
              <a:rPr lang="zh-CN" altLang="en-US" sz="2400" dirty="0"/>
              <a:t>    （</a:t>
            </a:r>
            <a:r>
              <a:rPr lang="en-US" altLang="zh-CN" sz="2400" dirty="0"/>
              <a:t>2</a:t>
            </a:r>
            <a:r>
              <a:rPr lang="zh-CN" altLang="en-US" sz="2400" dirty="0"/>
              <a:t>）</a:t>
            </a:r>
            <a:r>
              <a:rPr lang="zh-CN" altLang="en-US" sz="2400" dirty="0">
                <a:solidFill>
                  <a:srgbClr val="FF0000"/>
                </a:solidFill>
              </a:rPr>
              <a:t>实际完成投资：</a:t>
            </a:r>
            <a:r>
              <a:rPr lang="zh-CN" altLang="en-US" sz="2400" dirty="0"/>
              <a:t>实际完成的工程量（用投资额计算）</a:t>
            </a:r>
            <a:r>
              <a:rPr lang="en-US" altLang="zh-CN" sz="2400" dirty="0"/>
              <a:t>=</a:t>
            </a:r>
            <a:r>
              <a:rPr lang="zh-CN" altLang="en-US" sz="2400" dirty="0"/>
              <a:t>已移交财产实际发生额</a:t>
            </a:r>
            <a:r>
              <a:rPr lang="en-US" altLang="zh-CN" sz="2400" dirty="0"/>
              <a:t>+</a:t>
            </a:r>
            <a:r>
              <a:rPr lang="zh-CN" altLang="en-US" sz="2400" dirty="0"/>
              <a:t>在建工程发生额，是</a:t>
            </a:r>
            <a:r>
              <a:rPr lang="zh-CN" altLang="en-US" sz="2400" b="1" dirty="0"/>
              <a:t>与项目工作有关的所有</a:t>
            </a:r>
            <a:r>
              <a:rPr lang="zh-CN" altLang="en-US" sz="2400" dirty="0"/>
              <a:t>工作量，包括</a:t>
            </a:r>
            <a:r>
              <a:rPr lang="zh-CN" altLang="en-US" sz="2400" b="1" dirty="0"/>
              <a:t>征地和超计划项目的投资</a:t>
            </a:r>
            <a:r>
              <a:rPr lang="zh-CN" altLang="en-US" sz="2400" dirty="0"/>
              <a:t>。</a:t>
            </a:r>
            <a:endParaRPr lang="zh-CN" altLang="en-US" sz="2400" dirty="0"/>
          </a:p>
          <a:p>
            <a:pPr>
              <a:lnSpc>
                <a:spcPct val="90000"/>
              </a:lnSpc>
            </a:pPr>
            <a:endParaRPr lang="zh-CN" altLang="en-US" sz="24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a:ln/>
        </p:spPr>
        <p:txBody>
          <a:bodyPr vert="horz" wrap="square" lIns="91440" tIns="45720" rIns="91440" bIns="45720" anchor="ctr" anchorCtr="0"/>
          <a:p>
            <a:r>
              <a:rPr lang="zh-CN" altLang="en-US" dirty="0"/>
              <a:t>六、基建项目的基本财务管理</a:t>
            </a:r>
            <a:endParaRPr lang="zh-CN" altLang="en-US" dirty="0"/>
          </a:p>
        </p:txBody>
      </p:sp>
      <p:sp>
        <p:nvSpPr>
          <p:cNvPr id="29699" name="内容占位符 2"/>
          <p:cNvSpPr>
            <a:spLocks noGrp="1"/>
          </p:cNvSpPr>
          <p:nvPr>
            <p:ph idx="1"/>
          </p:nvPr>
        </p:nvSpPr>
        <p:spPr>
          <a:ln/>
        </p:spPr>
        <p:txBody>
          <a:bodyPr vert="horz" wrap="square" lIns="91440" tIns="45720" rIns="91440" bIns="45720" anchor="t" anchorCtr="0"/>
          <a:p>
            <a:r>
              <a:rPr lang="zh-CN" altLang="en-US" dirty="0"/>
              <a:t>（一）涉及重要文件制度</a:t>
            </a:r>
            <a:endParaRPr lang="en-US" altLang="zh-CN" dirty="0"/>
          </a:p>
          <a:p>
            <a:r>
              <a:rPr lang="zh-CN" altLang="en-US" dirty="0"/>
              <a:t>（二）基建财务主要管理内容</a:t>
            </a:r>
            <a:endParaRPr lang="en-US" altLang="zh-CN" dirty="0"/>
          </a:p>
          <a:p>
            <a:r>
              <a:rPr lang="zh-CN" altLang="en-US" dirty="0">
                <a:latin typeface="华文新魏" pitchFamily="2" charset="-122"/>
                <a:ea typeface="华文新魏" pitchFamily="2" charset="-122"/>
              </a:rPr>
              <a:t>（三）基建财务管理核算中常见的存在问题</a:t>
            </a:r>
            <a:endParaRPr lang="en-US" altLang="zh-CN" dirty="0">
              <a:latin typeface="华文新魏" pitchFamily="2" charset="-122"/>
              <a:ea typeface="华文新魏" pitchFamily="2" charset="-122"/>
            </a:endParaRPr>
          </a:p>
          <a:p>
            <a:r>
              <a:rPr lang="zh-CN" altLang="en-US" dirty="0"/>
              <a:t>（四）基建会计和单位</a:t>
            </a:r>
            <a:r>
              <a:rPr lang="en-US" altLang="zh-CN" dirty="0"/>
              <a:t>(</a:t>
            </a:r>
            <a:r>
              <a:rPr lang="zh-CN" altLang="en-US" dirty="0"/>
              <a:t>医院</a:t>
            </a:r>
            <a:r>
              <a:rPr lang="en-US" altLang="zh-CN" dirty="0"/>
              <a:t>)</a:t>
            </a:r>
            <a:r>
              <a:rPr lang="zh-CN" altLang="en-US" dirty="0"/>
              <a:t>会计合并对接</a:t>
            </a:r>
            <a:endParaRPr lang="en-US" altLang="zh-CN" dirty="0">
              <a:ea typeface="华文新魏" pitchFamily="2" charset="-122"/>
            </a:endParaRPr>
          </a:p>
          <a:p>
            <a:r>
              <a:rPr lang="zh-CN" altLang="en-US" dirty="0"/>
              <a:t>（五）会计报表</a:t>
            </a:r>
            <a:br>
              <a:rPr lang="zh-CN" altLang="en-US" dirty="0"/>
            </a:br>
            <a:endParaRPr lang="zh-CN"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ln/>
        </p:spPr>
        <p:txBody>
          <a:bodyPr vert="horz" wrap="square" lIns="91440" tIns="45720" rIns="91440" bIns="45720" anchor="ctr" anchorCtr="0"/>
          <a:p>
            <a:pPr eaLnBrk="1" hangingPunct="1"/>
            <a:r>
              <a:rPr lang="zh-CN" altLang="en-US" sz="4000" b="1" dirty="0"/>
              <a:t>（一）涉及重要文件制度</a:t>
            </a:r>
            <a:br>
              <a:rPr lang="zh-CN" altLang="en-US" sz="4000" b="1" dirty="0"/>
            </a:br>
            <a:endParaRPr lang="zh-CN" altLang="en-US" sz="4000" b="1" dirty="0"/>
          </a:p>
        </p:txBody>
      </p:sp>
      <p:sp>
        <p:nvSpPr>
          <p:cNvPr id="30723" name="Rectangle 3"/>
          <p:cNvSpPr>
            <a:spLocks noGrp="1"/>
          </p:cNvSpPr>
          <p:nvPr>
            <p:ph idx="1"/>
          </p:nvPr>
        </p:nvSpPr>
        <p:spPr>
          <a:xfrm>
            <a:off x="457200" y="990600"/>
            <a:ext cx="8229600" cy="5486400"/>
          </a:xfrm>
          <a:ln/>
        </p:spPr>
        <p:txBody>
          <a:bodyPr vert="horz" wrap="square" lIns="91440" tIns="45720" rIns="91440" bIns="45720" anchor="t" anchorCtr="0"/>
          <a:p>
            <a:pPr eaLnBrk="1" hangingPunct="1">
              <a:lnSpc>
                <a:spcPct val="80000"/>
              </a:lnSpc>
              <a:buNone/>
            </a:pPr>
            <a:r>
              <a:rPr lang="en-US" altLang="zh-CN" sz="2800" dirty="0"/>
              <a:t>1.</a:t>
            </a:r>
            <a:r>
              <a:rPr lang="zh-CN" altLang="en-US" sz="2800" dirty="0"/>
              <a:t>财政部</a:t>
            </a:r>
            <a:r>
              <a:rPr lang="en-US" altLang="zh-CN" sz="2800" dirty="0"/>
              <a:t>《</a:t>
            </a:r>
            <a:r>
              <a:rPr lang="zh-CN" altLang="en-US" sz="2800" dirty="0"/>
              <a:t>国有建设单位会计制度</a:t>
            </a:r>
            <a:r>
              <a:rPr lang="en-US" altLang="zh-CN" sz="2800" dirty="0"/>
              <a:t>》</a:t>
            </a:r>
            <a:r>
              <a:rPr lang="zh-CN" altLang="en-US" sz="2800" dirty="0"/>
              <a:t>（财会字</a:t>
            </a:r>
            <a:r>
              <a:rPr lang="en-US" altLang="zh-CN" sz="2800" dirty="0"/>
              <a:t>[1995]45</a:t>
            </a:r>
            <a:r>
              <a:rPr lang="zh-CN" altLang="en-US" sz="2800" dirty="0"/>
              <a:t>号）</a:t>
            </a:r>
            <a:endParaRPr lang="zh-CN" altLang="en-US" sz="2800" dirty="0"/>
          </a:p>
          <a:p>
            <a:pPr eaLnBrk="1" hangingPunct="1">
              <a:lnSpc>
                <a:spcPct val="80000"/>
              </a:lnSpc>
              <a:buNone/>
            </a:pPr>
            <a:r>
              <a:rPr lang="en-US" altLang="zh-CN" sz="2800" dirty="0"/>
              <a:t>2.</a:t>
            </a:r>
            <a:r>
              <a:rPr lang="zh-CN" altLang="en-US" sz="2800" dirty="0"/>
              <a:t>财政部关于印发</a:t>
            </a:r>
            <a:r>
              <a:rPr lang="en-US" altLang="zh-CN" sz="2800" dirty="0"/>
              <a:t>《</a:t>
            </a:r>
            <a:r>
              <a:rPr lang="zh-CN" altLang="en-US" sz="2800" dirty="0"/>
              <a:t>国有建设单位会计制度补充规定</a:t>
            </a:r>
            <a:r>
              <a:rPr lang="en-US" altLang="zh-CN" sz="2800" dirty="0"/>
              <a:t>》</a:t>
            </a:r>
            <a:r>
              <a:rPr lang="zh-CN" altLang="en-US" sz="2800" dirty="0"/>
              <a:t>和</a:t>
            </a:r>
            <a:r>
              <a:rPr lang="en-US" altLang="zh-CN" sz="2800" dirty="0"/>
              <a:t>《</a:t>
            </a:r>
            <a:r>
              <a:rPr lang="zh-CN" altLang="en-US" sz="2800" dirty="0"/>
              <a:t>企业基建业务有关会计处理办法</a:t>
            </a:r>
            <a:r>
              <a:rPr lang="en-US" altLang="zh-CN" sz="2800" dirty="0"/>
              <a:t>》</a:t>
            </a:r>
            <a:r>
              <a:rPr lang="zh-CN" altLang="en-US" sz="2800" dirty="0"/>
              <a:t>的通知（财会字</a:t>
            </a:r>
            <a:r>
              <a:rPr lang="en-US" altLang="zh-CN" sz="2800" dirty="0"/>
              <a:t>[1998]17</a:t>
            </a:r>
            <a:r>
              <a:rPr lang="zh-CN" altLang="en-US" sz="2800" dirty="0"/>
              <a:t>号）</a:t>
            </a:r>
            <a:endParaRPr lang="zh-CN" altLang="en-US" sz="2800" dirty="0"/>
          </a:p>
          <a:p>
            <a:pPr eaLnBrk="1" hangingPunct="1">
              <a:lnSpc>
                <a:spcPct val="80000"/>
              </a:lnSpc>
              <a:buNone/>
            </a:pPr>
            <a:r>
              <a:rPr lang="en-US" altLang="zh-CN" sz="2800" dirty="0"/>
              <a:t>3.</a:t>
            </a:r>
            <a:r>
              <a:rPr lang="zh-CN" altLang="en-US" sz="2800" dirty="0"/>
              <a:t>财政部</a:t>
            </a:r>
            <a:r>
              <a:rPr lang="en-US" altLang="zh-CN" sz="2800" dirty="0"/>
              <a:t>《</a:t>
            </a:r>
            <a:r>
              <a:rPr lang="zh-CN" altLang="en-US" sz="2800" dirty="0"/>
              <a:t>基本建设财务管理规定</a:t>
            </a:r>
            <a:r>
              <a:rPr lang="en-US" altLang="zh-CN" sz="2800" dirty="0"/>
              <a:t>》</a:t>
            </a:r>
            <a:r>
              <a:rPr lang="zh-CN" altLang="en-US" sz="2800" dirty="0"/>
              <a:t>（财建</a:t>
            </a:r>
            <a:r>
              <a:rPr lang="en-US" altLang="zh-CN" sz="2800" dirty="0"/>
              <a:t>[2002]394</a:t>
            </a:r>
            <a:r>
              <a:rPr lang="zh-CN" altLang="en-US" sz="2800" dirty="0"/>
              <a:t>号）</a:t>
            </a:r>
            <a:endParaRPr lang="zh-CN" altLang="en-US" sz="2800" dirty="0"/>
          </a:p>
          <a:p>
            <a:pPr eaLnBrk="1" hangingPunct="1">
              <a:lnSpc>
                <a:spcPct val="80000"/>
              </a:lnSpc>
              <a:buNone/>
            </a:pPr>
            <a:r>
              <a:rPr lang="en-US" altLang="zh-CN" sz="2800" dirty="0"/>
              <a:t>4.</a:t>
            </a:r>
            <a:r>
              <a:rPr lang="zh-CN" altLang="en-US" sz="2800" dirty="0"/>
              <a:t>财政部关于解释</a:t>
            </a:r>
            <a:r>
              <a:rPr lang="en-US" altLang="zh-CN" sz="2800" dirty="0"/>
              <a:t>《</a:t>
            </a:r>
            <a:r>
              <a:rPr lang="zh-CN" altLang="en-US" sz="2800" dirty="0"/>
              <a:t>基本建设财务管理规定</a:t>
            </a:r>
            <a:r>
              <a:rPr lang="en-US" altLang="zh-CN" sz="2800" dirty="0"/>
              <a:t>》</a:t>
            </a:r>
            <a:r>
              <a:rPr lang="zh-CN" altLang="en-US" sz="2800" dirty="0"/>
              <a:t>执行中有关问题的通知（财建</a:t>
            </a:r>
            <a:r>
              <a:rPr lang="en-US" altLang="zh-CN" sz="2800" dirty="0"/>
              <a:t>[2003]724</a:t>
            </a:r>
            <a:r>
              <a:rPr lang="zh-CN" altLang="en-US" sz="2800" dirty="0"/>
              <a:t>号，桂财建</a:t>
            </a:r>
            <a:r>
              <a:rPr lang="en-US" altLang="zh-CN" sz="2800" dirty="0"/>
              <a:t>[2005] 4</a:t>
            </a:r>
            <a:r>
              <a:rPr lang="zh-CN" altLang="en-US" sz="2800" dirty="0"/>
              <a:t>号）</a:t>
            </a:r>
            <a:endParaRPr lang="zh-CN" altLang="en-US" sz="2800" dirty="0"/>
          </a:p>
          <a:p>
            <a:pPr eaLnBrk="1" hangingPunct="1">
              <a:lnSpc>
                <a:spcPct val="80000"/>
              </a:lnSpc>
              <a:buNone/>
            </a:pPr>
            <a:r>
              <a:rPr lang="en-US" altLang="zh-CN" sz="2800" dirty="0"/>
              <a:t>5.</a:t>
            </a:r>
            <a:r>
              <a:rPr lang="zh-CN" altLang="en-US" sz="2800" dirty="0"/>
              <a:t>财政部</a:t>
            </a:r>
            <a:r>
              <a:rPr lang="en-US" altLang="zh-CN" sz="2800" dirty="0"/>
              <a:t>《</a:t>
            </a:r>
            <a:r>
              <a:rPr lang="zh-CN" altLang="en-US" sz="2800" dirty="0"/>
              <a:t>建设工程价款结算暂行办法</a:t>
            </a:r>
            <a:r>
              <a:rPr lang="en-US" altLang="zh-CN" sz="2800" dirty="0"/>
              <a:t>》 </a:t>
            </a:r>
            <a:r>
              <a:rPr lang="zh-CN" altLang="en-US" sz="2800" dirty="0"/>
              <a:t>（财建</a:t>
            </a:r>
            <a:r>
              <a:rPr lang="en-US" altLang="zh-CN" sz="2800" dirty="0"/>
              <a:t>[2004]369</a:t>
            </a:r>
            <a:r>
              <a:rPr lang="zh-CN" altLang="en-US" sz="2800" dirty="0"/>
              <a:t>号）</a:t>
            </a:r>
            <a:endParaRPr lang="en-US" altLang="zh-CN" sz="2800" dirty="0"/>
          </a:p>
          <a:p>
            <a:pPr eaLnBrk="1" hangingPunct="1">
              <a:lnSpc>
                <a:spcPct val="80000"/>
              </a:lnSpc>
              <a:buNone/>
            </a:pPr>
            <a:r>
              <a:rPr lang="en-US" altLang="zh-CN" sz="2800" dirty="0"/>
              <a:t>6.</a:t>
            </a:r>
            <a:r>
              <a:rPr lang="zh-CN" altLang="en-US" sz="2800" dirty="0"/>
              <a:t>关于印发</a:t>
            </a:r>
            <a:r>
              <a:rPr lang="en-US" altLang="zh-CN" sz="2800" dirty="0"/>
              <a:t>《</a:t>
            </a:r>
            <a:r>
              <a:rPr lang="zh-CN" altLang="en-US" sz="2800" dirty="0"/>
              <a:t>基本建设项目竣工财务决算审批暂行办法</a:t>
            </a:r>
            <a:r>
              <a:rPr lang="en-US" altLang="zh-CN" sz="2800" dirty="0"/>
              <a:t>》</a:t>
            </a:r>
            <a:r>
              <a:rPr lang="zh-CN" altLang="en-US" sz="2800" dirty="0"/>
              <a:t>的通知（桂财建</a:t>
            </a:r>
            <a:r>
              <a:rPr lang="en-US" altLang="zh-CN" sz="2800" dirty="0"/>
              <a:t>〔2007〕229</a:t>
            </a:r>
            <a:r>
              <a:rPr lang="zh-CN" altLang="en-US" sz="2800" dirty="0"/>
              <a:t>号）</a:t>
            </a:r>
            <a:endParaRPr lang="zh-CN" altLang="en-US" sz="2800" dirty="0"/>
          </a:p>
          <a:p>
            <a:pPr eaLnBrk="1" hangingPunct="1">
              <a:lnSpc>
                <a:spcPct val="80000"/>
              </a:lnSpc>
              <a:buNone/>
            </a:pPr>
            <a:endParaRPr lang="zh-CN" altLang="en-US" sz="2400" dirty="0"/>
          </a:p>
          <a:p>
            <a:pPr eaLnBrk="1" hangingPunct="1">
              <a:lnSpc>
                <a:spcPct val="80000"/>
              </a:lnSpc>
              <a:buNone/>
            </a:pPr>
            <a:endParaRPr lang="zh-CN" altLang="en-US" sz="18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a:ln/>
        </p:spPr>
        <p:txBody>
          <a:bodyPr vert="horz" wrap="square" lIns="91440" tIns="45720" rIns="91440" bIns="45720" anchor="ctr" anchorCtr="0"/>
          <a:p>
            <a:r>
              <a:rPr lang="zh-CN" altLang="en-US" sz="4800" b="1" dirty="0"/>
              <a:t>一、网络直报的应用</a:t>
            </a:r>
            <a:endParaRPr lang="zh-CN" altLang="en-US" sz="4800" b="1" dirty="0"/>
          </a:p>
        </p:txBody>
      </p:sp>
      <p:sp>
        <p:nvSpPr>
          <p:cNvPr id="4099" name="Rectangle 3"/>
          <p:cNvSpPr>
            <a:spLocks noGrp="1"/>
          </p:cNvSpPr>
          <p:nvPr>
            <p:ph idx="1"/>
          </p:nvPr>
        </p:nvSpPr>
        <p:spPr>
          <a:xfrm>
            <a:off x="609600" y="1600200"/>
            <a:ext cx="8229600" cy="4525963"/>
          </a:xfrm>
          <a:ln/>
        </p:spPr>
        <p:txBody>
          <a:bodyPr vert="horz" wrap="square" lIns="91440" tIns="45720" rIns="91440" bIns="45720" anchor="t" anchorCtr="0"/>
          <a:p>
            <a:pPr>
              <a:buNone/>
            </a:pPr>
            <a:r>
              <a:rPr lang="zh-CN" altLang="en-US" sz="2400" dirty="0"/>
              <a:t>（一）建立项目电子化信息档案。要把项目的投资计划、计划调整、实施进度、关键管理过程和手续、竣工决算情况等都要填报并作为电子化的档案保存，因此以前项目（</a:t>
            </a:r>
            <a:r>
              <a:rPr lang="en-US" altLang="zh-CN" sz="2400" dirty="0"/>
              <a:t>2008</a:t>
            </a:r>
            <a:r>
              <a:rPr lang="zh-CN" altLang="en-US" sz="2400" dirty="0"/>
              <a:t>年以后的）</a:t>
            </a:r>
            <a:r>
              <a:rPr lang="en-US" altLang="zh-CN" sz="2400" dirty="0"/>
              <a:t>09</a:t>
            </a:r>
            <a:r>
              <a:rPr lang="zh-CN" altLang="en-US" sz="2400" dirty="0"/>
              <a:t>、</a:t>
            </a:r>
            <a:r>
              <a:rPr lang="en-US" altLang="zh-CN" sz="2400" dirty="0"/>
              <a:t>10</a:t>
            </a:r>
            <a:r>
              <a:rPr lang="zh-CN" altLang="en-US" sz="2400" dirty="0"/>
              <a:t>、</a:t>
            </a:r>
            <a:r>
              <a:rPr lang="en-US" altLang="zh-CN" sz="2400" dirty="0"/>
              <a:t>11</a:t>
            </a:r>
            <a:r>
              <a:rPr lang="zh-CN" altLang="en-US" sz="2400" dirty="0"/>
              <a:t>年的要至少补报</a:t>
            </a:r>
            <a:r>
              <a:rPr lang="en-US" altLang="zh-CN" sz="2400" dirty="0"/>
              <a:t>12</a:t>
            </a:r>
            <a:r>
              <a:rPr lang="zh-CN" altLang="en-US" sz="2400" dirty="0"/>
              <a:t>月份的报表数据和信息，</a:t>
            </a:r>
            <a:r>
              <a:rPr lang="en-US" altLang="zh-CN" sz="2400" dirty="0"/>
              <a:t>12</a:t>
            </a:r>
            <a:r>
              <a:rPr lang="zh-CN" altLang="en-US" sz="2400" dirty="0"/>
              <a:t>年的开始按月份填。</a:t>
            </a:r>
            <a:endParaRPr lang="en-US" altLang="zh-CN" sz="2400" dirty="0"/>
          </a:p>
          <a:p>
            <a:pPr>
              <a:buNone/>
            </a:pPr>
            <a:r>
              <a:rPr lang="zh-CN" altLang="en-US" sz="2400" dirty="0"/>
              <a:t>（二）实行项目报表数据的快速上报。每月</a:t>
            </a:r>
            <a:r>
              <a:rPr lang="en-US" altLang="zh-CN" sz="2400" dirty="0"/>
              <a:t>5-10</a:t>
            </a:r>
            <a:r>
              <a:rPr lang="zh-CN" altLang="en-US" sz="2400" dirty="0"/>
              <a:t>日报上月的信息数据，每项目单位的填报必须要完成，不需经过中间的汇总，但要经过审核，同时填的全区一天可以完成。</a:t>
            </a:r>
            <a:endParaRPr lang="zh-CN" altLang="en-US" sz="2400" dirty="0"/>
          </a:p>
          <a:p>
            <a:pPr>
              <a:buNone/>
            </a:pPr>
            <a:r>
              <a:rPr lang="zh-CN" altLang="en-US" sz="2400" dirty="0"/>
              <a:t>（三）全面掌握项目信息和加快项目进度。各级和各部门了解项目真实进度和形象工程，图文数并茂，了解项目前期进度的细节，更好督促指导项目单位开展工作。</a:t>
            </a:r>
            <a:endParaRPr lang="zh-CN" altLang="en-US" sz="2400" dirty="0"/>
          </a:p>
          <a:p>
            <a:pPr>
              <a:buNone/>
            </a:pPr>
            <a:endParaRPr lang="zh-CN" altLang="en-US" sz="24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内容占位符 2"/>
          <p:cNvSpPr>
            <a:spLocks noGrp="1"/>
          </p:cNvSpPr>
          <p:nvPr>
            <p:ph idx="1"/>
          </p:nvPr>
        </p:nvSpPr>
        <p:spPr>
          <a:xfrm>
            <a:off x="457200" y="685800"/>
            <a:ext cx="8229600" cy="5440363"/>
          </a:xfrm>
          <a:ln/>
        </p:spPr>
        <p:txBody>
          <a:bodyPr vert="horz" wrap="square" lIns="91440" tIns="45720" rIns="91440" bIns="45720" anchor="t" anchorCtr="0"/>
          <a:p>
            <a:pPr eaLnBrk="1" hangingPunct="1">
              <a:lnSpc>
                <a:spcPct val="80000"/>
              </a:lnSpc>
              <a:buNone/>
            </a:pPr>
            <a:r>
              <a:rPr lang="en-US" altLang="zh-CN" dirty="0"/>
              <a:t>7.</a:t>
            </a:r>
            <a:r>
              <a:rPr lang="zh-CN" altLang="en-US" dirty="0"/>
              <a:t>卫生部关于加强和规范建设工程全过程审计的通知（卫生部规财</a:t>
            </a:r>
            <a:r>
              <a:rPr lang="en-US" altLang="zh-CN" dirty="0"/>
              <a:t>[2009]39</a:t>
            </a:r>
            <a:r>
              <a:rPr lang="zh-CN" altLang="en-US" dirty="0"/>
              <a:t>号</a:t>
            </a:r>
            <a:endParaRPr lang="zh-CN" altLang="en-US" dirty="0"/>
          </a:p>
          <a:p>
            <a:pPr eaLnBrk="1" hangingPunct="1">
              <a:lnSpc>
                <a:spcPct val="80000"/>
              </a:lnSpc>
              <a:buNone/>
            </a:pPr>
            <a:r>
              <a:rPr lang="en-US" altLang="zh-CN" dirty="0"/>
              <a:t>8.</a:t>
            </a:r>
            <a:r>
              <a:rPr lang="zh-CN" altLang="en-US" dirty="0"/>
              <a:t>财政部、卫生部关于印发（</a:t>
            </a:r>
            <a:r>
              <a:rPr lang="zh-CN" altLang="en-US" dirty="0">
                <a:solidFill>
                  <a:srgbClr val="FF0000"/>
                </a:solidFill>
              </a:rPr>
              <a:t>新</a:t>
            </a:r>
            <a:r>
              <a:rPr lang="zh-CN" altLang="en-US" dirty="0"/>
              <a:t>）</a:t>
            </a:r>
            <a:r>
              <a:rPr lang="en-US" altLang="zh-CN" dirty="0"/>
              <a:t>《</a:t>
            </a:r>
            <a:r>
              <a:rPr lang="zh-CN" altLang="en-US" dirty="0"/>
              <a:t>医院财务制度</a:t>
            </a:r>
            <a:r>
              <a:rPr lang="en-US" altLang="zh-CN" dirty="0"/>
              <a:t>》</a:t>
            </a:r>
            <a:r>
              <a:rPr lang="zh-CN" altLang="en-US" dirty="0"/>
              <a:t>的通知（财社</a:t>
            </a:r>
            <a:r>
              <a:rPr lang="en-US" altLang="zh-CN" dirty="0"/>
              <a:t>[2010]306</a:t>
            </a:r>
            <a:r>
              <a:rPr lang="zh-CN" altLang="en-US" dirty="0"/>
              <a:t>号）</a:t>
            </a:r>
            <a:endParaRPr lang="zh-CN" altLang="en-US" dirty="0"/>
          </a:p>
          <a:p>
            <a:pPr eaLnBrk="1" hangingPunct="1">
              <a:lnSpc>
                <a:spcPct val="80000"/>
              </a:lnSpc>
              <a:buNone/>
            </a:pPr>
            <a:r>
              <a:rPr lang="en-US" altLang="zh-CN" dirty="0"/>
              <a:t>9.</a:t>
            </a:r>
            <a:r>
              <a:rPr lang="zh-CN" altLang="en-US" dirty="0"/>
              <a:t>财政部、卫生部关于印发</a:t>
            </a:r>
            <a:r>
              <a:rPr lang="en-US" altLang="zh-CN" dirty="0"/>
              <a:t>《</a:t>
            </a:r>
            <a:r>
              <a:rPr lang="zh-CN" altLang="en-US" dirty="0"/>
              <a:t>基层卫生医疗机构财务制度</a:t>
            </a:r>
            <a:r>
              <a:rPr lang="en-US" altLang="zh-CN" dirty="0"/>
              <a:t>》</a:t>
            </a:r>
            <a:r>
              <a:rPr lang="zh-CN" altLang="en-US" dirty="0"/>
              <a:t>的通知 （财社</a:t>
            </a:r>
            <a:r>
              <a:rPr lang="en-US" altLang="zh-CN" dirty="0"/>
              <a:t>[2010]307</a:t>
            </a:r>
            <a:r>
              <a:rPr lang="zh-CN" altLang="en-US" dirty="0"/>
              <a:t>号）</a:t>
            </a:r>
            <a:endParaRPr lang="zh-CN" altLang="en-US" dirty="0"/>
          </a:p>
          <a:p>
            <a:pPr eaLnBrk="1" hangingPunct="1">
              <a:lnSpc>
                <a:spcPct val="80000"/>
              </a:lnSpc>
              <a:buNone/>
            </a:pPr>
            <a:r>
              <a:rPr lang="en-US" altLang="zh-CN" dirty="0"/>
              <a:t>10.</a:t>
            </a:r>
            <a:r>
              <a:rPr lang="zh-CN" altLang="en-US" dirty="0"/>
              <a:t>财政部关于印发</a:t>
            </a:r>
            <a:r>
              <a:rPr lang="en-US" altLang="zh-CN" dirty="0"/>
              <a:t>《</a:t>
            </a:r>
            <a:r>
              <a:rPr lang="zh-CN" altLang="en-US" dirty="0"/>
              <a:t>新旧医院会计制度衔接有关问题的处理规定</a:t>
            </a:r>
            <a:r>
              <a:rPr lang="en-US" altLang="zh-CN" dirty="0"/>
              <a:t>》</a:t>
            </a:r>
            <a:r>
              <a:rPr lang="zh-CN" altLang="en-US" dirty="0"/>
              <a:t>的通知（财建</a:t>
            </a:r>
            <a:r>
              <a:rPr lang="en-US" altLang="zh-CN" dirty="0"/>
              <a:t>[2011]5</a:t>
            </a:r>
            <a:r>
              <a:rPr lang="zh-CN" altLang="en-US" dirty="0"/>
              <a:t>号）</a:t>
            </a:r>
            <a:endParaRPr lang="zh-CN" altLang="en-US" dirty="0"/>
          </a:p>
          <a:p>
            <a:pPr eaLnBrk="1" hangingPunct="1">
              <a:lnSpc>
                <a:spcPct val="80000"/>
              </a:lnSpc>
              <a:buNone/>
            </a:pPr>
            <a:r>
              <a:rPr lang="en-US" altLang="zh-CN" dirty="0"/>
              <a:t>11.</a:t>
            </a:r>
            <a:r>
              <a:rPr lang="zh-CN" altLang="en-US" dirty="0"/>
              <a:t>关于征求</a:t>
            </a:r>
            <a:r>
              <a:rPr lang="en-US" altLang="zh-CN" dirty="0"/>
              <a:t>《</a:t>
            </a:r>
            <a:r>
              <a:rPr lang="zh-CN" altLang="en-US" dirty="0"/>
              <a:t>基本建设财务规则（征求意见稿）</a:t>
            </a:r>
            <a:r>
              <a:rPr lang="en-US" altLang="zh-CN" dirty="0"/>
              <a:t>》</a:t>
            </a:r>
            <a:r>
              <a:rPr lang="zh-CN" altLang="en-US" dirty="0"/>
              <a:t>（财建</a:t>
            </a:r>
            <a:r>
              <a:rPr lang="en-US" altLang="zh-CN" dirty="0"/>
              <a:t>〔2012〕51</a:t>
            </a:r>
            <a:r>
              <a:rPr lang="zh-CN" altLang="en-US" dirty="0"/>
              <a:t>号）</a:t>
            </a:r>
            <a:endParaRPr lang="en-US" altLang="zh-CN" dirty="0"/>
          </a:p>
          <a:p>
            <a:pPr eaLnBrk="1" hangingPunct="1">
              <a:lnSpc>
                <a:spcPct val="80000"/>
              </a:lnSpc>
              <a:buNone/>
            </a:pPr>
            <a:r>
              <a:rPr lang="zh-CN" altLang="en-US" dirty="0"/>
              <a:t>号）</a:t>
            </a:r>
            <a:endParaRPr lang="zh-CN" altLang="en-US" dirty="0"/>
          </a:p>
          <a:p>
            <a:endParaRPr lang="zh-CN"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a:ln/>
        </p:spPr>
        <p:txBody>
          <a:bodyPr vert="horz" wrap="square" lIns="91440" tIns="45720" rIns="91440" bIns="45720" anchor="ctr" anchorCtr="0"/>
          <a:p>
            <a:r>
              <a:rPr lang="zh-CN" altLang="en-US" sz="3600" dirty="0"/>
              <a:t>（二）基建财务主要管理内容</a:t>
            </a:r>
            <a:endParaRPr lang="zh-CN" altLang="en-US" dirty="0"/>
          </a:p>
        </p:txBody>
      </p:sp>
      <p:sp>
        <p:nvSpPr>
          <p:cNvPr id="32771" name="内容占位符 2"/>
          <p:cNvSpPr>
            <a:spLocks noGrp="1"/>
          </p:cNvSpPr>
          <p:nvPr>
            <p:ph idx="1"/>
          </p:nvPr>
        </p:nvSpPr>
        <p:spPr>
          <a:xfrm>
            <a:off x="457200" y="1219200"/>
            <a:ext cx="8305800" cy="5486400"/>
          </a:xfrm>
          <a:ln/>
        </p:spPr>
        <p:txBody>
          <a:bodyPr vert="horz" wrap="square" lIns="91440" tIns="45720" rIns="91440" bIns="45720" anchor="t" anchorCtr="0"/>
          <a:p>
            <a:pPr>
              <a:buNone/>
            </a:pPr>
            <a:r>
              <a:rPr lang="en-US" altLang="zh-CN" sz="2800" dirty="0"/>
              <a:t>1</a:t>
            </a:r>
            <a:r>
              <a:rPr lang="zh-CN" altLang="en-US" sz="2800" dirty="0"/>
              <a:t>、做好基建财务管理基础工作。</a:t>
            </a:r>
            <a:endParaRPr lang="zh-CN" altLang="en-US" sz="2800" dirty="0"/>
          </a:p>
          <a:p>
            <a:pPr>
              <a:buNone/>
            </a:pPr>
            <a:r>
              <a:rPr lang="zh-CN" altLang="en-US" sz="2800" dirty="0"/>
              <a:t> （</a:t>
            </a:r>
            <a:r>
              <a:rPr lang="en-US" altLang="zh-CN" sz="2800" dirty="0"/>
              <a:t>1</a:t>
            </a:r>
            <a:r>
              <a:rPr lang="zh-CN" altLang="en-US" sz="2800" dirty="0"/>
              <a:t>）建立健全内控制度。各种审核审批制度及权限、采购制度、定价制度。</a:t>
            </a:r>
            <a:r>
              <a:rPr lang="zh-CN" altLang="en-US" sz="2800" dirty="0">
                <a:latin typeface="宋体" panose="02010600030101010101" pitchFamily="2" charset="-122"/>
              </a:rPr>
              <a:t>按规定设置独立的财务管理机构或者指定专人负责项目财务管理工作。</a:t>
            </a:r>
            <a:endParaRPr lang="zh-CN" altLang="en-US" sz="2800" dirty="0">
              <a:latin typeface="宋体" panose="02010600030101010101" pitchFamily="2" charset="-122"/>
            </a:endParaRPr>
          </a:p>
          <a:p>
            <a:pPr>
              <a:buNone/>
            </a:pPr>
            <a:r>
              <a:rPr lang="zh-CN" altLang="en-US" sz="2800" dirty="0"/>
              <a:t> （</a:t>
            </a:r>
            <a:r>
              <a:rPr lang="en-US" altLang="zh-CN" sz="2800" dirty="0"/>
              <a:t>2</a:t>
            </a:r>
            <a:r>
              <a:rPr lang="zh-CN" altLang="en-US" sz="2800" dirty="0"/>
              <a:t>）单独设帐、单独核算。财政部财建（</a:t>
            </a:r>
            <a:r>
              <a:rPr lang="en-US" altLang="zh-CN" sz="2800" dirty="0"/>
              <a:t>2002</a:t>
            </a:r>
            <a:r>
              <a:rPr lang="zh-CN" altLang="en-US" sz="2800" dirty="0"/>
              <a:t>）</a:t>
            </a:r>
            <a:r>
              <a:rPr lang="en-US" altLang="zh-CN" sz="2800" dirty="0"/>
              <a:t>394</a:t>
            </a:r>
            <a:r>
              <a:rPr lang="zh-CN" altLang="en-US" sz="2800" dirty="0"/>
              <a:t>号、广西桂财建（</a:t>
            </a:r>
            <a:r>
              <a:rPr lang="en-US" altLang="zh-CN" sz="2800" dirty="0"/>
              <a:t>2005</a:t>
            </a:r>
            <a:r>
              <a:rPr lang="zh-CN" altLang="en-US" sz="2800" dirty="0"/>
              <a:t>）</a:t>
            </a:r>
            <a:r>
              <a:rPr lang="en-US" altLang="zh-CN" sz="2800" dirty="0"/>
              <a:t>4</a:t>
            </a:r>
            <a:r>
              <a:rPr lang="zh-CN" altLang="en-US" sz="2800" dirty="0"/>
              <a:t>号、财办建（</a:t>
            </a:r>
            <a:r>
              <a:rPr lang="en-US" altLang="zh-CN" sz="2800" dirty="0"/>
              <a:t>2012</a:t>
            </a:r>
            <a:r>
              <a:rPr lang="zh-CN" altLang="en-US" sz="2800" dirty="0"/>
              <a:t>）</a:t>
            </a:r>
            <a:r>
              <a:rPr lang="en-US" altLang="zh-CN" sz="2800" dirty="0"/>
              <a:t>51</a:t>
            </a:r>
            <a:r>
              <a:rPr lang="zh-CN" altLang="en-US" sz="2800" dirty="0"/>
              <a:t>号，以及医院会计制度财社（</a:t>
            </a:r>
            <a:r>
              <a:rPr lang="en-US" altLang="zh-CN" sz="2800" dirty="0"/>
              <a:t>2010</a:t>
            </a:r>
            <a:r>
              <a:rPr lang="zh-CN" altLang="en-US" sz="2800" dirty="0"/>
              <a:t>）</a:t>
            </a:r>
            <a:r>
              <a:rPr lang="en-US" altLang="zh-CN" sz="2800" dirty="0"/>
              <a:t>306</a:t>
            </a:r>
            <a:r>
              <a:rPr lang="zh-CN" altLang="en-US" sz="2800" dirty="0"/>
              <a:t>、</a:t>
            </a:r>
            <a:r>
              <a:rPr lang="en-US" altLang="zh-CN" sz="2800" dirty="0"/>
              <a:t>307</a:t>
            </a:r>
            <a:r>
              <a:rPr lang="zh-CN" altLang="en-US" sz="2800" dirty="0"/>
              <a:t>号都明确规定，基建项目必须实行医院财务单独设帐、单独核算，也就是项目发生费用一开始就要设置单独帐套账本，凭证单独装订，按发改部门下达的项目以</a:t>
            </a:r>
            <a:r>
              <a:rPr lang="en-US" altLang="zh-CN" sz="2800" dirty="0"/>
              <a:t>《</a:t>
            </a:r>
            <a:r>
              <a:rPr lang="zh-CN" altLang="en-US" sz="2800" dirty="0"/>
              <a:t>国有基建会计制度</a:t>
            </a:r>
            <a:r>
              <a:rPr lang="en-US" altLang="zh-CN" sz="2800" dirty="0"/>
              <a:t>》</a:t>
            </a:r>
            <a:r>
              <a:rPr lang="zh-CN" altLang="en-US" sz="2800" dirty="0"/>
              <a:t>进行核算基建项目各项收支及经济活动。</a:t>
            </a:r>
            <a:endParaRPr lang="zh-CN" altLang="en-US" sz="2800" dirty="0"/>
          </a:p>
          <a:p>
            <a:pPr>
              <a:buNone/>
            </a:pPr>
            <a:endParaRPr lang="zh-CN" altLang="en-US" sz="2000" dirty="0"/>
          </a:p>
          <a:p>
            <a:pPr>
              <a:buNone/>
            </a:pPr>
            <a:endParaRPr lang="zh-CN" altLang="en-US" sz="2000" dirty="0"/>
          </a:p>
          <a:p>
            <a:pPr>
              <a:buNone/>
            </a:pPr>
            <a:endParaRPr lang="zh-CN" altLang="en-US" sz="240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a:xfrm>
            <a:off x="457200" y="274638"/>
            <a:ext cx="8229600" cy="715962"/>
          </a:xfrm>
          <a:ln/>
        </p:spPr>
        <p:txBody>
          <a:bodyPr vert="horz" wrap="square" lIns="91440" tIns="45720" rIns="91440" bIns="45720" anchor="ctr" anchorCtr="0"/>
          <a:p>
            <a:r>
              <a:rPr lang="en-US" altLang="zh-CN" sz="4000" dirty="0"/>
              <a:t>1</a:t>
            </a:r>
            <a:r>
              <a:rPr lang="zh-CN" altLang="en-US" sz="4000" dirty="0"/>
              <a:t>、做好基建财务管理基础工作。</a:t>
            </a:r>
            <a:br>
              <a:rPr lang="zh-CN" altLang="en-US" dirty="0"/>
            </a:br>
            <a:endParaRPr lang="zh-CN" altLang="en-US" dirty="0"/>
          </a:p>
        </p:txBody>
      </p:sp>
      <p:sp>
        <p:nvSpPr>
          <p:cNvPr id="33795" name="内容占位符 2"/>
          <p:cNvSpPr>
            <a:spLocks noGrp="1"/>
          </p:cNvSpPr>
          <p:nvPr>
            <p:ph idx="1"/>
          </p:nvPr>
        </p:nvSpPr>
        <p:spPr>
          <a:xfrm>
            <a:off x="457200" y="1143000"/>
            <a:ext cx="8229600" cy="4983163"/>
          </a:xfrm>
          <a:ln/>
        </p:spPr>
        <p:txBody>
          <a:bodyPr vert="horz" wrap="square" lIns="91440" tIns="45720" rIns="91440" bIns="45720" anchor="t" anchorCtr="0"/>
          <a:p>
            <a:pPr>
              <a:buNone/>
            </a:pPr>
            <a:r>
              <a:rPr lang="zh-CN" altLang="en-US" dirty="0"/>
              <a:t>（</a:t>
            </a:r>
            <a:r>
              <a:rPr lang="en-US" altLang="zh-CN" dirty="0"/>
              <a:t>3</a:t>
            </a:r>
            <a:r>
              <a:rPr lang="zh-CN" altLang="en-US" dirty="0"/>
              <a:t>）按照批准的项目概算、预算，做好帐务设置和管理，做好核算和记录，及时掌握项目进度情况。立项、可研</a:t>
            </a:r>
            <a:r>
              <a:rPr lang="en-US" altLang="zh-CN" dirty="0"/>
              <a:t>—</a:t>
            </a:r>
            <a:r>
              <a:rPr lang="zh-CN" altLang="en-US" dirty="0"/>
              <a:t>估算，初步设计</a:t>
            </a:r>
            <a:r>
              <a:rPr lang="en-US" altLang="zh-CN" dirty="0"/>
              <a:t>—</a:t>
            </a:r>
            <a:r>
              <a:rPr lang="zh-CN" altLang="en-US" dirty="0"/>
              <a:t>概算，施工图、招标</a:t>
            </a:r>
            <a:r>
              <a:rPr lang="en-US" altLang="zh-CN" dirty="0"/>
              <a:t>—</a:t>
            </a:r>
            <a:r>
              <a:rPr lang="zh-CN" altLang="en-US" dirty="0"/>
              <a:t>预算。</a:t>
            </a:r>
            <a:endParaRPr lang="zh-CN" altLang="en-US" dirty="0"/>
          </a:p>
          <a:p>
            <a:pPr>
              <a:buNone/>
            </a:pPr>
            <a:r>
              <a:rPr lang="zh-CN" altLang="en-US" dirty="0"/>
              <a:t>（</a:t>
            </a:r>
            <a:r>
              <a:rPr lang="en-US" altLang="zh-CN" dirty="0"/>
              <a:t>4</a:t>
            </a:r>
            <a:r>
              <a:rPr lang="zh-CN" altLang="en-US" dirty="0"/>
              <a:t>）定期向主管部门报送各类基建财务报表，在项目结束时及时编制财务竣工决算，及时办理资产移交手续。</a:t>
            </a:r>
            <a:endParaRPr lang="zh-CN" altLang="en-US" dirty="0"/>
          </a:p>
          <a:p>
            <a:endParaRPr lang="zh-CN"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3"/>
          <p:cNvSpPr>
            <a:spLocks noGrp="1"/>
          </p:cNvSpPr>
          <p:nvPr>
            <p:ph idx="1"/>
          </p:nvPr>
        </p:nvSpPr>
        <p:spPr>
          <a:xfrm>
            <a:off x="457200" y="762000"/>
            <a:ext cx="8229600" cy="5715000"/>
          </a:xfrm>
          <a:ln/>
        </p:spPr>
        <p:txBody>
          <a:bodyPr vert="horz" wrap="square" lIns="91440" tIns="45720" rIns="91440" bIns="45720" anchor="t" anchorCtr="0"/>
          <a:p>
            <a:pPr>
              <a:lnSpc>
                <a:spcPct val="80000"/>
              </a:lnSpc>
              <a:buNone/>
            </a:pPr>
            <a:r>
              <a:rPr lang="en-US" altLang="zh-CN" dirty="0"/>
              <a:t>2</a:t>
            </a:r>
            <a:r>
              <a:rPr lang="zh-CN" altLang="en-US" dirty="0"/>
              <a:t>、预算管理。</a:t>
            </a:r>
            <a:endParaRPr lang="zh-CN" altLang="en-US" dirty="0"/>
          </a:p>
          <a:p>
            <a:pPr>
              <a:lnSpc>
                <a:spcPct val="80000"/>
              </a:lnSpc>
              <a:buNone/>
            </a:pPr>
            <a:r>
              <a:rPr lang="zh-CN" altLang="en-US" dirty="0"/>
              <a:t>    项目预算是指项目单位根据财政部门下达的基本建设支出预算控制指标编制的年度财务支出计划。在项目预算管理中，</a:t>
            </a:r>
            <a:r>
              <a:rPr lang="zh-CN" altLang="en-US" dirty="0">
                <a:latin typeface="宋体" panose="02010600030101010101" pitchFamily="2" charset="-122"/>
              </a:rPr>
              <a:t>项目单位应做好：</a:t>
            </a:r>
            <a:endParaRPr lang="zh-CN" altLang="en-US" dirty="0">
              <a:latin typeface="宋体" panose="02010600030101010101" pitchFamily="2" charset="-122"/>
            </a:endParaRPr>
          </a:p>
          <a:p>
            <a:pPr eaLnBrk="1" hangingPunct="1">
              <a:lnSpc>
                <a:spcPct val="80000"/>
              </a:lnSpc>
              <a:buNone/>
            </a:pPr>
            <a:r>
              <a:rPr lang="zh-CN" altLang="en-US" dirty="0">
                <a:latin typeface="宋体" panose="02010600030101010101" pitchFamily="2" charset="-122"/>
              </a:rPr>
              <a:t> （</a:t>
            </a:r>
            <a:r>
              <a:rPr lang="en-US" altLang="zh-CN" dirty="0">
                <a:latin typeface="宋体" panose="02010600030101010101" pitchFamily="2" charset="-122"/>
              </a:rPr>
              <a:t>1</a:t>
            </a:r>
            <a:r>
              <a:rPr lang="zh-CN" altLang="en-US" dirty="0">
                <a:latin typeface="宋体" panose="02010600030101010101" pitchFamily="2" charset="-122"/>
              </a:rPr>
              <a:t>）按基本建设程序，做好项目勘察、设计、论证分析等前期工作。</a:t>
            </a:r>
            <a:endParaRPr lang="zh-CN" altLang="en-US" dirty="0">
              <a:latin typeface="宋体" panose="02010600030101010101" pitchFamily="2" charset="-122"/>
            </a:endParaRPr>
          </a:p>
          <a:p>
            <a:pPr eaLnBrk="1" hangingPunct="1">
              <a:lnSpc>
                <a:spcPct val="80000"/>
              </a:lnSpc>
              <a:buNone/>
            </a:pPr>
            <a:r>
              <a:rPr lang="zh-CN" altLang="en-US" dirty="0">
                <a:latin typeface="宋体" panose="02010600030101010101" pitchFamily="2" charset="-122"/>
              </a:rPr>
              <a:t> （</a:t>
            </a:r>
            <a:r>
              <a:rPr lang="en-US" altLang="zh-CN" dirty="0">
                <a:latin typeface="宋体" panose="02010600030101010101" pitchFamily="2" charset="-122"/>
              </a:rPr>
              <a:t>2</a:t>
            </a:r>
            <a:r>
              <a:rPr lang="zh-CN" altLang="en-US" dirty="0">
                <a:latin typeface="宋体" panose="02010600030101010101" pitchFamily="2" charset="-122"/>
              </a:rPr>
              <a:t>）根据项目进度，结合以前年度项目预算执行情况，提出项目年度预算需求建议数，经主管部门审核后报同级财政部门。</a:t>
            </a:r>
            <a:endParaRPr lang="en-US" altLang="zh-CN" dirty="0">
              <a:latin typeface="宋体" panose="02010600030101010101" pitchFamily="2" charset="-122"/>
            </a:endParaRPr>
          </a:p>
          <a:p>
            <a:pPr eaLnBrk="1" hangingPunct="1">
              <a:lnSpc>
                <a:spcPct val="80000"/>
              </a:lnSpc>
              <a:buNone/>
            </a:pPr>
            <a:r>
              <a:rPr lang="zh-CN" altLang="en-US" dirty="0">
                <a:latin typeface="宋体" panose="02010600030101010101" pitchFamily="2" charset="-122"/>
              </a:rPr>
              <a:t> （</a:t>
            </a:r>
            <a:r>
              <a:rPr lang="en-US" altLang="zh-CN" dirty="0">
                <a:latin typeface="宋体" panose="02010600030101010101" pitchFamily="2" charset="-122"/>
              </a:rPr>
              <a:t>3</a:t>
            </a:r>
            <a:r>
              <a:rPr lang="zh-CN" altLang="en-US" dirty="0">
                <a:latin typeface="宋体" panose="02010600030101010101" pitchFamily="2" charset="-122"/>
              </a:rPr>
              <a:t>）根据财政部门下达的项目预算控制数，按照建设内容和经济用途分类细化项目预算，经审核批准后执行。</a:t>
            </a:r>
            <a:endParaRPr lang="zh-CN" altLang="en-US" dirty="0">
              <a:latin typeface="宋体" panose="02010600030101010101" pitchFamily="2" charset="-122"/>
            </a:endParaRPr>
          </a:p>
          <a:p>
            <a:pPr eaLnBrk="1" hangingPunct="1">
              <a:lnSpc>
                <a:spcPct val="80000"/>
              </a:lnSpc>
              <a:buNone/>
            </a:pPr>
            <a:endParaRPr lang="zh-CN" altLang="en-US" dirty="0">
              <a:latin typeface="宋体" panose="02010600030101010101" pitchFamily="2" charset="-122"/>
            </a:endParaRPr>
          </a:p>
          <a:p>
            <a:pPr eaLnBrk="1" hangingPunct="1">
              <a:lnSpc>
                <a:spcPct val="80000"/>
              </a:lnSpc>
              <a:buNone/>
            </a:pPr>
            <a:r>
              <a:rPr lang="zh-CN" altLang="en-US" dirty="0">
                <a:latin typeface="宋体" panose="02010600030101010101" pitchFamily="2" charset="-122"/>
              </a:rPr>
              <a:t> </a:t>
            </a:r>
            <a:endParaRPr lang="zh-CN" alt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内容占位符 2"/>
          <p:cNvSpPr>
            <a:spLocks noGrp="1"/>
          </p:cNvSpPr>
          <p:nvPr>
            <p:ph idx="1"/>
          </p:nvPr>
        </p:nvSpPr>
        <p:spPr>
          <a:xfrm>
            <a:off x="457200" y="838200"/>
            <a:ext cx="8229600" cy="5287963"/>
          </a:xfrm>
          <a:ln/>
        </p:spPr>
        <p:txBody>
          <a:bodyPr vert="horz" wrap="square" lIns="91440" tIns="45720" rIns="91440" bIns="45720" anchor="t" anchorCtr="0"/>
          <a:p>
            <a:pPr eaLnBrk="1" hangingPunct="1">
              <a:lnSpc>
                <a:spcPct val="80000"/>
              </a:lnSpc>
              <a:buNone/>
            </a:pPr>
            <a:r>
              <a:rPr lang="zh-CN" altLang="en-US" sz="2800" dirty="0">
                <a:latin typeface="宋体" panose="02010600030101010101" pitchFamily="2" charset="-122"/>
              </a:rPr>
              <a:t>（</a:t>
            </a:r>
            <a:r>
              <a:rPr lang="en-US" altLang="zh-CN" sz="2800" dirty="0">
                <a:latin typeface="宋体" panose="02010600030101010101" pitchFamily="2" charset="-122"/>
              </a:rPr>
              <a:t>4</a:t>
            </a:r>
            <a:r>
              <a:rPr lang="zh-CN" altLang="en-US" sz="2800" dirty="0">
                <a:latin typeface="宋体" panose="02010600030101010101" pitchFamily="2" charset="-122"/>
              </a:rPr>
              <a:t>）按照财政国库管理有关规定，编制用款计划，并做好项目用款准备工作。</a:t>
            </a:r>
            <a:endParaRPr lang="zh-CN" altLang="en-US" sz="2800" dirty="0">
              <a:latin typeface="宋体" panose="02010600030101010101" pitchFamily="2" charset="-122"/>
            </a:endParaRPr>
          </a:p>
          <a:p>
            <a:pPr eaLnBrk="1" hangingPunct="1">
              <a:lnSpc>
                <a:spcPct val="80000"/>
              </a:lnSpc>
              <a:buNone/>
            </a:pPr>
            <a:r>
              <a:rPr lang="zh-CN" altLang="en-US" sz="2800" dirty="0">
                <a:latin typeface="宋体" panose="02010600030101010101" pitchFamily="2" charset="-122"/>
              </a:rPr>
              <a:t>（</a:t>
            </a:r>
            <a:r>
              <a:rPr lang="en-US" altLang="zh-CN" sz="2800" dirty="0">
                <a:latin typeface="宋体" panose="02010600030101010101" pitchFamily="2" charset="-122"/>
              </a:rPr>
              <a:t>5</a:t>
            </a:r>
            <a:r>
              <a:rPr lang="zh-CN" altLang="en-US" sz="2800" dirty="0">
                <a:latin typeface="宋体" panose="02010600030101010101" pitchFamily="2" charset="-122"/>
              </a:rPr>
              <a:t>）组织实施项目预算绩效评价，及时编制和报送绩效评价报告。</a:t>
            </a:r>
            <a:endParaRPr lang="en-US" altLang="zh-CN" sz="2800" dirty="0">
              <a:latin typeface="宋体" panose="02010600030101010101" pitchFamily="2" charset="-122"/>
            </a:endParaRPr>
          </a:p>
          <a:p>
            <a:pPr eaLnBrk="1" hangingPunct="1">
              <a:lnSpc>
                <a:spcPct val="80000"/>
              </a:lnSpc>
              <a:buNone/>
            </a:pPr>
            <a:r>
              <a:rPr lang="en-US" altLang="zh-CN" sz="2800" b="1" dirty="0">
                <a:latin typeface="宋体" panose="02010600030101010101" pitchFamily="2" charset="-122"/>
              </a:rPr>
              <a:t>3</a:t>
            </a:r>
            <a:r>
              <a:rPr lang="zh-CN" altLang="en-US" sz="2800" b="1" dirty="0">
                <a:latin typeface="宋体" panose="02010600030101010101" pitchFamily="2" charset="-122"/>
              </a:rPr>
              <a:t>、资金管理。</a:t>
            </a:r>
            <a:r>
              <a:rPr lang="zh-CN" altLang="en-US" sz="2800" dirty="0">
                <a:latin typeface="宋体" panose="02010600030101010101" pitchFamily="2" charset="-122"/>
              </a:rPr>
              <a:t>要督促资金构成各方足额落实建设资金，按照规定用途专款专用，不得支付计划外工程款，严格按照批准的概算和预算执行。尊照资金使用和结算有关规定，资金支付要按合同，在具备施工条件时，预付款按</a:t>
            </a:r>
            <a:r>
              <a:rPr lang="en-US" altLang="zh-CN" sz="2800" dirty="0">
                <a:latin typeface="宋体" panose="02010600030101010101" pitchFamily="2" charset="-122"/>
              </a:rPr>
              <a:t>10%-30%</a:t>
            </a:r>
            <a:r>
              <a:rPr lang="zh-CN" altLang="en-US" sz="2800" dirty="0">
                <a:latin typeface="宋体" panose="02010600030101010101" pitchFamily="2" charset="-122"/>
              </a:rPr>
              <a:t>支付，重大项目的按年度预付；进度款有工程量清单，并有工程师、监理、财务、领导的签字审批。</a:t>
            </a:r>
            <a:endParaRPr lang="en-US" altLang="zh-CN" sz="2800" dirty="0">
              <a:latin typeface="宋体" panose="02010600030101010101" pitchFamily="2" charset="-122"/>
            </a:endParaRPr>
          </a:p>
          <a:p>
            <a:pPr eaLnBrk="1" hangingPunct="1">
              <a:lnSpc>
                <a:spcPct val="80000"/>
              </a:lnSpc>
              <a:buNone/>
            </a:pPr>
            <a:endParaRPr lang="en-US" altLang="zh-CN" dirty="0"/>
          </a:p>
          <a:p>
            <a:endParaRPr lang="zh-CN"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内容占位符 2"/>
          <p:cNvSpPr>
            <a:spLocks noGrp="1"/>
          </p:cNvSpPr>
          <p:nvPr>
            <p:ph idx="1"/>
          </p:nvPr>
        </p:nvSpPr>
        <p:spPr>
          <a:xfrm>
            <a:off x="457200" y="990600"/>
            <a:ext cx="8229600" cy="5135563"/>
          </a:xfrm>
          <a:ln/>
        </p:spPr>
        <p:txBody>
          <a:bodyPr vert="horz" wrap="square" lIns="91440" tIns="45720" rIns="91440" bIns="45720" anchor="t" anchorCtr="0"/>
          <a:p>
            <a:pPr>
              <a:lnSpc>
                <a:spcPct val="80000"/>
              </a:lnSpc>
              <a:buNone/>
            </a:pPr>
            <a:r>
              <a:rPr lang="en-US" altLang="zh-CN" sz="2800" dirty="0"/>
              <a:t>4</a:t>
            </a:r>
            <a:r>
              <a:rPr lang="zh-CN" altLang="en-US" sz="2800" dirty="0"/>
              <a:t>、建设成本核算管理。建设成本是指项目单位在基本建设活动中发生的应计入交付使用资产价值的各项投资支出。</a:t>
            </a:r>
            <a:r>
              <a:rPr lang="en-US" altLang="zh-CN" sz="2800" dirty="0">
                <a:latin typeface="宋体" panose="02010600030101010101" pitchFamily="2" charset="-122"/>
              </a:rPr>
              <a:t> </a:t>
            </a:r>
            <a:endParaRPr lang="en-US" altLang="zh-CN" sz="2800" dirty="0">
              <a:latin typeface="宋体" panose="02010600030101010101" pitchFamily="2" charset="-122"/>
            </a:endParaRPr>
          </a:p>
          <a:p>
            <a:pPr>
              <a:lnSpc>
                <a:spcPct val="80000"/>
              </a:lnSpc>
              <a:buNone/>
            </a:pPr>
            <a:r>
              <a:rPr lang="en-US" altLang="zh-CN" sz="2800" dirty="0">
                <a:latin typeface="宋体" panose="02010600030101010101" pitchFamily="2" charset="-122"/>
              </a:rPr>
              <a:t>  </a:t>
            </a:r>
            <a:r>
              <a:rPr lang="zh-CN" altLang="en-US" sz="2800" dirty="0">
                <a:latin typeface="宋体" panose="02010600030101010101" pitchFamily="2" charset="-122"/>
              </a:rPr>
              <a:t>（</a:t>
            </a:r>
            <a:r>
              <a:rPr lang="en-US" altLang="zh-CN" sz="2800" dirty="0">
                <a:latin typeface="宋体" panose="02010600030101010101" pitchFamily="2" charset="-122"/>
              </a:rPr>
              <a:t>1</a:t>
            </a:r>
            <a:r>
              <a:rPr lang="zh-CN" altLang="en-US" sz="2800" dirty="0">
                <a:latin typeface="宋体" panose="02010600030101010101" pitchFamily="2" charset="-122"/>
              </a:rPr>
              <a:t>）建筑安装工程投资支出</a:t>
            </a:r>
            <a:r>
              <a:rPr lang="en-US" altLang="zh-CN" sz="2800" dirty="0">
                <a:latin typeface="宋体" panose="02010600030101010101" pitchFamily="2" charset="-122"/>
              </a:rPr>
              <a:t>:</a:t>
            </a:r>
            <a:endParaRPr lang="en-US" altLang="zh-CN" sz="2800" dirty="0">
              <a:latin typeface="宋体" panose="02010600030101010101" pitchFamily="2" charset="-122"/>
            </a:endParaRPr>
          </a:p>
          <a:p>
            <a:pPr>
              <a:lnSpc>
                <a:spcPct val="80000"/>
              </a:lnSpc>
              <a:buNone/>
            </a:pPr>
            <a:r>
              <a:rPr lang="en-US" altLang="zh-CN" sz="2800" dirty="0">
                <a:latin typeface="宋体" panose="02010600030101010101" pitchFamily="2" charset="-122"/>
              </a:rPr>
              <a:t>  </a:t>
            </a:r>
            <a:r>
              <a:rPr lang="zh-CN" altLang="en-US" sz="2800" dirty="0">
                <a:latin typeface="宋体" panose="02010600030101010101" pitchFamily="2" charset="-122"/>
              </a:rPr>
              <a:t>是指项目单位按照批准的建设内容所发生的建筑工程和安装工程的实际成本。进行成本核算时注意以建设工程投资和安装工程投资设二级明细账外</a:t>
            </a:r>
            <a:r>
              <a:rPr lang="en-US" altLang="zh-CN" sz="2800" dirty="0">
                <a:latin typeface="宋体" panose="02010600030101010101" pitchFamily="2" charset="-122"/>
              </a:rPr>
              <a:t>,</a:t>
            </a:r>
            <a:r>
              <a:rPr lang="zh-CN" altLang="en-US" sz="2800" dirty="0">
                <a:latin typeface="宋体" panose="02010600030101010101" pitchFamily="2" charset="-122"/>
              </a:rPr>
              <a:t>还要按照批准概算中的单项工程和单位工程进行明细核算（一般单项工程按</a:t>
            </a:r>
            <a:r>
              <a:rPr lang="zh-CN" altLang="en-US" sz="2800" dirty="0"/>
              <a:t>门诊楼</a:t>
            </a:r>
            <a:r>
              <a:rPr lang="en-US" altLang="zh-CN" sz="2800" dirty="0"/>
              <a:t>\</a:t>
            </a:r>
            <a:r>
              <a:rPr lang="zh-CN" altLang="en-US" sz="2800" dirty="0"/>
              <a:t>病房楼</a:t>
            </a:r>
            <a:r>
              <a:rPr lang="en-US" altLang="zh-CN" sz="2800" dirty="0"/>
              <a:t>\</a:t>
            </a:r>
            <a:r>
              <a:rPr lang="zh-CN" altLang="en-US" sz="2800" dirty="0"/>
              <a:t>医技楼</a:t>
            </a:r>
            <a:r>
              <a:rPr lang="en-US" altLang="zh-CN" sz="2800" dirty="0"/>
              <a:t>\</a:t>
            </a:r>
            <a:r>
              <a:rPr lang="zh-CN" altLang="en-US" sz="2800" dirty="0"/>
              <a:t>综合楼</a:t>
            </a:r>
            <a:r>
              <a:rPr lang="en-US" altLang="zh-CN" sz="2800" dirty="0"/>
              <a:t>\</a:t>
            </a:r>
            <a:r>
              <a:rPr lang="zh-CN" altLang="en-US" sz="2800" dirty="0"/>
              <a:t>学员宿舍</a:t>
            </a:r>
            <a:r>
              <a:rPr lang="en-US" altLang="zh-CN" sz="2800" dirty="0"/>
              <a:t>\</a:t>
            </a:r>
            <a:r>
              <a:rPr lang="zh-CN" altLang="en-US" sz="2800" dirty="0"/>
              <a:t>技能培训中心</a:t>
            </a:r>
            <a:r>
              <a:rPr lang="en-US" altLang="zh-CN" sz="2800" dirty="0"/>
              <a:t>\</a:t>
            </a:r>
            <a:r>
              <a:rPr lang="zh-CN" altLang="en-US" sz="2800" dirty="0"/>
              <a:t>模拟病房，按单位工程按基坑</a:t>
            </a:r>
            <a:r>
              <a:rPr lang="en-US" altLang="zh-CN" sz="2800" dirty="0"/>
              <a:t>\</a:t>
            </a:r>
            <a:r>
              <a:rPr lang="zh-CN" altLang="en-US" sz="2800" dirty="0"/>
              <a:t>主体</a:t>
            </a:r>
            <a:r>
              <a:rPr lang="en-US" altLang="zh-CN" sz="2800" dirty="0"/>
              <a:t>\</a:t>
            </a:r>
            <a:r>
              <a:rPr lang="zh-CN" altLang="en-US" sz="2800" dirty="0"/>
              <a:t>装饰装修</a:t>
            </a:r>
            <a:r>
              <a:rPr lang="en-US" altLang="zh-CN" sz="2800" dirty="0"/>
              <a:t>\</a:t>
            </a:r>
            <a:r>
              <a:rPr lang="zh-CN" altLang="en-US" sz="2800" dirty="0"/>
              <a:t>给排水</a:t>
            </a:r>
            <a:r>
              <a:rPr lang="en-US" altLang="zh-CN" sz="2800" dirty="0"/>
              <a:t>\</a:t>
            </a:r>
            <a:r>
              <a:rPr lang="zh-CN" altLang="en-US" sz="2800" dirty="0"/>
              <a:t>动力照明</a:t>
            </a:r>
            <a:r>
              <a:rPr lang="en-US" altLang="zh-CN" sz="2800" dirty="0"/>
              <a:t>\</a:t>
            </a:r>
            <a:r>
              <a:rPr lang="zh-CN" altLang="en-US" sz="2800" dirty="0"/>
              <a:t>暖通</a:t>
            </a:r>
            <a:r>
              <a:rPr lang="en-US" altLang="zh-CN" sz="2800" dirty="0"/>
              <a:t>\</a:t>
            </a:r>
            <a:r>
              <a:rPr lang="zh-CN" altLang="en-US" sz="2800" dirty="0"/>
              <a:t>消防</a:t>
            </a:r>
            <a:r>
              <a:rPr lang="en-US" altLang="zh-CN" sz="2800" dirty="0"/>
              <a:t>\</a:t>
            </a:r>
            <a:r>
              <a:rPr lang="zh-CN" altLang="en-US" sz="2800" dirty="0"/>
              <a:t>智能通讯</a:t>
            </a:r>
            <a:r>
              <a:rPr lang="en-US" altLang="zh-CN" sz="2800" dirty="0"/>
              <a:t>\</a:t>
            </a:r>
            <a:r>
              <a:rPr lang="zh-CN" altLang="en-US" sz="2800" dirty="0"/>
              <a:t>医气</a:t>
            </a:r>
            <a:r>
              <a:rPr lang="en-US" altLang="zh-CN" sz="2800" dirty="0"/>
              <a:t>\</a:t>
            </a:r>
            <a:r>
              <a:rPr lang="zh-CN" altLang="en-US" sz="2800" dirty="0"/>
              <a:t>洁净）</a:t>
            </a:r>
            <a:r>
              <a:rPr lang="en-US" altLang="zh-CN" sz="2800" dirty="0">
                <a:latin typeface="宋体" panose="02010600030101010101" pitchFamily="2" charset="-122"/>
              </a:rPr>
              <a:t>,</a:t>
            </a:r>
            <a:r>
              <a:rPr lang="zh-CN" altLang="en-US" sz="2800" dirty="0">
                <a:latin typeface="宋体" panose="02010600030101010101" pitchFamily="2" charset="-122"/>
              </a:rPr>
              <a:t>才能符合基建项目的核算要求</a:t>
            </a:r>
            <a:r>
              <a:rPr lang="en-US" altLang="zh-CN" sz="2800" dirty="0">
                <a:latin typeface="宋体" panose="02010600030101010101" pitchFamily="2" charset="-122"/>
              </a:rPr>
              <a:t>.</a:t>
            </a:r>
            <a:endParaRPr lang="en-US" altLang="zh-CN" sz="2800" dirty="0">
              <a:latin typeface="宋体" panose="02010600030101010101" pitchFamily="2" charset="-122"/>
            </a:endParaRPr>
          </a:p>
          <a:p>
            <a:pPr>
              <a:lnSpc>
                <a:spcPct val="80000"/>
              </a:lnSpc>
              <a:buNone/>
            </a:pPr>
            <a:r>
              <a:rPr lang="en-US" altLang="zh-CN" sz="2800" dirty="0">
                <a:latin typeface="宋体" panose="02010600030101010101" pitchFamily="2" charset="-122"/>
              </a:rPr>
              <a:t>  </a:t>
            </a:r>
            <a:endParaRPr lang="en-US" altLang="zh-CN" sz="2400" dirty="0">
              <a:latin typeface="宋体" panose="02010600030101010101" pitchFamily="2" charset="-122"/>
            </a:endParaRPr>
          </a:p>
          <a:p>
            <a:endParaRPr lang="zh-CN"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内容占位符 2"/>
          <p:cNvSpPr>
            <a:spLocks noGrp="1"/>
          </p:cNvSpPr>
          <p:nvPr>
            <p:ph idx="1"/>
          </p:nvPr>
        </p:nvSpPr>
        <p:spPr>
          <a:xfrm>
            <a:off x="457200" y="914400"/>
            <a:ext cx="8229600" cy="5257800"/>
          </a:xfrm>
          <a:ln/>
        </p:spPr>
        <p:txBody>
          <a:bodyPr vert="horz" wrap="square" lIns="91440" tIns="45720" rIns="91440" bIns="45720" anchor="t" anchorCtr="0"/>
          <a:p>
            <a:pPr>
              <a:lnSpc>
                <a:spcPct val="80000"/>
              </a:lnSpc>
              <a:buNone/>
            </a:pPr>
            <a:r>
              <a:rPr lang="zh-CN" altLang="en-US" sz="2400" dirty="0">
                <a:latin typeface="宋体" panose="02010600030101010101" pitchFamily="2" charset="-122"/>
              </a:rPr>
              <a:t>（</a:t>
            </a:r>
            <a:r>
              <a:rPr lang="en-US" altLang="zh-CN" sz="2400" dirty="0">
                <a:latin typeface="宋体" panose="02010600030101010101" pitchFamily="2" charset="-122"/>
              </a:rPr>
              <a:t>2</a:t>
            </a:r>
            <a:r>
              <a:rPr lang="zh-CN" altLang="en-US" sz="2400" dirty="0">
                <a:latin typeface="宋体" panose="02010600030101010101" pitchFamily="2" charset="-122"/>
              </a:rPr>
              <a:t>）设备投资支出</a:t>
            </a:r>
            <a:r>
              <a:rPr lang="en-US" altLang="zh-CN" sz="2400" dirty="0">
                <a:latin typeface="宋体" panose="02010600030101010101" pitchFamily="2" charset="-122"/>
              </a:rPr>
              <a:t>:</a:t>
            </a:r>
            <a:endParaRPr lang="en-US" altLang="zh-CN" sz="2400" dirty="0">
              <a:latin typeface="宋体" panose="02010600030101010101" pitchFamily="2" charset="-122"/>
            </a:endParaRPr>
          </a:p>
          <a:p>
            <a:pPr>
              <a:lnSpc>
                <a:spcPct val="80000"/>
              </a:lnSpc>
              <a:buNone/>
            </a:pPr>
            <a:r>
              <a:rPr lang="en-US" altLang="zh-CN" sz="2400" dirty="0">
                <a:latin typeface="宋体" panose="02010600030101010101" pitchFamily="2" charset="-122"/>
              </a:rPr>
              <a:t>  </a:t>
            </a:r>
            <a:r>
              <a:rPr lang="zh-CN" altLang="en-US" sz="2400" dirty="0">
                <a:latin typeface="宋体" panose="02010600030101010101" pitchFamily="2" charset="-122"/>
              </a:rPr>
              <a:t>是指项目单位按照批准的建设内容所发生的各种设备的实际成本。按单项工程及设备类别设明细账。</a:t>
            </a:r>
            <a:endParaRPr lang="zh-CN" altLang="en-US" sz="2400" dirty="0">
              <a:latin typeface="宋体" panose="02010600030101010101" pitchFamily="2" charset="-122"/>
            </a:endParaRPr>
          </a:p>
          <a:p>
            <a:pPr>
              <a:lnSpc>
                <a:spcPct val="80000"/>
              </a:lnSpc>
              <a:buNone/>
            </a:pPr>
            <a:r>
              <a:rPr lang="zh-CN" altLang="en-US" sz="2400" dirty="0">
                <a:latin typeface="宋体" panose="02010600030101010101" pitchFamily="2" charset="-122"/>
              </a:rPr>
              <a:t>（</a:t>
            </a:r>
            <a:r>
              <a:rPr lang="en-US" altLang="zh-CN" sz="2400" dirty="0">
                <a:latin typeface="宋体" panose="02010600030101010101" pitchFamily="2" charset="-122"/>
              </a:rPr>
              <a:t>3</a:t>
            </a:r>
            <a:r>
              <a:rPr lang="zh-CN" altLang="en-US" sz="2400" dirty="0">
                <a:latin typeface="宋体" panose="02010600030101010101" pitchFamily="2" charset="-122"/>
              </a:rPr>
              <a:t>）待摊投资支出</a:t>
            </a:r>
            <a:r>
              <a:rPr lang="en-US" altLang="zh-CN" sz="2400" dirty="0">
                <a:latin typeface="宋体" panose="02010600030101010101" pitchFamily="2" charset="-122"/>
              </a:rPr>
              <a:t>:</a:t>
            </a:r>
            <a:endParaRPr lang="en-US" altLang="zh-CN" sz="2400" dirty="0">
              <a:latin typeface="宋体" panose="02010600030101010101" pitchFamily="2" charset="-122"/>
            </a:endParaRPr>
          </a:p>
          <a:p>
            <a:pPr>
              <a:lnSpc>
                <a:spcPct val="80000"/>
              </a:lnSpc>
              <a:buNone/>
            </a:pPr>
            <a:r>
              <a:rPr lang="en-US" altLang="zh-CN" sz="2400" dirty="0">
                <a:latin typeface="宋体" panose="02010600030101010101" pitchFamily="2" charset="-122"/>
              </a:rPr>
              <a:t>  </a:t>
            </a:r>
            <a:r>
              <a:rPr lang="zh-CN" altLang="en-US" sz="2400" dirty="0">
                <a:latin typeface="宋体" panose="02010600030101010101" pitchFamily="2" charset="-122"/>
              </a:rPr>
              <a:t>是指项目单位按照批准的建设内容所发生的应分摊计入交付使用资产价值的各项费用支出，包括前期可研勘察设计招标等各项费用和建设期间的监理审计等及项目管理费用</a:t>
            </a:r>
            <a:r>
              <a:rPr lang="en-US" altLang="zh-CN" sz="2400" dirty="0">
                <a:latin typeface="宋体" panose="02010600030101010101" pitchFamily="2" charset="-122"/>
              </a:rPr>
              <a:t>,</a:t>
            </a:r>
            <a:r>
              <a:rPr lang="zh-CN" altLang="en-US" sz="2400" dirty="0">
                <a:latin typeface="宋体" panose="02010600030101010101" pitchFamily="2" charset="-122"/>
              </a:rPr>
              <a:t>其中管理费按</a:t>
            </a:r>
            <a:r>
              <a:rPr lang="en-US" altLang="zh-CN" sz="2400" dirty="0">
                <a:latin typeface="宋体" panose="02010600030101010101" pitchFamily="2" charset="-122"/>
              </a:rPr>
              <a:t>1.5-0.1%</a:t>
            </a:r>
            <a:r>
              <a:rPr lang="zh-CN" altLang="en-US" sz="2400" dirty="0">
                <a:latin typeface="宋体" panose="02010600030101010101" pitchFamily="2" charset="-122"/>
              </a:rPr>
              <a:t>（</a:t>
            </a:r>
            <a:r>
              <a:rPr lang="en-US" altLang="zh-CN" sz="2400" dirty="0">
                <a:latin typeface="宋体" panose="02010600030101010101" pitchFamily="2" charset="-122"/>
              </a:rPr>
              <a:t>1</a:t>
            </a:r>
            <a:r>
              <a:rPr lang="zh-CN" altLang="en-US" sz="2400" dirty="0">
                <a:latin typeface="宋体" panose="02010600030101010101" pitchFamily="2" charset="-122"/>
              </a:rPr>
              <a:t>千万</a:t>
            </a:r>
            <a:r>
              <a:rPr lang="en-US" altLang="zh-CN" sz="2400" dirty="0">
                <a:latin typeface="宋体" panose="02010600030101010101" pitchFamily="2" charset="-122"/>
              </a:rPr>
              <a:t>-2</a:t>
            </a:r>
            <a:r>
              <a:rPr lang="zh-CN" altLang="en-US" sz="2400" dirty="0">
                <a:latin typeface="宋体" panose="02010600030101010101" pitchFamily="2" charset="-122"/>
              </a:rPr>
              <a:t>亿）分段计算，业务招待费不超过管理费的</a:t>
            </a:r>
            <a:r>
              <a:rPr lang="en-US" altLang="zh-CN" sz="2400" dirty="0">
                <a:latin typeface="宋体" panose="02010600030101010101" pitchFamily="2" charset="-122"/>
              </a:rPr>
              <a:t>10%</a:t>
            </a:r>
            <a:r>
              <a:rPr lang="zh-CN" altLang="en-US" sz="2400" dirty="0">
                <a:latin typeface="宋体" panose="02010600030101010101" pitchFamily="2" charset="-122"/>
              </a:rPr>
              <a:t>。按费用类别设明细账</a:t>
            </a:r>
            <a:r>
              <a:rPr lang="en-US" altLang="zh-CN" sz="2400" dirty="0">
                <a:latin typeface="宋体" panose="02010600030101010101" pitchFamily="2" charset="-122"/>
              </a:rPr>
              <a:t>,</a:t>
            </a:r>
            <a:r>
              <a:rPr lang="zh-CN" altLang="en-US" sz="2400" dirty="0">
                <a:latin typeface="宋体" panose="02010600030101010101" pitchFamily="2" charset="-122"/>
              </a:rPr>
              <a:t>管理费按费用项目再设明细核算。</a:t>
            </a:r>
            <a:endParaRPr lang="zh-CN" altLang="en-US" sz="2400" dirty="0">
              <a:latin typeface="宋体" panose="02010600030101010101" pitchFamily="2" charset="-122"/>
            </a:endParaRPr>
          </a:p>
          <a:p>
            <a:pPr>
              <a:lnSpc>
                <a:spcPct val="80000"/>
              </a:lnSpc>
              <a:buNone/>
            </a:pPr>
            <a:r>
              <a:rPr lang="zh-CN" altLang="en-US" sz="2400" dirty="0">
                <a:latin typeface="宋体" panose="02010600030101010101" pitchFamily="2" charset="-122"/>
              </a:rPr>
              <a:t>（</a:t>
            </a:r>
            <a:r>
              <a:rPr lang="en-US" altLang="zh-CN" sz="2400" dirty="0">
                <a:latin typeface="宋体" panose="02010600030101010101" pitchFamily="2" charset="-122"/>
              </a:rPr>
              <a:t>4</a:t>
            </a:r>
            <a:r>
              <a:rPr lang="zh-CN" altLang="en-US" sz="2400" dirty="0">
                <a:latin typeface="宋体" panose="02010600030101010101" pitchFamily="2" charset="-122"/>
              </a:rPr>
              <a:t>）其他投资支出</a:t>
            </a:r>
            <a:r>
              <a:rPr lang="en-US" altLang="zh-CN" sz="2400" dirty="0">
                <a:latin typeface="宋体" panose="02010600030101010101" pitchFamily="2" charset="-122"/>
              </a:rPr>
              <a:t>:</a:t>
            </a:r>
            <a:endParaRPr lang="en-US" altLang="zh-CN" sz="2400" dirty="0">
              <a:latin typeface="宋体" panose="02010600030101010101" pitchFamily="2" charset="-122"/>
            </a:endParaRPr>
          </a:p>
          <a:p>
            <a:pPr>
              <a:lnSpc>
                <a:spcPct val="80000"/>
              </a:lnSpc>
              <a:buNone/>
            </a:pPr>
            <a:r>
              <a:rPr lang="en-US" altLang="zh-CN" sz="2400" dirty="0">
                <a:latin typeface="宋体" panose="02010600030101010101" pitchFamily="2" charset="-122"/>
              </a:rPr>
              <a:t>  </a:t>
            </a:r>
            <a:r>
              <a:rPr lang="zh-CN" altLang="en-US" sz="2400" dirty="0">
                <a:latin typeface="宋体" panose="02010600030101010101" pitchFamily="2" charset="-122"/>
              </a:rPr>
              <a:t>是指项目单位按照批准的建设内容所发生的构成基本建设实际支出的房屋购置，软件研发及购置、系统集成以及取得各种无形资产发生的支出等。</a:t>
            </a:r>
            <a:endParaRPr lang="zh-CN" altLang="en-US" sz="2400" dirty="0">
              <a:latin typeface="宋体" panose="02010600030101010101" pitchFamily="2" charset="-122"/>
            </a:endParaRPr>
          </a:p>
          <a:p>
            <a:endParaRPr lang="zh-CN"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内容占位符 2"/>
          <p:cNvSpPr>
            <a:spLocks noGrp="1"/>
          </p:cNvSpPr>
          <p:nvPr>
            <p:ph idx="1"/>
          </p:nvPr>
        </p:nvSpPr>
        <p:spPr>
          <a:xfrm>
            <a:off x="457200" y="838200"/>
            <a:ext cx="8229600" cy="5287963"/>
          </a:xfrm>
          <a:ln/>
        </p:spPr>
        <p:txBody>
          <a:bodyPr vert="horz" wrap="square" lIns="91440" tIns="45720" rIns="91440" bIns="45720" anchor="t" anchorCtr="0"/>
          <a:p>
            <a:pPr>
              <a:lnSpc>
                <a:spcPct val="80000"/>
              </a:lnSpc>
              <a:buNone/>
            </a:pPr>
            <a:r>
              <a:rPr lang="en-US" altLang="zh-CN" sz="2800" b="1" dirty="0">
                <a:latin typeface="宋体" panose="02010600030101010101" pitchFamily="2" charset="-122"/>
              </a:rPr>
              <a:t>5.</a:t>
            </a:r>
            <a:r>
              <a:rPr lang="zh-CN" altLang="en-US" sz="2800" b="1" dirty="0">
                <a:latin typeface="宋体" panose="02010600030101010101" pitchFamily="2" charset="-122"/>
              </a:rPr>
              <a:t>基本建设收入管理。</a:t>
            </a:r>
            <a:endParaRPr lang="zh-CN" altLang="en-US" sz="2800" b="1" dirty="0">
              <a:latin typeface="宋体" panose="02010600030101010101" pitchFamily="2" charset="-122"/>
            </a:endParaRPr>
          </a:p>
          <a:p>
            <a:pPr>
              <a:lnSpc>
                <a:spcPct val="80000"/>
              </a:lnSpc>
            </a:pPr>
            <a:r>
              <a:rPr lang="zh-CN" altLang="en-US" sz="2800" dirty="0"/>
              <a:t>基本建设收入是指在基本建设过程中形成的各项工程建设副产品变价净收入，负荷试车、试运行收入、其他收入以及存款利息收入。如属于经营性收入应当依法纳税后转入行政单位其他收入；如利息收入，首先应冲减债务利息支出，如有利息结余，再冲减待摊支出。</a:t>
            </a:r>
            <a:endParaRPr lang="zh-CN" altLang="en-US" sz="2800" dirty="0"/>
          </a:p>
          <a:p>
            <a:pPr>
              <a:lnSpc>
                <a:spcPct val="80000"/>
              </a:lnSpc>
              <a:buNone/>
            </a:pPr>
            <a:r>
              <a:rPr lang="en-US" altLang="zh-CN" sz="2800" b="1" dirty="0">
                <a:latin typeface="宋体" panose="02010600030101010101" pitchFamily="2" charset="-122"/>
              </a:rPr>
              <a:t>6.</a:t>
            </a:r>
            <a:r>
              <a:rPr lang="zh-CN" altLang="en-US" sz="2800" b="1" dirty="0">
                <a:latin typeface="宋体" panose="02010600030101010101" pitchFamily="2" charset="-122"/>
              </a:rPr>
              <a:t>工程价款结算管理。</a:t>
            </a:r>
            <a:endParaRPr lang="zh-CN" altLang="en-US" sz="2800" b="1" dirty="0">
              <a:latin typeface="宋体" panose="02010600030101010101" pitchFamily="2" charset="-122"/>
            </a:endParaRPr>
          </a:p>
          <a:p>
            <a:pPr>
              <a:lnSpc>
                <a:spcPct val="80000"/>
              </a:lnSpc>
              <a:buNone/>
            </a:pPr>
            <a:r>
              <a:rPr lang="zh-CN" altLang="en-US" sz="2800" dirty="0">
                <a:latin typeface="宋体" panose="02010600030101010101" pitchFamily="2" charset="-122"/>
              </a:rPr>
              <a:t>  工程价款结算是指对建设工程的发承包合同价款进行约定和依据约定进行工程预付款、工程进度款、工程竣工价款结算的活动。</a:t>
            </a:r>
            <a:endParaRPr lang="zh-CN" altLang="en-US" sz="2800" dirty="0">
              <a:latin typeface="宋体" panose="02010600030101010101" pitchFamily="2" charset="-122"/>
            </a:endParaRPr>
          </a:p>
          <a:p>
            <a:endParaRPr lang="zh-CN" altLang="en-US" sz="2800"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a:xfrm>
            <a:off x="457200" y="381000"/>
            <a:ext cx="8229600" cy="685800"/>
          </a:xfrm>
          <a:ln/>
        </p:spPr>
        <p:txBody>
          <a:bodyPr vert="horz" wrap="square" lIns="91440" tIns="45720" rIns="91440" bIns="45720" anchor="ctr" anchorCtr="0"/>
          <a:p>
            <a:r>
              <a:rPr lang="en-US" altLang="zh-CN" b="1" dirty="0">
                <a:latin typeface="宋体" panose="02010600030101010101" pitchFamily="2" charset="-122"/>
              </a:rPr>
              <a:t>6.</a:t>
            </a:r>
            <a:r>
              <a:rPr lang="zh-CN" altLang="en-US" b="1" dirty="0">
                <a:latin typeface="宋体" panose="02010600030101010101" pitchFamily="2" charset="-122"/>
              </a:rPr>
              <a:t>工程价款结算管理</a:t>
            </a:r>
            <a:br>
              <a:rPr lang="zh-CN" altLang="en-US" b="1" dirty="0">
                <a:latin typeface="宋体" panose="02010600030101010101" pitchFamily="2" charset="-122"/>
              </a:rPr>
            </a:br>
            <a:endParaRPr lang="zh-CN" altLang="en-US" dirty="0"/>
          </a:p>
        </p:txBody>
      </p:sp>
      <p:sp>
        <p:nvSpPr>
          <p:cNvPr id="39939" name="内容占位符 2"/>
          <p:cNvSpPr>
            <a:spLocks noGrp="1"/>
          </p:cNvSpPr>
          <p:nvPr>
            <p:ph idx="1"/>
          </p:nvPr>
        </p:nvSpPr>
        <p:spPr>
          <a:xfrm>
            <a:off x="457200" y="1295400"/>
            <a:ext cx="8229600" cy="4830763"/>
          </a:xfrm>
          <a:ln/>
        </p:spPr>
        <p:txBody>
          <a:bodyPr vert="horz" wrap="square" lIns="91440" tIns="45720" rIns="91440" bIns="45720" anchor="t" anchorCtr="0"/>
          <a:p>
            <a:pPr>
              <a:lnSpc>
                <a:spcPct val="80000"/>
              </a:lnSpc>
              <a:buNone/>
            </a:pPr>
            <a:r>
              <a:rPr lang="zh-CN" altLang="en-US" dirty="0">
                <a:latin typeface="宋体" panose="02010600030101010101" pitchFamily="2" charset="-122"/>
              </a:rPr>
              <a:t>项目单位工程价款结算应注意：</a:t>
            </a:r>
            <a:endParaRPr lang="zh-CN" altLang="en-US" dirty="0">
              <a:latin typeface="宋体" panose="02010600030101010101" pitchFamily="2" charset="-122"/>
            </a:endParaRPr>
          </a:p>
          <a:p>
            <a:pPr>
              <a:lnSpc>
                <a:spcPct val="80000"/>
              </a:lnSpc>
              <a:buNone/>
            </a:pPr>
            <a:r>
              <a:rPr lang="zh-CN" altLang="en-US" dirty="0">
                <a:latin typeface="宋体" panose="02010600030101010101" pitchFamily="2" charset="-122"/>
              </a:rPr>
              <a:t>  （</a:t>
            </a:r>
            <a:r>
              <a:rPr lang="en-US" altLang="zh-CN" b="1" dirty="0">
                <a:latin typeface="宋体" panose="02010600030101010101" pitchFamily="2" charset="-122"/>
              </a:rPr>
              <a:t>1</a:t>
            </a:r>
            <a:r>
              <a:rPr lang="zh-CN" altLang="en-US" b="1" dirty="0">
                <a:latin typeface="宋体" panose="02010600030101010101" pitchFamily="2" charset="-122"/>
              </a:rPr>
              <a:t>）</a:t>
            </a:r>
            <a:r>
              <a:rPr lang="zh-CN" altLang="en-US" dirty="0">
                <a:latin typeface="宋体" panose="02010600030101010101" pitchFamily="2" charset="-122"/>
              </a:rPr>
              <a:t>不得使用现金结算；不得将款项转入私人账户。</a:t>
            </a:r>
            <a:endParaRPr lang="zh-CN" altLang="en-US" dirty="0">
              <a:latin typeface="宋体" panose="02010600030101010101" pitchFamily="2" charset="-122"/>
            </a:endParaRPr>
          </a:p>
          <a:p>
            <a:pPr>
              <a:lnSpc>
                <a:spcPct val="80000"/>
              </a:lnSpc>
              <a:buNone/>
            </a:pPr>
            <a:r>
              <a:rPr lang="zh-CN" altLang="en-US" dirty="0">
                <a:latin typeface="宋体" panose="02010600030101010101" pitchFamily="2" charset="-122"/>
              </a:rPr>
              <a:t>  （</a:t>
            </a:r>
            <a:r>
              <a:rPr lang="en-US" altLang="zh-CN" b="1" dirty="0">
                <a:latin typeface="宋体" panose="02010600030101010101" pitchFamily="2" charset="-122"/>
              </a:rPr>
              <a:t>2</a:t>
            </a:r>
            <a:r>
              <a:rPr lang="zh-CN" altLang="en-US" b="1" dirty="0">
                <a:latin typeface="宋体" panose="02010600030101010101" pitchFamily="2" charset="-122"/>
              </a:rPr>
              <a:t>）</a:t>
            </a:r>
            <a:r>
              <a:rPr lang="zh-CN" altLang="en-US" dirty="0">
                <a:latin typeface="宋体" panose="02010600030101010101" pitchFamily="2" charset="-122"/>
              </a:rPr>
              <a:t>是否符合投标书、合同约定的进度百分比、是否按工程造价和费用计取规定；对隐蔽工程量的计算和变更签证工程量的计算是否规范齐全；对人工和材料价格是否按约定价格计算。</a:t>
            </a:r>
            <a:endParaRPr lang="zh-CN" altLang="en-US" dirty="0">
              <a:latin typeface="宋体" panose="02010600030101010101" pitchFamily="2" charset="-122"/>
            </a:endParaRPr>
          </a:p>
          <a:p>
            <a:pPr>
              <a:lnSpc>
                <a:spcPct val="80000"/>
              </a:lnSpc>
              <a:buNone/>
            </a:pPr>
            <a:r>
              <a:rPr lang="zh-CN" altLang="en-US" dirty="0">
                <a:latin typeface="宋体" panose="02010600030101010101" pitchFamily="2" charset="-122"/>
              </a:rPr>
              <a:t>  （</a:t>
            </a:r>
            <a:r>
              <a:rPr lang="en-US" altLang="zh-CN" dirty="0">
                <a:latin typeface="宋体" panose="02010600030101010101" pitchFamily="2" charset="-122"/>
              </a:rPr>
              <a:t>3</a:t>
            </a:r>
            <a:r>
              <a:rPr lang="zh-CN" altLang="en-US" dirty="0">
                <a:latin typeface="宋体" panose="02010600030101010101" pitchFamily="2" charset="-122"/>
              </a:rPr>
              <a:t>）是否对预付款实行扣回处理。</a:t>
            </a:r>
            <a:endParaRPr lang="zh-CN" altLang="en-US" dirty="0">
              <a:latin typeface="宋体" panose="02010600030101010101" pitchFamily="2" charset="-122"/>
            </a:endParaRPr>
          </a:p>
          <a:p>
            <a:pPr>
              <a:lnSpc>
                <a:spcPct val="80000"/>
              </a:lnSpc>
              <a:buNone/>
            </a:pPr>
            <a:r>
              <a:rPr lang="zh-CN" altLang="en-US" dirty="0">
                <a:latin typeface="宋体" panose="02010600030101010101" pitchFamily="2" charset="-122"/>
              </a:rPr>
              <a:t>  （</a:t>
            </a:r>
            <a:r>
              <a:rPr lang="en-US" altLang="zh-CN" dirty="0">
                <a:latin typeface="宋体" panose="02010600030101010101" pitchFamily="2" charset="-122"/>
              </a:rPr>
              <a:t>4</a:t>
            </a:r>
            <a:r>
              <a:rPr lang="zh-CN" altLang="en-US" dirty="0">
                <a:latin typeface="宋体" panose="02010600030101010101" pitchFamily="2" charset="-122"/>
              </a:rPr>
              <a:t>）是否留有不底于</a:t>
            </a:r>
            <a:r>
              <a:rPr lang="en-US" altLang="zh-CN" dirty="0">
                <a:latin typeface="宋体" panose="02010600030101010101" pitchFamily="2" charset="-122"/>
              </a:rPr>
              <a:t>5%</a:t>
            </a:r>
            <a:r>
              <a:rPr lang="zh-CN" altLang="en-US" dirty="0">
                <a:latin typeface="宋体" panose="02010600030101010101" pitchFamily="2" charset="-122"/>
              </a:rPr>
              <a:t>的质保金，并按照相应的责任期限期满后清算</a:t>
            </a:r>
            <a:endParaRPr lang="zh-CN"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内容占位符 2"/>
          <p:cNvSpPr>
            <a:spLocks noGrp="1"/>
          </p:cNvSpPr>
          <p:nvPr>
            <p:ph idx="1"/>
          </p:nvPr>
        </p:nvSpPr>
        <p:spPr>
          <a:xfrm>
            <a:off x="304800" y="609600"/>
            <a:ext cx="8534400" cy="5516563"/>
          </a:xfrm>
          <a:ln/>
        </p:spPr>
        <p:txBody>
          <a:bodyPr vert="horz" wrap="square" lIns="91440" tIns="45720" rIns="91440" bIns="45720" anchor="t" anchorCtr="0"/>
          <a:p>
            <a:pPr>
              <a:lnSpc>
                <a:spcPct val="80000"/>
              </a:lnSpc>
              <a:buNone/>
            </a:pPr>
            <a:r>
              <a:rPr lang="en-US" altLang="zh-CN" sz="2800" b="1" dirty="0">
                <a:latin typeface="宋体" panose="02010600030101010101" pitchFamily="2" charset="-122"/>
              </a:rPr>
              <a:t>7.</a:t>
            </a:r>
            <a:r>
              <a:rPr lang="zh-CN" altLang="en-US" sz="2800" b="1" dirty="0">
                <a:latin typeface="宋体" panose="02010600030101010101" pitchFamily="2" charset="-122"/>
              </a:rPr>
              <a:t>竣工决算管理。</a:t>
            </a:r>
            <a:endParaRPr lang="en-US" altLang="zh-CN" sz="2800" b="1" dirty="0">
              <a:latin typeface="宋体" panose="02010600030101010101" pitchFamily="2" charset="-122"/>
            </a:endParaRPr>
          </a:p>
          <a:p>
            <a:pPr>
              <a:lnSpc>
                <a:spcPct val="80000"/>
              </a:lnSpc>
              <a:buNone/>
            </a:pPr>
            <a:r>
              <a:rPr lang="zh-CN" altLang="en-US" sz="2800" b="1" dirty="0">
                <a:latin typeface="宋体" panose="02010600030101010101" pitchFamily="2" charset="-122"/>
              </a:rPr>
              <a:t>  </a:t>
            </a:r>
            <a:r>
              <a:rPr lang="zh-CN" altLang="en-US" sz="2800" dirty="0">
                <a:latin typeface="宋体" panose="02010600030101010101" pitchFamily="2" charset="-122"/>
              </a:rPr>
              <a:t>项目竣工财务决算是正确核定新增资产价值，反映竣工项目建设成果的文件，是办理资产移交和产权登记的依据。包括项目竣工财务决算报表、竣工财务决算说明书以及与项目决算相关的材料。</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1</a:t>
            </a:r>
            <a:r>
              <a:rPr lang="zh-CN" altLang="en-US" sz="2800" dirty="0">
                <a:latin typeface="宋体" panose="02010600030101010101" pitchFamily="2" charset="-122"/>
              </a:rPr>
              <a:t>）在项目竣工后三个月内按规定完成竣工财务决算的编报工作，做到数字准确、内容完整。在竣工财务决算未经批复之前，原机构不得撤销，项目负责人及财务人员不得调离。</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2</a:t>
            </a:r>
            <a:r>
              <a:rPr lang="zh-CN" altLang="en-US" sz="2800" dirty="0">
                <a:latin typeface="宋体" panose="02010600030101010101" pitchFamily="2" charset="-122"/>
              </a:rPr>
              <a:t>）在编制竣工财务决算之前，要认真做好各项清理工作。</a:t>
            </a:r>
            <a:endParaRPr lang="en-US" altLang="zh-CN"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3</a:t>
            </a:r>
            <a:r>
              <a:rPr lang="zh-CN" altLang="en-US" sz="2800" dirty="0">
                <a:latin typeface="宋体" panose="02010600030101010101" pitchFamily="2" charset="-122"/>
              </a:rPr>
              <a:t>）在编制竣工决算时，应将待摊投资支出按合理比例分摊计入交付使用资产（明细资产）、转出投资和待核销基建支出。</a:t>
            </a:r>
            <a:endParaRPr lang="zh-CN" altLang="en-US" sz="2800" dirty="0">
              <a:latin typeface="宋体" panose="02010600030101010101" pitchFamily="2" charset="-122"/>
            </a:endParaRPr>
          </a:p>
          <a:p>
            <a:pPr>
              <a:lnSpc>
                <a:spcPct val="80000"/>
              </a:lnSpc>
              <a:buNone/>
            </a:pPr>
            <a:endParaRPr lang="zh-CN" altLang="en-US" sz="2800" dirty="0">
              <a:latin typeface="宋体" panose="02010600030101010101" pitchFamily="2" charset="-122"/>
            </a:endParaRPr>
          </a:p>
          <a:p>
            <a:endParaRPr lang="zh-CN"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457200" y="533400"/>
            <a:ext cx="8229600" cy="5592763"/>
          </a:xfrm>
          <a:ln/>
        </p:spPr>
        <p:txBody>
          <a:bodyPr vert="horz" wrap="square" lIns="91440" tIns="45720" rIns="91440" bIns="45720" anchor="t" anchorCtr="0"/>
          <a:p>
            <a:pPr>
              <a:buNone/>
            </a:pPr>
            <a:r>
              <a:rPr lang="zh-CN" altLang="en-US" sz="2800" dirty="0"/>
              <a:t>（四）加强项目监管，完善项目手续资料档案。了解项目的关键手续和管理细节，加强对项目日常具体工作的管理，加强完善这些具体工作管理的文字记录，这些都是重要的基建档案资料。</a:t>
            </a:r>
            <a:endParaRPr lang="zh-CN" altLang="en-US" sz="2800" dirty="0"/>
          </a:p>
          <a:p>
            <a:pPr>
              <a:buNone/>
            </a:pPr>
            <a:r>
              <a:rPr lang="zh-CN" altLang="en-US" sz="2800" dirty="0"/>
              <a:t>（五）进行项目网上考评和督查。每年年终抽查每市</a:t>
            </a:r>
            <a:r>
              <a:rPr lang="en-US" altLang="zh-CN" sz="2800" dirty="0"/>
              <a:t>10</a:t>
            </a:r>
            <a:r>
              <a:rPr lang="zh-CN" altLang="en-US" sz="2800" dirty="0"/>
              <a:t>个项目单位的直报的情况，作为绩效考核的评分依据。进度部分</a:t>
            </a:r>
            <a:r>
              <a:rPr lang="en-US" altLang="zh-CN" sz="2800" dirty="0"/>
              <a:t>100</a:t>
            </a:r>
            <a:r>
              <a:rPr lang="zh-CN" altLang="en-US" sz="2800" dirty="0"/>
              <a:t>分，根据各市每批项目应该达到的进度与实际达到的进度比较给以评定；项目管理部分</a:t>
            </a:r>
            <a:r>
              <a:rPr lang="en-US" altLang="zh-CN" sz="2800" dirty="0"/>
              <a:t>100</a:t>
            </a:r>
            <a:r>
              <a:rPr lang="zh-CN" altLang="en-US" sz="2800" dirty="0"/>
              <a:t>分，主要是对网络填报情况和</a:t>
            </a:r>
            <a:r>
              <a:rPr lang="en-US" altLang="zh-CN" sz="2800" dirty="0"/>
              <a:t>34</a:t>
            </a:r>
            <a:r>
              <a:rPr lang="zh-CN" altLang="en-US" sz="2800" dirty="0"/>
              <a:t>项关键手续和管理信息填报进行评分，每必填项最少</a:t>
            </a:r>
            <a:r>
              <a:rPr lang="en-US" altLang="zh-CN" sz="2800" dirty="0"/>
              <a:t>1</a:t>
            </a:r>
            <a:r>
              <a:rPr lang="zh-CN" altLang="en-US" sz="2800" dirty="0"/>
              <a:t>分，关键重要的</a:t>
            </a:r>
            <a:r>
              <a:rPr lang="en-US" altLang="zh-CN" sz="2800" dirty="0"/>
              <a:t>2-4</a:t>
            </a:r>
            <a:r>
              <a:rPr lang="zh-CN" altLang="en-US" sz="2800" dirty="0"/>
              <a:t>分，具体在考评前出台细化的方案。最后每市抽检现场核验</a:t>
            </a:r>
            <a:r>
              <a:rPr lang="en-US" altLang="zh-CN" sz="2800" dirty="0"/>
              <a:t>3-4</a:t>
            </a:r>
            <a:r>
              <a:rPr lang="zh-CN" altLang="en-US" sz="2800" dirty="0"/>
              <a:t>个项目。</a:t>
            </a:r>
            <a:endParaRPr lang="zh-CN" altLang="en-US" sz="28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内容占位符 2"/>
          <p:cNvSpPr>
            <a:spLocks noGrp="1"/>
          </p:cNvSpPr>
          <p:nvPr>
            <p:ph idx="1"/>
          </p:nvPr>
        </p:nvSpPr>
        <p:spPr>
          <a:xfrm>
            <a:off x="457200" y="533400"/>
            <a:ext cx="8229600" cy="5715000"/>
          </a:xfrm>
          <a:ln/>
        </p:spPr>
        <p:txBody>
          <a:bodyPr vert="horz" wrap="square" lIns="91440" tIns="45720" rIns="91440" bIns="45720" anchor="t" anchorCtr="0"/>
          <a:p>
            <a:pPr>
              <a:lnSpc>
                <a:spcPct val="80000"/>
              </a:lnSpc>
              <a:buNone/>
            </a:pPr>
            <a:r>
              <a:rPr lang="zh-CN" altLang="en-US" dirty="0"/>
              <a:t> </a:t>
            </a:r>
            <a:r>
              <a:rPr lang="zh-CN" altLang="en-US" sz="2800" dirty="0">
                <a:latin typeface="宋体" panose="02010600030101010101" pitchFamily="2" charset="-122"/>
              </a:rPr>
              <a:t>  </a:t>
            </a:r>
            <a:r>
              <a:rPr lang="en-US" altLang="zh-CN" sz="2800" dirty="0">
                <a:latin typeface="宋体" panose="02010600030101010101" pitchFamily="2" charset="-122"/>
              </a:rPr>
              <a:t>(4)</a:t>
            </a:r>
            <a:r>
              <a:rPr lang="zh-CN" altLang="en-US" sz="2800" dirty="0">
                <a:latin typeface="宋体" panose="02010600030101010101" pitchFamily="2" charset="-122"/>
              </a:rPr>
              <a:t>编制竣工决算</a:t>
            </a:r>
            <a:r>
              <a:rPr lang="en-US" altLang="zh-CN" sz="2800" dirty="0">
                <a:latin typeface="宋体" panose="02010600030101010101" pitchFamily="2" charset="-122"/>
              </a:rPr>
              <a:t>;</a:t>
            </a:r>
            <a:endParaRPr lang="en-US" altLang="zh-CN" sz="2800" dirty="0">
              <a:latin typeface="宋体" panose="02010600030101010101" pitchFamily="2" charset="-122"/>
            </a:endParaRPr>
          </a:p>
          <a:p>
            <a:pPr>
              <a:lnSpc>
                <a:spcPct val="80000"/>
              </a:lnSpc>
              <a:buNone/>
            </a:pPr>
            <a:r>
              <a:rPr lang="en-US" altLang="zh-CN" sz="2800" dirty="0">
                <a:latin typeface="宋体" panose="02010600030101010101" pitchFamily="2" charset="-122"/>
              </a:rPr>
              <a:t>   (5)</a:t>
            </a:r>
            <a:r>
              <a:rPr lang="zh-CN" altLang="en-US" sz="2800" dirty="0">
                <a:latin typeface="宋体" panose="02010600030101010101" pitchFamily="2" charset="-122"/>
              </a:rPr>
              <a:t>向卫生主管部门报送编制竣工决算。</a:t>
            </a:r>
            <a:endParaRPr lang="en-US" altLang="zh-CN" sz="2800" dirty="0">
              <a:latin typeface="宋体" panose="02010600030101010101" pitchFamily="2" charset="-122"/>
            </a:endParaRPr>
          </a:p>
          <a:p>
            <a:pPr>
              <a:lnSpc>
                <a:spcPct val="80000"/>
              </a:lnSpc>
              <a:buNone/>
            </a:pPr>
            <a:r>
              <a:rPr lang="zh-CN" altLang="en-US" sz="2800" dirty="0">
                <a:latin typeface="宋体" panose="02010600030101010101" pitchFamily="2" charset="-122"/>
              </a:rPr>
              <a:t>      大中型项目竣工财务决算经主管审核后报财政部门审批</a:t>
            </a:r>
            <a:r>
              <a:rPr lang="zh-CN" altLang="en-US" sz="2800" dirty="0"/>
              <a:t>，小型项目经主管部门审批后进行资产移交入账处理。</a:t>
            </a:r>
            <a:endParaRPr lang="en-US" altLang="zh-CN" sz="2800" dirty="0"/>
          </a:p>
          <a:p>
            <a:pPr>
              <a:lnSpc>
                <a:spcPct val="80000"/>
              </a:lnSpc>
              <a:buNone/>
            </a:pPr>
            <a:r>
              <a:rPr lang="en-US" altLang="zh-CN" sz="2800" b="1" dirty="0">
                <a:latin typeface="宋体" panose="02010600030101010101" pitchFamily="2" charset="-122"/>
              </a:rPr>
              <a:t>8.</a:t>
            </a:r>
            <a:r>
              <a:rPr lang="zh-CN" altLang="en-US" sz="2800" b="1" dirty="0">
                <a:latin typeface="宋体" panose="02010600030101010101" pitchFamily="2" charset="-122"/>
              </a:rPr>
              <a:t>资产交付管理。</a:t>
            </a:r>
            <a:r>
              <a:rPr lang="zh-CN" altLang="en-US" sz="2800" dirty="0">
                <a:latin typeface="宋体" panose="02010600030101010101" pitchFamily="2" charset="-122"/>
              </a:rPr>
              <a:t>资产交付是指项目竣工后将基本建设形成资产交付或结转给使用单位。包括固定资产、流动资产、无形资产等 </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1</a:t>
            </a:r>
            <a:r>
              <a:rPr lang="zh-CN" altLang="en-US" sz="2800" dirty="0">
                <a:latin typeface="宋体" panose="02010600030101010101" pitchFamily="2" charset="-122"/>
              </a:rPr>
              <a:t>）项目竣工后应及时办理资产交付使用手续，并依据项目竣工财务决算批复进行产权登记和会计处理。</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2</a:t>
            </a:r>
            <a:r>
              <a:rPr lang="zh-CN" altLang="en-US" sz="2800" dirty="0">
                <a:latin typeface="宋体" panose="02010600030101010101" pitchFamily="2" charset="-122"/>
              </a:rPr>
              <a:t>）凡已符合验收条件，三个月内不办理竣工验收和固定资产移交手续的，视同已正式投入使用，期间所发生费用不得计入项目建设成本。</a:t>
            </a:r>
            <a:endParaRPr lang="zh-CN" altLang="en-US" sz="2800" dirty="0">
              <a:latin typeface="宋体" panose="02010600030101010101" pitchFamily="2" charset="-122"/>
            </a:endParaRPr>
          </a:p>
          <a:p>
            <a:pPr>
              <a:lnSpc>
                <a:spcPct val="80000"/>
              </a:lnSpc>
              <a:buNone/>
            </a:pPr>
            <a:endParaRPr lang="zh-CN"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内容占位符 2"/>
          <p:cNvSpPr>
            <a:spLocks noGrp="1"/>
          </p:cNvSpPr>
          <p:nvPr>
            <p:ph idx="1"/>
          </p:nvPr>
        </p:nvSpPr>
        <p:spPr>
          <a:xfrm>
            <a:off x="381000" y="762000"/>
            <a:ext cx="8458200" cy="5364163"/>
          </a:xfrm>
          <a:ln/>
        </p:spPr>
        <p:txBody>
          <a:bodyPr vert="horz" wrap="square" lIns="91440" tIns="45720" rIns="91440" bIns="45720" anchor="t" anchorCtr="0"/>
          <a:p>
            <a:pPr>
              <a:lnSpc>
                <a:spcPct val="80000"/>
              </a:lnSpc>
              <a:buNone/>
            </a:pPr>
            <a:r>
              <a:rPr lang="en-US" altLang="zh-CN" sz="2800" b="1" dirty="0">
                <a:latin typeface="宋体" panose="02010600030101010101" pitchFamily="2" charset="-122"/>
              </a:rPr>
              <a:t>9.</a:t>
            </a:r>
            <a:r>
              <a:rPr lang="zh-CN" altLang="en-US" sz="2800" b="1" dirty="0">
                <a:latin typeface="宋体" panose="02010600030101010101" pitchFamily="2" charset="-122"/>
              </a:rPr>
              <a:t>结余资金管理。</a:t>
            </a:r>
            <a:r>
              <a:rPr lang="zh-CN" altLang="en-US" sz="2800" dirty="0">
                <a:latin typeface="宋体" panose="02010600030101010101" pitchFamily="2" charset="-122"/>
              </a:rPr>
              <a:t>结余资金是指项目已经竣工而剩余的基本建设资金。</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1</a:t>
            </a:r>
            <a:r>
              <a:rPr lang="zh-CN" altLang="en-US" sz="2800" dirty="0">
                <a:latin typeface="宋体" panose="02010600030101010101" pitchFamily="2" charset="-122"/>
              </a:rPr>
              <a:t>）竣工项目结余资金由同级财政部门在批复竣工财务决算时确认。 </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2</a:t>
            </a:r>
            <a:r>
              <a:rPr lang="zh-CN" altLang="en-US" sz="2800" dirty="0">
                <a:latin typeface="宋体" panose="02010600030101010101" pitchFamily="2" charset="-122"/>
              </a:rPr>
              <a:t>）项目结余资金，首先用于归还项目贷款。</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3</a:t>
            </a:r>
            <a:r>
              <a:rPr lang="zh-CN" altLang="en-US" sz="2800" dirty="0">
                <a:latin typeface="宋体" panose="02010600030101010101" pitchFamily="2" charset="-122"/>
              </a:rPr>
              <a:t>）如归还项目贷款还有结余，</a:t>
            </a:r>
            <a:r>
              <a:rPr lang="en-US" altLang="zh-CN" sz="2800" dirty="0">
                <a:latin typeface="宋体" panose="02010600030101010101" pitchFamily="2" charset="-122"/>
              </a:rPr>
              <a:t>30</a:t>
            </a:r>
            <a:r>
              <a:rPr lang="zh-CN" altLang="en-US" sz="2800" dirty="0">
                <a:latin typeface="宋体" panose="02010600030101010101" pitchFamily="2" charset="-122"/>
              </a:rPr>
              <a:t>％作为项目单位留成收入，</a:t>
            </a:r>
            <a:r>
              <a:rPr lang="en-US" altLang="zh-CN" sz="2800" dirty="0">
                <a:latin typeface="宋体" panose="02010600030101010101" pitchFamily="2" charset="-122"/>
              </a:rPr>
              <a:t>70</a:t>
            </a:r>
            <a:r>
              <a:rPr lang="zh-CN" altLang="en-US" sz="2800" dirty="0">
                <a:latin typeface="宋体" panose="02010600030101010101" pitchFamily="2" charset="-122"/>
              </a:rPr>
              <a:t>％按投资来源比例归还投资方，其中财政资金缴回同级财政部门。项目单位使用留成收入，应报同级财政部门批准。</a:t>
            </a:r>
            <a:endParaRPr lang="zh-CN" altLang="en-US" sz="2800" dirty="0">
              <a:latin typeface="宋体" panose="02010600030101010101" pitchFamily="2" charset="-122"/>
            </a:endParaRPr>
          </a:p>
          <a:p>
            <a:pPr>
              <a:lnSpc>
                <a:spcPct val="80000"/>
              </a:lnSpc>
              <a:buNone/>
            </a:pPr>
            <a:r>
              <a:rPr lang="zh-CN" altLang="en-US" sz="2800" dirty="0">
                <a:latin typeface="宋体" panose="02010600030101010101" pitchFamily="2" charset="-122"/>
              </a:rPr>
              <a:t> （</a:t>
            </a:r>
            <a:r>
              <a:rPr lang="en-US" altLang="zh-CN" sz="2800" dirty="0">
                <a:latin typeface="宋体" panose="02010600030101010101" pitchFamily="2" charset="-122"/>
              </a:rPr>
              <a:t>4</a:t>
            </a:r>
            <a:r>
              <a:rPr lang="zh-CN" altLang="en-US" sz="2800" dirty="0">
                <a:latin typeface="宋体" panose="02010600030101010101" pitchFamily="2" charset="-122"/>
              </a:rPr>
              <a:t>）如项目终止、报废或者项目建设内容、建设规模和建设标准降低后形成的结余资金，应按到位资金的来源比例全额归还投资方。</a:t>
            </a:r>
            <a:endParaRPr lang="zh-CN" altLang="en-US" sz="2800" dirty="0">
              <a:latin typeface="宋体" panose="02010600030101010101" pitchFamily="2" charset="-122"/>
            </a:endParaRPr>
          </a:p>
          <a:p>
            <a:endParaRPr lang="zh-CN" altLang="en-US" sz="2800"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a:ln/>
        </p:spPr>
        <p:txBody>
          <a:bodyPr vert="horz" wrap="square" lIns="91440" tIns="45720" rIns="91440" bIns="45720" anchor="ctr" anchorCtr="0"/>
          <a:p>
            <a:r>
              <a:rPr lang="zh-CN" altLang="en-US" sz="3200" dirty="0"/>
              <a:t>（三）</a:t>
            </a:r>
            <a:r>
              <a:rPr lang="zh-CN" altLang="en-US" sz="3200" b="1" dirty="0">
                <a:latin typeface="华文新魏" pitchFamily="2" charset="-122"/>
                <a:ea typeface="华文新魏" pitchFamily="2" charset="-122"/>
              </a:rPr>
              <a:t>基建财务管理核算中常见的存在问题</a:t>
            </a:r>
            <a:endParaRPr lang="zh-CN" altLang="en-US" sz="3200" dirty="0"/>
          </a:p>
        </p:txBody>
      </p:sp>
      <p:sp>
        <p:nvSpPr>
          <p:cNvPr id="44035" name="内容占位符 2"/>
          <p:cNvSpPr>
            <a:spLocks noGrp="1"/>
          </p:cNvSpPr>
          <p:nvPr>
            <p:ph idx="1"/>
          </p:nvPr>
        </p:nvSpPr>
        <p:spPr>
          <a:xfrm>
            <a:off x="304800" y="1447800"/>
            <a:ext cx="8534400" cy="4876800"/>
          </a:xfrm>
          <a:ln/>
        </p:spPr>
        <p:txBody>
          <a:bodyPr vert="horz" wrap="square" lIns="91440" tIns="45720" rIns="91440" bIns="45720" anchor="t" anchorCtr="0"/>
          <a:p>
            <a:pPr>
              <a:lnSpc>
                <a:spcPct val="80000"/>
              </a:lnSpc>
              <a:buNone/>
            </a:pPr>
            <a:r>
              <a:rPr lang="en-US" altLang="zh-CN" dirty="0"/>
              <a:t>1</a:t>
            </a:r>
            <a:r>
              <a:rPr lang="zh-CN" altLang="en-US" dirty="0"/>
              <a:t>、财务管理不规范。</a:t>
            </a:r>
            <a:endParaRPr lang="zh-CN" altLang="en-US" dirty="0"/>
          </a:p>
          <a:p>
            <a:pPr>
              <a:lnSpc>
                <a:spcPct val="80000"/>
              </a:lnSpc>
              <a:buNone/>
            </a:pPr>
            <a:r>
              <a:rPr lang="zh-CN" altLang="en-US" dirty="0"/>
              <a:t>（</a:t>
            </a:r>
            <a:r>
              <a:rPr lang="en-US" altLang="zh-CN" dirty="0"/>
              <a:t>1</a:t>
            </a:r>
            <a:r>
              <a:rPr lang="zh-CN" altLang="en-US" dirty="0"/>
              <a:t>）大部分未能按</a:t>
            </a:r>
            <a:r>
              <a:rPr lang="en-US" altLang="zh-CN" dirty="0"/>
              <a:t>《</a:t>
            </a:r>
            <a:r>
              <a:rPr lang="zh-CN" altLang="en-US" dirty="0"/>
              <a:t>国有建设单位会计制度</a:t>
            </a:r>
            <a:r>
              <a:rPr lang="en-US" altLang="zh-CN" dirty="0"/>
              <a:t>》</a:t>
            </a:r>
            <a:r>
              <a:rPr lang="zh-CN" altLang="en-US" dirty="0"/>
              <a:t>规定单独设置基建帐户管理项目资金。</a:t>
            </a:r>
            <a:endParaRPr lang="zh-CN" altLang="en-US" dirty="0"/>
          </a:p>
          <a:p>
            <a:pPr>
              <a:lnSpc>
                <a:spcPct val="80000"/>
              </a:lnSpc>
              <a:buNone/>
            </a:pPr>
            <a:r>
              <a:rPr lang="zh-CN" altLang="en-US" dirty="0"/>
              <a:t>（</a:t>
            </a:r>
            <a:r>
              <a:rPr lang="en-US" altLang="zh-CN" dirty="0"/>
              <a:t>2</a:t>
            </a:r>
            <a:r>
              <a:rPr lang="zh-CN" altLang="en-US" dirty="0"/>
              <a:t>）建设单位没有建立完善的基建造价、款项支付的内控制度；特别没有缺少对未确定价格工程材料定价机制。</a:t>
            </a:r>
            <a:endParaRPr lang="zh-CN" altLang="en-US" dirty="0"/>
          </a:p>
          <a:p>
            <a:pPr>
              <a:lnSpc>
                <a:spcPct val="80000"/>
              </a:lnSpc>
              <a:buNone/>
            </a:pPr>
            <a:r>
              <a:rPr lang="zh-CN" altLang="en-US" dirty="0"/>
              <a:t>（</a:t>
            </a:r>
            <a:r>
              <a:rPr lang="en-US" altLang="zh-CN" dirty="0"/>
              <a:t>3</a:t>
            </a:r>
            <a:r>
              <a:rPr lang="zh-CN" altLang="en-US" dirty="0"/>
              <a:t>）支付工程款没有工程量清单作依据。</a:t>
            </a:r>
            <a:endParaRPr lang="zh-CN" altLang="en-US" dirty="0"/>
          </a:p>
          <a:p>
            <a:pPr>
              <a:lnSpc>
                <a:spcPct val="80000"/>
              </a:lnSpc>
              <a:buNone/>
            </a:pPr>
            <a:r>
              <a:rPr lang="zh-CN" altLang="en-US" dirty="0"/>
              <a:t>（</a:t>
            </a:r>
            <a:r>
              <a:rPr lang="en-US" altLang="zh-CN" dirty="0"/>
              <a:t>4</a:t>
            </a:r>
            <a:r>
              <a:rPr lang="zh-CN" altLang="en-US" dirty="0"/>
              <a:t>）支付工程款没有经过（工程</a:t>
            </a:r>
            <a:r>
              <a:rPr lang="en-US" altLang="zh-CN" dirty="0"/>
              <a:t>\</a:t>
            </a:r>
            <a:r>
              <a:rPr lang="zh-CN" altLang="en-US" dirty="0"/>
              <a:t>监理</a:t>
            </a:r>
            <a:r>
              <a:rPr lang="en-US" altLang="zh-CN" dirty="0"/>
              <a:t>\</a:t>
            </a:r>
            <a:r>
              <a:rPr lang="zh-CN" altLang="en-US" dirty="0"/>
              <a:t>审计</a:t>
            </a:r>
            <a:r>
              <a:rPr lang="en-US" altLang="zh-CN" dirty="0"/>
              <a:t>\</a:t>
            </a:r>
            <a:r>
              <a:rPr lang="zh-CN" altLang="en-US" dirty="0"/>
              <a:t>业主</a:t>
            </a:r>
            <a:r>
              <a:rPr lang="en-US" altLang="zh-CN" dirty="0"/>
              <a:t>)</a:t>
            </a:r>
            <a:r>
              <a:rPr lang="zh-CN" altLang="en-US" dirty="0"/>
              <a:t>至少</a:t>
            </a:r>
            <a:r>
              <a:rPr lang="en-US" altLang="zh-CN" dirty="0"/>
              <a:t>3</a:t>
            </a:r>
            <a:r>
              <a:rPr lang="zh-CN" altLang="en-US" dirty="0"/>
              <a:t>方以上签字。</a:t>
            </a:r>
            <a:endParaRPr lang="zh-CN" altLang="en-US" dirty="0"/>
          </a:p>
          <a:p>
            <a:endParaRPr lang="zh-CN"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内容占位符 2"/>
          <p:cNvSpPr>
            <a:spLocks noGrp="1"/>
          </p:cNvSpPr>
          <p:nvPr>
            <p:ph idx="1"/>
          </p:nvPr>
        </p:nvSpPr>
        <p:spPr>
          <a:xfrm>
            <a:off x="457200" y="304800"/>
            <a:ext cx="8229600" cy="5821363"/>
          </a:xfrm>
          <a:ln/>
        </p:spPr>
        <p:txBody>
          <a:bodyPr vert="horz" wrap="square" lIns="91440" tIns="45720" rIns="91440" bIns="45720" anchor="t" anchorCtr="0"/>
          <a:p>
            <a:pPr>
              <a:lnSpc>
                <a:spcPct val="80000"/>
              </a:lnSpc>
              <a:buNone/>
            </a:pPr>
            <a:r>
              <a:rPr lang="zh-CN" altLang="en-US" dirty="0"/>
              <a:t>（</a:t>
            </a:r>
            <a:r>
              <a:rPr lang="en-US" altLang="zh-CN" dirty="0"/>
              <a:t>5</a:t>
            </a:r>
            <a:r>
              <a:rPr lang="zh-CN" altLang="en-US" dirty="0"/>
              <a:t>）大额现金支付工程款或将工程款转到私人账户。</a:t>
            </a:r>
            <a:endParaRPr lang="zh-CN" altLang="en-US" dirty="0"/>
          </a:p>
          <a:p>
            <a:pPr>
              <a:lnSpc>
                <a:spcPct val="80000"/>
              </a:lnSpc>
              <a:buNone/>
            </a:pPr>
            <a:r>
              <a:rPr lang="zh-CN" altLang="en-US" dirty="0"/>
              <a:t>（</a:t>
            </a:r>
            <a:r>
              <a:rPr lang="en-US" altLang="zh-CN" dirty="0"/>
              <a:t>6</a:t>
            </a:r>
            <a:r>
              <a:rPr lang="zh-CN" altLang="en-US" dirty="0"/>
              <a:t>）不理解全过程跟踪审计要求；</a:t>
            </a:r>
            <a:r>
              <a:rPr lang="en-US" altLang="zh-CN" dirty="0"/>
              <a:t>1000</a:t>
            </a:r>
            <a:r>
              <a:rPr lang="zh-CN" altLang="en-US" dirty="0"/>
              <a:t>万工程未进行全过程审计。</a:t>
            </a:r>
            <a:endParaRPr lang="zh-CN" altLang="en-US" dirty="0"/>
          </a:p>
          <a:p>
            <a:pPr>
              <a:lnSpc>
                <a:spcPct val="80000"/>
              </a:lnSpc>
              <a:buNone/>
            </a:pPr>
            <a:r>
              <a:rPr lang="zh-CN" altLang="en-US" dirty="0"/>
              <a:t>（</a:t>
            </a:r>
            <a:r>
              <a:rPr lang="en-US" altLang="zh-CN" dirty="0"/>
              <a:t>7</a:t>
            </a:r>
            <a:r>
              <a:rPr lang="zh-CN" altLang="en-US" dirty="0"/>
              <a:t>）工结算工程款没按规定要求进行扣回预付款。</a:t>
            </a:r>
            <a:endParaRPr lang="zh-CN" altLang="en-US" dirty="0"/>
          </a:p>
          <a:p>
            <a:pPr>
              <a:lnSpc>
                <a:spcPct val="80000"/>
              </a:lnSpc>
              <a:buNone/>
            </a:pPr>
            <a:r>
              <a:rPr lang="zh-CN" altLang="en-US" dirty="0"/>
              <a:t>（</a:t>
            </a:r>
            <a:r>
              <a:rPr lang="en-US" altLang="zh-CN" dirty="0"/>
              <a:t>8</a:t>
            </a:r>
            <a:r>
              <a:rPr lang="zh-CN" altLang="en-US" dirty="0"/>
              <a:t>）合同不规范，和招投标文件要求（价格和付款条件）不一致，涉及工程量价计算条款不明确。</a:t>
            </a:r>
            <a:endParaRPr lang="zh-CN" altLang="en-US" dirty="0"/>
          </a:p>
          <a:p>
            <a:pPr>
              <a:lnSpc>
                <a:spcPct val="80000"/>
              </a:lnSpc>
              <a:buNone/>
            </a:pPr>
            <a:r>
              <a:rPr lang="zh-CN" altLang="en-US" dirty="0"/>
              <a:t>（</a:t>
            </a:r>
            <a:r>
              <a:rPr lang="en-US" altLang="zh-CN" dirty="0"/>
              <a:t>9</a:t>
            </a:r>
            <a:r>
              <a:rPr lang="zh-CN" altLang="en-US" dirty="0"/>
              <a:t>）工程质量保证金没有按规定预留（不足</a:t>
            </a:r>
            <a:r>
              <a:rPr lang="en-US" altLang="zh-CN" dirty="0"/>
              <a:t>5%</a:t>
            </a:r>
            <a:r>
              <a:rPr lang="zh-CN" altLang="en-US" dirty="0"/>
              <a:t>，防漏水部分不够</a:t>
            </a:r>
            <a:r>
              <a:rPr lang="en-US" altLang="zh-CN" dirty="0"/>
              <a:t>5</a:t>
            </a:r>
            <a:r>
              <a:rPr lang="zh-CN" altLang="en-US" dirty="0"/>
              <a:t>年）。</a:t>
            </a:r>
            <a:endParaRPr lang="zh-CN" altLang="en-US" dirty="0"/>
          </a:p>
          <a:p>
            <a:pPr>
              <a:lnSpc>
                <a:spcPct val="80000"/>
              </a:lnSpc>
              <a:buNone/>
            </a:pPr>
            <a:r>
              <a:rPr lang="zh-CN" altLang="en-US" dirty="0"/>
              <a:t>（</a:t>
            </a:r>
            <a:r>
              <a:rPr lang="en-US" altLang="zh-CN" dirty="0"/>
              <a:t>10</a:t>
            </a:r>
            <a:r>
              <a:rPr lang="zh-CN" altLang="en-US" dirty="0"/>
              <a:t>）没有及时编制项目工程的月份和年度财务报表。</a:t>
            </a:r>
            <a:endParaRPr lang="zh-CN" altLang="en-US" dirty="0"/>
          </a:p>
          <a:p>
            <a:endParaRPr lang="zh-CN"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内容占位符 2"/>
          <p:cNvSpPr>
            <a:spLocks noGrp="1"/>
          </p:cNvSpPr>
          <p:nvPr>
            <p:ph idx="1"/>
          </p:nvPr>
        </p:nvSpPr>
        <p:spPr>
          <a:xfrm>
            <a:off x="457200" y="381000"/>
            <a:ext cx="8229600" cy="5745163"/>
          </a:xfrm>
          <a:ln/>
        </p:spPr>
        <p:txBody>
          <a:bodyPr vert="horz" wrap="square" lIns="91440" tIns="45720" rIns="91440" bIns="45720" anchor="t" anchorCtr="0"/>
          <a:p>
            <a:pPr>
              <a:lnSpc>
                <a:spcPct val="80000"/>
              </a:lnSpc>
              <a:buNone/>
            </a:pPr>
            <a:r>
              <a:rPr lang="en-US" altLang="zh-CN" sz="2400" dirty="0"/>
              <a:t>2</a:t>
            </a:r>
            <a:r>
              <a:rPr lang="zh-CN" altLang="en-US" sz="2400" dirty="0"/>
              <a:t>、没按会计制度和科目核算要求规范核算。</a:t>
            </a:r>
            <a:endParaRPr lang="zh-CN" altLang="en-US" sz="2400" dirty="0"/>
          </a:p>
          <a:p>
            <a:pPr>
              <a:lnSpc>
                <a:spcPct val="80000"/>
              </a:lnSpc>
              <a:buNone/>
            </a:pPr>
            <a:r>
              <a:rPr lang="zh-CN" altLang="en-US" sz="2400" dirty="0"/>
              <a:t> （</a:t>
            </a:r>
            <a:r>
              <a:rPr lang="en-US" altLang="zh-CN" sz="2400" dirty="0"/>
              <a:t>1</a:t>
            </a:r>
            <a:r>
              <a:rPr lang="zh-CN" altLang="en-US" sz="2400" dirty="0"/>
              <a:t>）没有按</a:t>
            </a:r>
            <a:r>
              <a:rPr lang="en-US" altLang="zh-CN" sz="2400" dirty="0"/>
              <a:t>《</a:t>
            </a:r>
            <a:r>
              <a:rPr lang="zh-CN" altLang="en-US" sz="2400" dirty="0"/>
              <a:t>国有建设单位会计制度</a:t>
            </a:r>
            <a:r>
              <a:rPr lang="en-US" altLang="zh-CN" sz="2400" dirty="0"/>
              <a:t>》</a:t>
            </a:r>
            <a:r>
              <a:rPr lang="zh-CN" altLang="en-US" sz="2400" dirty="0"/>
              <a:t>设置会计科目（明细科目）和按照各科目核算口径进行核算。来源和支出没分明细。</a:t>
            </a:r>
            <a:endParaRPr lang="zh-CN" altLang="en-US" sz="2400" dirty="0"/>
          </a:p>
          <a:p>
            <a:pPr>
              <a:lnSpc>
                <a:spcPct val="80000"/>
              </a:lnSpc>
              <a:buNone/>
            </a:pPr>
            <a:r>
              <a:rPr lang="zh-CN" altLang="en-US" sz="2400" dirty="0"/>
              <a:t>（</a:t>
            </a:r>
            <a:r>
              <a:rPr lang="en-US" altLang="zh-CN" sz="2400" dirty="0"/>
              <a:t>2</a:t>
            </a:r>
            <a:r>
              <a:rPr lang="zh-CN" altLang="en-US" sz="2400" dirty="0"/>
              <a:t>）部分工程投资完成额的计算不准确，上报完成投资额与实际进度工程量不符。</a:t>
            </a:r>
            <a:endParaRPr lang="zh-CN" altLang="en-US" sz="2400" dirty="0"/>
          </a:p>
          <a:p>
            <a:pPr>
              <a:lnSpc>
                <a:spcPct val="80000"/>
              </a:lnSpc>
              <a:buNone/>
            </a:pPr>
            <a:r>
              <a:rPr lang="zh-CN" altLang="en-US" sz="2400" dirty="0"/>
              <a:t>（</a:t>
            </a:r>
            <a:r>
              <a:rPr lang="en-US" altLang="zh-CN" sz="2400" dirty="0"/>
              <a:t>3</a:t>
            </a:r>
            <a:r>
              <a:rPr lang="zh-CN" altLang="en-US" sz="2400" dirty="0"/>
              <a:t>）项目支出核算不完全，没有把前期待摊费用列入项目支出。</a:t>
            </a:r>
            <a:endParaRPr lang="zh-CN" altLang="en-US" sz="2400" dirty="0"/>
          </a:p>
          <a:p>
            <a:pPr>
              <a:lnSpc>
                <a:spcPct val="80000"/>
              </a:lnSpc>
              <a:buNone/>
            </a:pPr>
            <a:r>
              <a:rPr lang="zh-CN" altLang="en-US" sz="2400" dirty="0"/>
              <a:t>（</a:t>
            </a:r>
            <a:r>
              <a:rPr lang="en-US" altLang="zh-CN" sz="2400" dirty="0"/>
              <a:t>4</a:t>
            </a:r>
            <a:r>
              <a:rPr lang="zh-CN" altLang="en-US" sz="2400" dirty="0"/>
              <a:t>）待摊费用分配不准确，把土地征用款超比例放到一个项目投资或中央投资项目承担；该分担的项目没有规范分担。</a:t>
            </a:r>
            <a:endParaRPr lang="zh-CN" altLang="en-US" sz="2400" dirty="0"/>
          </a:p>
          <a:p>
            <a:pPr>
              <a:lnSpc>
                <a:spcPct val="80000"/>
              </a:lnSpc>
              <a:buNone/>
            </a:pPr>
            <a:r>
              <a:rPr lang="zh-CN" altLang="en-US" sz="2400" dirty="0"/>
              <a:t>（</a:t>
            </a:r>
            <a:r>
              <a:rPr lang="en-US" altLang="zh-CN" sz="2400" dirty="0"/>
              <a:t>5</a:t>
            </a:r>
            <a:r>
              <a:rPr lang="zh-CN" altLang="en-US" sz="2400" dirty="0"/>
              <a:t>）计划外工程支出计算进项目工程支出。</a:t>
            </a:r>
            <a:endParaRPr lang="zh-CN" altLang="en-US" sz="2400" dirty="0"/>
          </a:p>
          <a:p>
            <a:pPr>
              <a:lnSpc>
                <a:spcPct val="80000"/>
              </a:lnSpc>
              <a:buNone/>
            </a:pPr>
            <a:r>
              <a:rPr lang="en-US" altLang="zh-CN" sz="2400" dirty="0"/>
              <a:t>3</a:t>
            </a:r>
            <a:r>
              <a:rPr lang="zh-CN" altLang="en-US" sz="2400" dirty="0"/>
              <a:t>、没有规范和单位大帐对接。没有进行定期或年度合并对接，不知道如何合并对接。</a:t>
            </a:r>
            <a:endParaRPr lang="zh-CN" altLang="en-US" sz="2400" dirty="0"/>
          </a:p>
          <a:p>
            <a:pPr>
              <a:lnSpc>
                <a:spcPct val="80000"/>
              </a:lnSpc>
              <a:buNone/>
            </a:pPr>
            <a:r>
              <a:rPr lang="en-US" altLang="zh-CN" sz="2400" dirty="0"/>
              <a:t>4</a:t>
            </a:r>
            <a:r>
              <a:rPr lang="zh-CN" altLang="en-US" sz="2400" dirty="0"/>
              <a:t>、是完工项目没有及时按要求办理竣工财务决算并报送有关部门办理审计审批。</a:t>
            </a:r>
            <a:endParaRPr lang="zh-CN" altLang="en-US" sz="2400" dirty="0"/>
          </a:p>
          <a:p>
            <a:endParaRPr lang="zh-CN"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p:cNvSpPr>
          <p:nvPr>
            <p:ph type="title"/>
          </p:nvPr>
        </p:nvSpPr>
        <p:spPr>
          <a:ln/>
        </p:spPr>
        <p:txBody>
          <a:bodyPr vert="horz" wrap="square" lIns="91440" tIns="45720" rIns="91440" bIns="45720" anchor="ctr" anchorCtr="0"/>
          <a:p>
            <a:r>
              <a:rPr lang="zh-CN" altLang="en-US" sz="3200" dirty="0"/>
              <a:t>（四）基建会计和单位</a:t>
            </a:r>
            <a:r>
              <a:rPr lang="en-US" altLang="zh-CN" sz="3200" dirty="0"/>
              <a:t>(</a:t>
            </a:r>
            <a:r>
              <a:rPr lang="zh-CN" altLang="en-US" sz="3200" dirty="0"/>
              <a:t>医院</a:t>
            </a:r>
            <a:r>
              <a:rPr lang="en-US" altLang="zh-CN" sz="3200" dirty="0"/>
              <a:t>)</a:t>
            </a:r>
            <a:r>
              <a:rPr lang="zh-CN" altLang="en-US" sz="3200" dirty="0"/>
              <a:t>会计合并对接</a:t>
            </a:r>
            <a:endParaRPr lang="zh-CN" altLang="en-US" sz="3200" dirty="0"/>
          </a:p>
        </p:txBody>
      </p:sp>
      <p:sp>
        <p:nvSpPr>
          <p:cNvPr id="47107" name="Rectangle 3"/>
          <p:cNvSpPr>
            <a:spLocks noGrp="1"/>
          </p:cNvSpPr>
          <p:nvPr>
            <p:ph idx="1"/>
          </p:nvPr>
        </p:nvSpPr>
        <p:spPr>
          <a:xfrm>
            <a:off x="457200" y="1524000"/>
            <a:ext cx="8229600" cy="5334000"/>
          </a:xfrm>
          <a:ln/>
        </p:spPr>
        <p:txBody>
          <a:bodyPr vert="horz" wrap="square" lIns="91440" tIns="45720" rIns="91440" bIns="45720" anchor="t" anchorCtr="0"/>
          <a:p>
            <a:pPr>
              <a:lnSpc>
                <a:spcPct val="80000"/>
              </a:lnSpc>
              <a:buNone/>
            </a:pPr>
            <a:r>
              <a:rPr lang="en-US" altLang="zh-CN" sz="2800" b="1" dirty="0"/>
              <a:t>1</a:t>
            </a:r>
            <a:r>
              <a:rPr lang="zh-CN" altLang="zh-CN" sz="2800" b="1" dirty="0"/>
              <a:t>、平时单独做基建帐，月末</a:t>
            </a:r>
            <a:r>
              <a:rPr lang="zh-CN" altLang="en-US" sz="2800" b="1" dirty="0"/>
              <a:t>年末</a:t>
            </a:r>
            <a:r>
              <a:rPr lang="zh-CN" altLang="zh-CN" sz="2800" b="1" dirty="0"/>
              <a:t>和大帐合并报表处理</a:t>
            </a:r>
            <a:r>
              <a:rPr lang="en-US" altLang="zh-CN" sz="2800" b="1" dirty="0"/>
              <a:t>(</a:t>
            </a:r>
            <a:r>
              <a:rPr lang="zh-CN" altLang="en-US" sz="2800" b="1" dirty="0"/>
              <a:t>大医院通常用</a:t>
            </a:r>
            <a:r>
              <a:rPr lang="zh-CN" altLang="en-US" sz="2800" b="1" dirty="0">
                <a:solidFill>
                  <a:srgbClr val="FF0000"/>
                </a:solidFill>
              </a:rPr>
              <a:t>科目汇总表</a:t>
            </a:r>
            <a:r>
              <a:rPr lang="zh-CN" altLang="en-US" sz="2800" b="1" dirty="0"/>
              <a:t>方式）</a:t>
            </a:r>
            <a:endParaRPr lang="zh-CN" altLang="zh-CN" sz="2800" dirty="0"/>
          </a:p>
          <a:p>
            <a:pPr>
              <a:lnSpc>
                <a:spcPct val="80000"/>
              </a:lnSpc>
              <a:buNone/>
            </a:pPr>
            <a:r>
              <a:rPr lang="en-US" altLang="zh-CN" sz="2800" dirty="0"/>
              <a:t>    </a:t>
            </a:r>
            <a:r>
              <a:rPr lang="zh-CN" altLang="zh-CN" sz="2800" dirty="0"/>
              <a:t>凭证放在基建账户，按基建会计制度进行账务处理，形成单独的基建报表 ，每月末和年终都</a:t>
            </a:r>
            <a:r>
              <a:rPr lang="zh-CN" altLang="zh-CN" sz="2800" dirty="0">
                <a:solidFill>
                  <a:srgbClr val="FF0000"/>
                </a:solidFill>
              </a:rPr>
              <a:t>根据相关科目汇总</a:t>
            </a:r>
            <a:r>
              <a:rPr lang="zh-CN" altLang="zh-CN" sz="2800" dirty="0"/>
              <a:t>发生额、余额进行会计处理合并到单位大帐的报表中去。执行新医院会计制度后，每月根据基建帐的发生额，进行下列合并处理（根据财政部财会【</a:t>
            </a:r>
            <a:r>
              <a:rPr lang="en-US" altLang="zh-CN" sz="2800" dirty="0"/>
              <a:t>2011</a:t>
            </a:r>
            <a:r>
              <a:rPr lang="zh-CN" altLang="zh-CN" sz="2800" dirty="0"/>
              <a:t>】</a:t>
            </a:r>
            <a:r>
              <a:rPr lang="en-US" altLang="zh-CN" sz="2800" dirty="0"/>
              <a:t>5</a:t>
            </a:r>
            <a:r>
              <a:rPr lang="zh-CN" altLang="zh-CN" sz="2800" dirty="0"/>
              <a:t>号，注意各类科目合计的对应和平衡关系）。</a:t>
            </a:r>
            <a:endParaRPr lang="zh-CN" altLang="zh-CN" sz="2800" dirty="0"/>
          </a:p>
          <a:p>
            <a:pPr>
              <a:lnSpc>
                <a:spcPct val="80000"/>
              </a:lnSpc>
              <a:buNone/>
            </a:pPr>
            <a:r>
              <a:rPr lang="en-US" altLang="zh-CN" sz="2800" dirty="0"/>
              <a:t>    </a:t>
            </a:r>
            <a:r>
              <a:rPr lang="zh-CN" altLang="zh-CN" sz="2800" dirty="0"/>
              <a:t>（</a:t>
            </a:r>
            <a:r>
              <a:rPr lang="en-US" altLang="zh-CN" sz="2800" dirty="0"/>
              <a:t>1</a:t>
            </a:r>
            <a:r>
              <a:rPr lang="zh-CN" altLang="zh-CN" sz="2800" dirty="0"/>
              <a:t>）按照基建帐中的</a:t>
            </a:r>
            <a:r>
              <a:rPr lang="en-US" altLang="zh-CN" sz="2800" dirty="0"/>
              <a:t>“</a:t>
            </a:r>
            <a:r>
              <a:rPr lang="zh-CN" altLang="zh-CN" sz="2800" dirty="0"/>
              <a:t>建筑安装投资</a:t>
            </a:r>
            <a:r>
              <a:rPr lang="en-US" altLang="zh-CN" sz="2800" dirty="0"/>
              <a:t>”</a:t>
            </a:r>
            <a:r>
              <a:rPr lang="zh-CN" altLang="zh-CN" sz="2800" dirty="0"/>
              <a:t>、</a:t>
            </a:r>
            <a:r>
              <a:rPr lang="en-US" altLang="zh-CN" sz="2800" dirty="0"/>
              <a:t>“</a:t>
            </a:r>
            <a:r>
              <a:rPr lang="zh-CN" altLang="zh-CN" sz="2800" dirty="0"/>
              <a:t>设备投资</a:t>
            </a:r>
            <a:r>
              <a:rPr lang="en-US" altLang="zh-CN" sz="2800" dirty="0"/>
              <a:t>”</a:t>
            </a:r>
            <a:r>
              <a:rPr lang="zh-CN" altLang="zh-CN" sz="2800" dirty="0"/>
              <a:t>、</a:t>
            </a:r>
            <a:r>
              <a:rPr lang="en-US" altLang="zh-CN" sz="2800" dirty="0"/>
              <a:t>“</a:t>
            </a:r>
            <a:r>
              <a:rPr lang="zh-CN" altLang="zh-CN" sz="2800" dirty="0"/>
              <a:t>待摊投资</a:t>
            </a:r>
            <a:r>
              <a:rPr lang="en-US" altLang="zh-CN" sz="2800" dirty="0"/>
              <a:t>”</a:t>
            </a:r>
            <a:r>
              <a:rPr lang="zh-CN" altLang="zh-CN" sz="2800" dirty="0"/>
              <a:t>、</a:t>
            </a:r>
            <a:r>
              <a:rPr lang="en-US" altLang="zh-CN" sz="2800" dirty="0"/>
              <a:t>“</a:t>
            </a:r>
            <a:r>
              <a:rPr lang="zh-CN" altLang="zh-CN" sz="2800" dirty="0"/>
              <a:t>其他投资</a:t>
            </a:r>
            <a:r>
              <a:rPr lang="en-US" altLang="zh-CN" sz="2800" dirty="0"/>
              <a:t>”</a:t>
            </a:r>
            <a:r>
              <a:rPr lang="zh-CN" altLang="zh-CN" sz="2800" dirty="0"/>
              <a:t>的科目余额，归集（增计）到大帐中的</a:t>
            </a:r>
            <a:r>
              <a:rPr lang="en-US" altLang="zh-CN" sz="2800" dirty="0"/>
              <a:t>”</a:t>
            </a:r>
            <a:r>
              <a:rPr lang="zh-CN" altLang="zh-CN" sz="2800" dirty="0"/>
              <a:t>在建工程</a:t>
            </a:r>
            <a:r>
              <a:rPr lang="en-US" altLang="zh-CN" sz="2800" dirty="0"/>
              <a:t>”</a:t>
            </a:r>
            <a:r>
              <a:rPr lang="zh-CN" altLang="zh-CN" sz="2800" dirty="0"/>
              <a:t>二级科目</a:t>
            </a:r>
            <a:r>
              <a:rPr lang="en-US" altLang="zh-CN" sz="2800" dirty="0"/>
              <a:t>“</a:t>
            </a:r>
            <a:r>
              <a:rPr lang="zh-CN" altLang="zh-CN" sz="2800" dirty="0"/>
              <a:t>基建工程</a:t>
            </a:r>
            <a:r>
              <a:rPr lang="en-US" altLang="zh-CN" sz="2800" dirty="0"/>
              <a:t>”</a:t>
            </a:r>
            <a:r>
              <a:rPr lang="zh-CN" altLang="zh-CN" sz="2800" dirty="0"/>
              <a:t>科目进行处理。</a:t>
            </a:r>
            <a:endParaRPr lang="zh-CN" altLang="zh-CN" sz="2800" dirty="0"/>
          </a:p>
          <a:p>
            <a:pPr eaLnBrk="1" hangingPunct="1">
              <a:lnSpc>
                <a:spcPct val="80000"/>
              </a:lnSpc>
              <a:buNone/>
            </a:pPr>
            <a:r>
              <a:rPr lang="zh-CN" altLang="en-US" sz="2800" dirty="0"/>
              <a:t>   </a:t>
            </a:r>
            <a:endParaRPr lang="zh-CN" altLang="en-US" sz="2800"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3"/>
          <p:cNvSpPr>
            <a:spLocks noGrp="1"/>
          </p:cNvSpPr>
          <p:nvPr>
            <p:ph idx="1"/>
          </p:nvPr>
        </p:nvSpPr>
        <p:spPr>
          <a:xfrm>
            <a:off x="457200" y="533400"/>
            <a:ext cx="8229600" cy="5638800"/>
          </a:xfrm>
          <a:ln/>
        </p:spPr>
        <p:txBody>
          <a:bodyPr vert="horz" wrap="square" lIns="91440" tIns="45720" rIns="91440" bIns="45720" anchor="t" anchorCtr="0"/>
          <a:p>
            <a:pPr eaLnBrk="1" hangingPunct="1">
              <a:lnSpc>
                <a:spcPct val="80000"/>
              </a:lnSpc>
              <a:buNone/>
            </a:pPr>
            <a:r>
              <a:rPr lang="zh-CN" altLang="en-US" sz="2400" dirty="0"/>
              <a:t>  （</a:t>
            </a:r>
            <a:r>
              <a:rPr lang="en-US" altLang="zh-CN" sz="2400" dirty="0"/>
              <a:t>2</a:t>
            </a:r>
            <a:r>
              <a:rPr lang="zh-CN" altLang="en-US" sz="2400" dirty="0"/>
              <a:t>）按照基建帐中“交付使用资产”等科目余额，归集到（增计）大帐中“固定资产”等科目进行处理；</a:t>
            </a:r>
            <a:endParaRPr lang="zh-CN" altLang="en-US" sz="2400" dirty="0"/>
          </a:p>
          <a:p>
            <a:pPr eaLnBrk="1" hangingPunct="1">
              <a:lnSpc>
                <a:spcPct val="80000"/>
              </a:lnSpc>
              <a:buNone/>
            </a:pPr>
            <a:r>
              <a:rPr lang="zh-CN" altLang="en-US" sz="2400" dirty="0"/>
              <a:t>  （</a:t>
            </a:r>
            <a:r>
              <a:rPr lang="en-US" altLang="zh-CN" sz="2400" dirty="0"/>
              <a:t>3</a:t>
            </a:r>
            <a:r>
              <a:rPr lang="zh-CN" altLang="en-US" sz="2400" dirty="0"/>
              <a:t>）按照基建帐中“基建投资借款”科目余额，归集到（增计）大帐中“长期借款” 科目进行处理；</a:t>
            </a:r>
            <a:endParaRPr lang="zh-CN" altLang="en-US" sz="2400" dirty="0"/>
          </a:p>
          <a:p>
            <a:pPr eaLnBrk="1" hangingPunct="1">
              <a:lnSpc>
                <a:spcPct val="90000"/>
              </a:lnSpc>
              <a:buNone/>
            </a:pPr>
            <a:r>
              <a:rPr lang="zh-CN" altLang="en-US" sz="2400" dirty="0"/>
              <a:t>  （</a:t>
            </a:r>
            <a:r>
              <a:rPr lang="en-US" altLang="zh-CN" sz="2400" dirty="0"/>
              <a:t>4</a:t>
            </a:r>
            <a:r>
              <a:rPr lang="zh-CN" altLang="en-US" sz="2400" dirty="0"/>
              <a:t>）按照基建帐中的“基建拨款”（财政直接支付）科目余额，归集到（增计）大帐中“财政补助收入”、“财政补助支出”；“基建拨款”（单位自筹） 归集到“其他应收款“。</a:t>
            </a:r>
            <a:endParaRPr lang="zh-CN" altLang="en-US" sz="2400" dirty="0"/>
          </a:p>
          <a:p>
            <a:pPr eaLnBrk="1" hangingPunct="1">
              <a:lnSpc>
                <a:spcPct val="90000"/>
              </a:lnSpc>
              <a:buNone/>
            </a:pPr>
            <a:r>
              <a:rPr lang="zh-CN" altLang="en-US" sz="2400" dirty="0"/>
              <a:t>  （</a:t>
            </a:r>
            <a:r>
              <a:rPr lang="en-US" altLang="zh-CN" sz="2400" dirty="0"/>
              <a:t>5</a:t>
            </a:r>
            <a:r>
              <a:rPr lang="zh-CN" altLang="en-US" sz="2400" dirty="0"/>
              <a:t>）按照基建帐中的往来科目余额，归集到（增计）“其他应收款</a:t>
            </a:r>
            <a:r>
              <a:rPr lang="en-US" altLang="zh-CN" sz="2400" dirty="0"/>
              <a:t>—</a:t>
            </a:r>
            <a:r>
              <a:rPr lang="zh-CN" altLang="en-US" sz="2400" dirty="0"/>
              <a:t>基建应收款”、“其他应付款</a:t>
            </a:r>
            <a:r>
              <a:rPr lang="en-US" altLang="zh-CN" sz="2400" dirty="0"/>
              <a:t>—</a:t>
            </a:r>
            <a:r>
              <a:rPr lang="zh-CN" altLang="en-US" sz="2400" dirty="0"/>
              <a:t>基建应付款”等科目进行处理；</a:t>
            </a:r>
            <a:endParaRPr lang="zh-CN" altLang="en-US" sz="2400" dirty="0"/>
          </a:p>
          <a:p>
            <a:pPr eaLnBrk="1" hangingPunct="1">
              <a:lnSpc>
                <a:spcPct val="90000"/>
              </a:lnSpc>
              <a:buNone/>
            </a:pPr>
            <a:r>
              <a:rPr lang="zh-CN" altLang="en-US" sz="2400" dirty="0"/>
              <a:t>  （</a:t>
            </a:r>
            <a:r>
              <a:rPr lang="en-US" altLang="zh-CN" sz="2400" dirty="0"/>
              <a:t>6</a:t>
            </a:r>
            <a:r>
              <a:rPr lang="zh-CN" altLang="en-US" sz="2400" dirty="0"/>
              <a:t>）按照基建帐中的“库存材料、设备”科目余额，归集（增计）到大帐中“库存物资” 等科目进行处理；</a:t>
            </a:r>
            <a:endParaRPr lang="zh-CN" altLang="en-US" sz="2400" dirty="0"/>
          </a:p>
          <a:p>
            <a:pPr eaLnBrk="1" hangingPunct="1">
              <a:lnSpc>
                <a:spcPct val="90000"/>
              </a:lnSpc>
              <a:buNone/>
            </a:pPr>
            <a:r>
              <a:rPr lang="zh-CN" altLang="en-US" sz="2400" dirty="0"/>
              <a:t>  （</a:t>
            </a:r>
            <a:r>
              <a:rPr lang="en-US" altLang="zh-CN" sz="2400" dirty="0"/>
              <a:t>7</a:t>
            </a:r>
            <a:r>
              <a:rPr lang="zh-CN" altLang="en-US" sz="2400" dirty="0"/>
              <a:t>）按照基建帐中的其他科目余额，分析调整到大帐中的相应科目进行处理。</a:t>
            </a:r>
            <a:endParaRPr lang="zh-CN" altLang="en-US" sz="2400" dirty="0"/>
          </a:p>
          <a:p>
            <a:pPr>
              <a:lnSpc>
                <a:spcPct val="90000"/>
              </a:lnSpc>
            </a:pPr>
            <a:endParaRPr lang="zh-CN" altLang="en-US" sz="2400" dirty="0"/>
          </a:p>
          <a:p>
            <a:pPr>
              <a:lnSpc>
                <a:spcPct val="90000"/>
              </a:lnSpc>
            </a:pPr>
            <a:endParaRPr lang="zh-CN" altLang="en-US" sz="2400"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内容占位符 3"/>
          <p:cNvGraphicFramePr>
            <a:graphicFrameLocks noGrp="1"/>
          </p:cNvGraphicFramePr>
          <p:nvPr>
            <p:ph idx="1"/>
          </p:nvPr>
        </p:nvGraphicFramePr>
        <p:xfrm>
          <a:off x="533400" y="457200"/>
          <a:ext cx="7543800" cy="6096000"/>
        </p:xfrm>
        <a:graphic>
          <a:graphicData uri="http://schemas.openxmlformats.org/drawingml/2006/table">
            <a:tbl>
              <a:tblPr/>
              <a:tblGrid>
                <a:gridCol w="835025"/>
                <a:gridCol w="1068388"/>
                <a:gridCol w="2144712"/>
                <a:gridCol w="1504950"/>
                <a:gridCol w="1990725"/>
              </a:tblGrid>
              <a:tr h="364191">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zh-CN" sz="1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7800" algn="l"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科目汇总表</a:t>
                      </a:r>
                      <a:endParaRPr kumimoji="0" lang="zh-CN" altLang="en-US" sz="1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2012</a:t>
                      </a: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r>
                        <a:rPr kumimoji="0" lang="en-US" altLang="zh-CN"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12</a:t>
                      </a: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月</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315633">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类型</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科目编号</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科目名称</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借方合计金额</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贷方合计金额</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101</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建筑安装投资</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400000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8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102</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设备投资</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630000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270000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103</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待摊投资</a:t>
                      </a:r>
                      <a:endParaRPr kumimoji="0" lang="zh-CN" altLang="en-US" sz="1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300000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201</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交付使用财产</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520000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633">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214</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库存材料</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100000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8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232</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银行存款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2590000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390000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234</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财政应返还额度</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890000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762000" marR="0" lvl="0" indent="-76200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8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235</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零余额账户用款额度</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1020000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242</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预付工程款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240000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633">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占用</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252</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其他应收款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290000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9073">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来源</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301</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基建拨款</a:t>
                      </a:r>
                      <a:r>
                        <a:rPr kumimoji="0" 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其中财政拨款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0795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3000000      3000000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8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来源</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304</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基建投资借款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1330000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来源</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332</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应付工程款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900000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897">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来源</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352</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其他应付款</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660000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376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合计</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　</a:t>
                      </a:r>
                      <a:endParaRPr kumimoji="0" lang="zh-CN" altLang="en-US"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6980000</a:t>
                      </a:r>
                      <a:endParaRPr kumimoji="0" lang="zh-CN"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6980000</a:t>
                      </a:r>
                      <a:endParaRPr kumimoji="0" lang="zh-CN" altLang="zh-CN" sz="1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a:spLocks noGrp="1"/>
          </p:cNvSpPr>
          <p:nvPr>
            <p:ph idx="1"/>
          </p:nvPr>
        </p:nvSpPr>
        <p:spPr>
          <a:xfrm>
            <a:off x="457200" y="228600"/>
            <a:ext cx="8229600" cy="6400800"/>
          </a:xfrm>
          <a:ln/>
        </p:spPr>
        <p:txBody>
          <a:bodyPr vert="horz" wrap="square" lIns="91440" tIns="45720" rIns="91440" bIns="45720" anchor="t" anchorCtr="0"/>
          <a:p>
            <a:r>
              <a:rPr lang="zh-CN" altLang="zh-CN" sz="2000" dirty="0"/>
              <a:t>根据以上基建业务一般大医院作如下并入大帐的会计处理：</a:t>
            </a:r>
            <a:endParaRPr lang="zh-CN" altLang="zh-CN" sz="2000" dirty="0"/>
          </a:p>
          <a:p>
            <a:r>
              <a:rPr lang="zh-CN" altLang="zh-CN" sz="2000" dirty="0"/>
              <a:t>借：在建工程</a:t>
            </a:r>
            <a:r>
              <a:rPr lang="en-US" altLang="zh-CN" sz="2000" dirty="0"/>
              <a:t>—</a:t>
            </a:r>
            <a:r>
              <a:rPr lang="zh-CN" altLang="zh-CN" sz="2000" dirty="0"/>
              <a:t>基建工程</a:t>
            </a:r>
            <a:r>
              <a:rPr lang="en-US" altLang="zh-CN" sz="2000" dirty="0"/>
              <a:t>—</a:t>
            </a:r>
            <a:r>
              <a:rPr lang="zh-CN" altLang="zh-CN" sz="2000" dirty="0"/>
              <a:t>项目</a:t>
            </a:r>
            <a:r>
              <a:rPr lang="en-US" altLang="zh-CN" sz="2000" dirty="0"/>
              <a:t>1—</a:t>
            </a:r>
            <a:r>
              <a:rPr lang="zh-CN" altLang="zh-CN" sz="2000" dirty="0"/>
              <a:t>建筑安装工程投资</a:t>
            </a:r>
            <a:r>
              <a:rPr lang="en-US" altLang="zh-CN" sz="2000" dirty="0"/>
              <a:t>     40</a:t>
            </a:r>
            <a:r>
              <a:rPr lang="zh-CN" altLang="zh-CN" sz="2000" dirty="0"/>
              <a:t>万元</a:t>
            </a:r>
            <a:endParaRPr lang="zh-CN" altLang="zh-CN" sz="2000" dirty="0"/>
          </a:p>
          <a:p>
            <a:r>
              <a:rPr lang="en-US" altLang="zh-CN" sz="2000" dirty="0"/>
              <a:t>    </a:t>
            </a:r>
            <a:r>
              <a:rPr lang="zh-CN" altLang="zh-CN" sz="2000" dirty="0"/>
              <a:t>在建工程</a:t>
            </a:r>
            <a:r>
              <a:rPr lang="en-US" altLang="zh-CN" sz="2000" dirty="0"/>
              <a:t>—</a:t>
            </a:r>
            <a:r>
              <a:rPr lang="zh-CN" altLang="zh-CN" sz="2000" dirty="0"/>
              <a:t>基建工程</a:t>
            </a:r>
            <a:r>
              <a:rPr lang="en-US" altLang="zh-CN" sz="2000" dirty="0"/>
              <a:t>—</a:t>
            </a:r>
            <a:r>
              <a:rPr lang="zh-CN" altLang="zh-CN" sz="2000" dirty="0"/>
              <a:t>项目</a:t>
            </a:r>
            <a:r>
              <a:rPr lang="en-US" altLang="zh-CN" sz="2000" dirty="0"/>
              <a:t>1—</a:t>
            </a:r>
            <a:r>
              <a:rPr lang="zh-CN" altLang="zh-CN" sz="2000" dirty="0"/>
              <a:t>设备投资</a:t>
            </a:r>
            <a:r>
              <a:rPr lang="en-US" altLang="zh-CN" sz="2000" dirty="0"/>
              <a:t>                       63</a:t>
            </a:r>
            <a:r>
              <a:rPr lang="zh-CN" altLang="zh-CN" sz="2000" dirty="0"/>
              <a:t>万元</a:t>
            </a:r>
            <a:endParaRPr lang="zh-CN" altLang="zh-CN" sz="2000" dirty="0"/>
          </a:p>
          <a:p>
            <a:r>
              <a:rPr lang="en-US" altLang="zh-CN" sz="2000" dirty="0"/>
              <a:t>    </a:t>
            </a:r>
            <a:r>
              <a:rPr lang="zh-CN" altLang="zh-CN" sz="2000" dirty="0"/>
              <a:t>在建工程</a:t>
            </a:r>
            <a:r>
              <a:rPr lang="en-US" altLang="zh-CN" sz="2000" dirty="0"/>
              <a:t>—</a:t>
            </a:r>
            <a:r>
              <a:rPr lang="zh-CN" altLang="zh-CN" sz="2000" dirty="0"/>
              <a:t>基建工程</a:t>
            </a:r>
            <a:r>
              <a:rPr lang="en-US" altLang="zh-CN" sz="2000" dirty="0"/>
              <a:t>—</a:t>
            </a:r>
            <a:r>
              <a:rPr lang="zh-CN" altLang="zh-CN" sz="2000" dirty="0"/>
              <a:t>项目</a:t>
            </a:r>
            <a:r>
              <a:rPr lang="en-US" altLang="zh-CN" sz="2000" dirty="0"/>
              <a:t>1—</a:t>
            </a:r>
            <a:r>
              <a:rPr lang="zh-CN" altLang="zh-CN" sz="2000" dirty="0"/>
              <a:t>待摊投资</a:t>
            </a:r>
            <a:r>
              <a:rPr lang="en-US" altLang="zh-CN" sz="2000" dirty="0"/>
              <a:t>                       30</a:t>
            </a:r>
            <a:r>
              <a:rPr lang="zh-CN" altLang="zh-CN" sz="2000" dirty="0"/>
              <a:t>万元</a:t>
            </a:r>
            <a:endParaRPr lang="zh-CN" altLang="zh-CN" sz="2000" dirty="0"/>
          </a:p>
          <a:p>
            <a:r>
              <a:rPr lang="en-US" altLang="zh-CN" sz="2000" dirty="0"/>
              <a:t>    </a:t>
            </a:r>
            <a:r>
              <a:rPr lang="zh-CN" altLang="zh-CN" sz="2000" dirty="0"/>
              <a:t>固定资产</a:t>
            </a:r>
            <a:r>
              <a:rPr lang="en-US" altLang="zh-CN" sz="2000" dirty="0"/>
              <a:t>—</a:t>
            </a:r>
            <a:r>
              <a:rPr lang="zh-CN" altLang="zh-CN" sz="2000" dirty="0"/>
              <a:t>项目</a:t>
            </a:r>
            <a:r>
              <a:rPr lang="en-US" altLang="zh-CN" sz="2000" dirty="0"/>
              <a:t>1</a:t>
            </a:r>
            <a:r>
              <a:rPr lang="zh-CN" altLang="zh-CN" sz="2000" dirty="0"/>
              <a:t>移交 </a:t>
            </a:r>
            <a:r>
              <a:rPr lang="en-US" altLang="zh-CN" sz="2000" dirty="0"/>
              <a:t>                                                   52</a:t>
            </a:r>
            <a:r>
              <a:rPr lang="zh-CN" altLang="zh-CN" sz="2000" dirty="0"/>
              <a:t>万元</a:t>
            </a:r>
            <a:endParaRPr lang="zh-CN" altLang="zh-CN" sz="2000" dirty="0"/>
          </a:p>
          <a:p>
            <a:r>
              <a:rPr lang="en-US" altLang="zh-CN" sz="2000" dirty="0"/>
              <a:t>    </a:t>
            </a:r>
            <a:r>
              <a:rPr lang="zh-CN" altLang="zh-CN" sz="2000" dirty="0"/>
              <a:t>库存物资</a:t>
            </a:r>
            <a:r>
              <a:rPr lang="en-US" altLang="zh-CN" sz="2000" dirty="0"/>
              <a:t>—</a:t>
            </a:r>
            <a:r>
              <a:rPr lang="zh-CN" altLang="zh-CN" sz="2000" dirty="0"/>
              <a:t>基建物资</a:t>
            </a:r>
            <a:r>
              <a:rPr lang="en-US" altLang="zh-CN" sz="2000" dirty="0"/>
              <a:t>                                                      10</a:t>
            </a:r>
            <a:r>
              <a:rPr lang="zh-CN" altLang="zh-CN" sz="2000" dirty="0"/>
              <a:t>万元</a:t>
            </a:r>
            <a:endParaRPr lang="zh-CN" altLang="zh-CN" sz="2000" dirty="0"/>
          </a:p>
          <a:p>
            <a:r>
              <a:rPr lang="en-US" altLang="zh-CN" sz="2000" dirty="0"/>
              <a:t>    </a:t>
            </a:r>
            <a:r>
              <a:rPr lang="zh-CN" altLang="zh-CN" sz="2000" dirty="0"/>
              <a:t>银行存款</a:t>
            </a:r>
            <a:r>
              <a:rPr lang="en-US" altLang="zh-CN" sz="2000" dirty="0"/>
              <a:t>—</a:t>
            </a:r>
            <a:r>
              <a:rPr lang="zh-CN" altLang="zh-CN" sz="2000" dirty="0"/>
              <a:t>基建款</a:t>
            </a:r>
            <a:r>
              <a:rPr lang="en-US" altLang="zh-CN" sz="2000" dirty="0"/>
              <a:t>                                                        259</a:t>
            </a:r>
            <a:r>
              <a:rPr lang="zh-CN" altLang="zh-CN" sz="2000" dirty="0"/>
              <a:t>万元</a:t>
            </a:r>
            <a:endParaRPr lang="zh-CN" altLang="zh-CN" sz="2000" dirty="0"/>
          </a:p>
          <a:p>
            <a:r>
              <a:rPr lang="en-US" altLang="zh-CN" sz="2000" dirty="0"/>
              <a:t>    </a:t>
            </a:r>
            <a:r>
              <a:rPr lang="zh-CN" altLang="zh-CN" sz="2000" dirty="0"/>
              <a:t>财政应返还额度</a:t>
            </a:r>
            <a:r>
              <a:rPr lang="en-US" altLang="zh-CN" sz="2000" dirty="0"/>
              <a:t>—</a:t>
            </a:r>
            <a:r>
              <a:rPr lang="zh-CN" altLang="zh-CN" sz="2000" dirty="0"/>
              <a:t>基建款</a:t>
            </a:r>
            <a:r>
              <a:rPr lang="en-US" altLang="zh-CN" sz="2000" dirty="0"/>
              <a:t>                                                89</a:t>
            </a:r>
            <a:r>
              <a:rPr lang="zh-CN" altLang="zh-CN" sz="2000" dirty="0"/>
              <a:t>万元</a:t>
            </a:r>
            <a:endParaRPr lang="zh-CN" altLang="zh-CN" sz="2000" dirty="0"/>
          </a:p>
          <a:p>
            <a:r>
              <a:rPr lang="en-US" altLang="zh-CN" sz="2000" dirty="0"/>
              <a:t>   </a:t>
            </a:r>
            <a:r>
              <a:rPr lang="zh-CN" altLang="zh-CN" sz="2000" dirty="0"/>
              <a:t>零余额账户用款额度</a:t>
            </a:r>
            <a:r>
              <a:rPr lang="en-US" altLang="zh-CN" sz="2000" dirty="0"/>
              <a:t>—</a:t>
            </a:r>
            <a:r>
              <a:rPr lang="zh-CN" altLang="zh-CN" sz="2000" dirty="0"/>
              <a:t>基建款  </a:t>
            </a:r>
            <a:r>
              <a:rPr lang="en-US" altLang="zh-CN" sz="2000" dirty="0"/>
              <a:t>                                      102</a:t>
            </a:r>
            <a:r>
              <a:rPr lang="zh-CN" altLang="zh-CN" sz="2000" dirty="0"/>
              <a:t>万元</a:t>
            </a:r>
            <a:endParaRPr lang="zh-CN" altLang="zh-CN" sz="2000" dirty="0"/>
          </a:p>
          <a:p>
            <a:r>
              <a:rPr lang="en-US" altLang="zh-CN" sz="2000" dirty="0"/>
              <a:t>   </a:t>
            </a:r>
            <a:r>
              <a:rPr lang="zh-CN" altLang="zh-CN" sz="2000" dirty="0"/>
              <a:t>在建工程</a:t>
            </a:r>
            <a:r>
              <a:rPr lang="en-US" altLang="zh-CN" sz="2000" dirty="0"/>
              <a:t>—</a:t>
            </a:r>
            <a:r>
              <a:rPr lang="zh-CN" altLang="zh-CN" sz="2000" dirty="0"/>
              <a:t>基建工程</a:t>
            </a:r>
            <a:r>
              <a:rPr lang="en-US" altLang="zh-CN" sz="2000" dirty="0"/>
              <a:t>—</a:t>
            </a:r>
            <a:r>
              <a:rPr lang="zh-CN" altLang="zh-CN" sz="2000" dirty="0"/>
              <a:t>项目</a:t>
            </a:r>
            <a:r>
              <a:rPr lang="en-US" altLang="zh-CN" sz="2000" dirty="0"/>
              <a:t>1—</a:t>
            </a:r>
            <a:r>
              <a:rPr lang="zh-CN" altLang="zh-CN" sz="2000" dirty="0"/>
              <a:t>预付工程款</a:t>
            </a:r>
            <a:r>
              <a:rPr lang="en-US" altLang="zh-CN" sz="2000" dirty="0"/>
              <a:t>                      24</a:t>
            </a:r>
            <a:r>
              <a:rPr lang="zh-CN" altLang="zh-CN" sz="2000" dirty="0"/>
              <a:t>万元</a:t>
            </a:r>
            <a:endParaRPr lang="zh-CN" altLang="zh-CN" sz="2000" dirty="0"/>
          </a:p>
          <a:p>
            <a:r>
              <a:rPr lang="en-US" altLang="zh-CN" sz="2000" dirty="0"/>
              <a:t>   </a:t>
            </a:r>
            <a:r>
              <a:rPr lang="zh-CN" altLang="zh-CN" sz="2000" dirty="0"/>
              <a:t>其他应收款</a:t>
            </a:r>
            <a:r>
              <a:rPr lang="en-US" altLang="zh-CN" sz="2000" dirty="0"/>
              <a:t>--</a:t>
            </a:r>
            <a:r>
              <a:rPr lang="zh-CN" altLang="zh-CN" sz="2000" dirty="0"/>
              <a:t>基建应收款 </a:t>
            </a:r>
            <a:r>
              <a:rPr lang="en-US" altLang="zh-CN" sz="2000" dirty="0"/>
              <a:t>                                                  29</a:t>
            </a:r>
            <a:r>
              <a:rPr lang="zh-CN" altLang="zh-CN" sz="2000" dirty="0"/>
              <a:t>万元</a:t>
            </a:r>
            <a:endParaRPr lang="en-US" altLang="zh-CN" sz="2000" dirty="0"/>
          </a:p>
          <a:p>
            <a:r>
              <a:rPr lang="zh-CN" altLang="zh-CN" sz="2000" dirty="0"/>
              <a:t>贷：</a:t>
            </a:r>
            <a:r>
              <a:rPr lang="zh-CN" altLang="en-US" sz="2000" dirty="0"/>
              <a:t> </a:t>
            </a:r>
            <a:r>
              <a:rPr lang="zh-CN" altLang="zh-CN" sz="2000" dirty="0"/>
              <a:t>财政补助收入</a:t>
            </a:r>
            <a:r>
              <a:rPr lang="en-US" altLang="zh-CN" sz="2000" dirty="0"/>
              <a:t>--</a:t>
            </a:r>
            <a:r>
              <a:rPr lang="zh-CN" altLang="zh-CN" sz="2000" dirty="0"/>
              <a:t>基建款</a:t>
            </a:r>
            <a:r>
              <a:rPr lang="en-US" altLang="zh-CN" sz="2000" dirty="0"/>
              <a:t>                                                 300</a:t>
            </a:r>
            <a:r>
              <a:rPr lang="zh-CN" altLang="zh-CN" sz="2000" dirty="0"/>
              <a:t>万元</a:t>
            </a:r>
            <a:endParaRPr lang="zh-CN" altLang="zh-CN" sz="2000" dirty="0"/>
          </a:p>
          <a:p>
            <a:r>
              <a:rPr lang="en-US" altLang="zh-CN" sz="2000" dirty="0"/>
              <a:t>        </a:t>
            </a:r>
            <a:r>
              <a:rPr lang="zh-CN" altLang="zh-CN" sz="2000" dirty="0"/>
              <a:t>长期借款</a:t>
            </a:r>
            <a:r>
              <a:rPr lang="en-US" altLang="zh-CN" sz="2000" dirty="0"/>
              <a:t>-</a:t>
            </a:r>
            <a:r>
              <a:rPr lang="zh-CN" altLang="zh-CN" sz="2000" dirty="0"/>
              <a:t>基建借款</a:t>
            </a:r>
            <a:r>
              <a:rPr lang="en-US" altLang="zh-CN" sz="2000" dirty="0"/>
              <a:t>                                                      133</a:t>
            </a:r>
            <a:r>
              <a:rPr lang="zh-CN" altLang="zh-CN" sz="2000" dirty="0"/>
              <a:t>万元</a:t>
            </a:r>
            <a:endParaRPr lang="zh-CN" altLang="zh-CN" sz="2000" dirty="0"/>
          </a:p>
          <a:p>
            <a:r>
              <a:rPr lang="en-US" altLang="zh-CN" sz="2000" dirty="0"/>
              <a:t>        </a:t>
            </a:r>
            <a:r>
              <a:rPr lang="zh-CN" altLang="zh-CN" sz="2000" dirty="0"/>
              <a:t>在建工程</a:t>
            </a:r>
            <a:r>
              <a:rPr lang="en-US" altLang="zh-CN" sz="2000" dirty="0"/>
              <a:t>—</a:t>
            </a:r>
            <a:r>
              <a:rPr lang="zh-CN" altLang="zh-CN" sz="2000" dirty="0"/>
              <a:t>基建工程</a:t>
            </a:r>
            <a:r>
              <a:rPr lang="en-US" altLang="zh-CN" sz="2000" dirty="0"/>
              <a:t>—</a:t>
            </a:r>
            <a:r>
              <a:rPr lang="zh-CN" altLang="zh-CN" sz="2000" dirty="0"/>
              <a:t>项目</a:t>
            </a:r>
            <a:r>
              <a:rPr lang="en-US" altLang="zh-CN" sz="2000" dirty="0"/>
              <a:t>1—</a:t>
            </a:r>
            <a:r>
              <a:rPr lang="zh-CN" altLang="zh-CN" sz="2000" dirty="0"/>
              <a:t>建筑安装工程投资</a:t>
            </a:r>
            <a:r>
              <a:rPr lang="en-US" altLang="zh-CN" sz="2000" dirty="0"/>
              <a:t>        25</a:t>
            </a:r>
            <a:r>
              <a:rPr lang="zh-CN" altLang="zh-CN" sz="2000" dirty="0"/>
              <a:t>万元</a:t>
            </a:r>
            <a:endParaRPr lang="zh-CN" altLang="zh-CN" sz="2000" dirty="0"/>
          </a:p>
          <a:p>
            <a:r>
              <a:rPr lang="en-US" altLang="zh-CN" sz="2000" dirty="0"/>
              <a:t>        </a:t>
            </a:r>
            <a:r>
              <a:rPr lang="zh-CN" altLang="zh-CN" sz="2000" dirty="0"/>
              <a:t>在建工程</a:t>
            </a:r>
            <a:r>
              <a:rPr lang="en-US" altLang="zh-CN" sz="2000" dirty="0"/>
              <a:t>—</a:t>
            </a:r>
            <a:r>
              <a:rPr lang="zh-CN" altLang="zh-CN" sz="2000" dirty="0"/>
              <a:t>基建工程</a:t>
            </a:r>
            <a:r>
              <a:rPr lang="en-US" altLang="zh-CN" sz="2000" dirty="0"/>
              <a:t>—</a:t>
            </a:r>
            <a:r>
              <a:rPr lang="zh-CN" altLang="zh-CN" sz="2000" dirty="0"/>
              <a:t>项目</a:t>
            </a:r>
            <a:r>
              <a:rPr lang="en-US" altLang="zh-CN" sz="2000" dirty="0"/>
              <a:t>1—</a:t>
            </a:r>
            <a:r>
              <a:rPr lang="zh-CN" altLang="zh-CN" sz="2000" dirty="0"/>
              <a:t>设备投资</a:t>
            </a:r>
            <a:r>
              <a:rPr lang="en-US" altLang="zh-CN" sz="2000" dirty="0"/>
              <a:t>                       27</a:t>
            </a:r>
            <a:r>
              <a:rPr lang="zh-CN" altLang="zh-CN" sz="2000" dirty="0"/>
              <a:t>万元</a:t>
            </a:r>
            <a:endParaRPr lang="zh-CN" altLang="zh-CN" sz="2000" dirty="0"/>
          </a:p>
          <a:p>
            <a:r>
              <a:rPr lang="en-US" altLang="zh-CN" sz="2000" dirty="0"/>
              <a:t>        </a:t>
            </a:r>
            <a:r>
              <a:rPr lang="zh-CN" altLang="zh-CN" sz="2000" dirty="0"/>
              <a:t>其他应付款</a:t>
            </a:r>
            <a:r>
              <a:rPr lang="en-US" altLang="zh-CN" sz="2000" dirty="0"/>
              <a:t>--</a:t>
            </a:r>
            <a:r>
              <a:rPr lang="zh-CN" altLang="zh-CN" sz="2000" dirty="0"/>
              <a:t>基建应付款</a:t>
            </a:r>
            <a:r>
              <a:rPr lang="en-US" altLang="zh-CN" sz="2000" dirty="0"/>
              <a:t>                                              156</a:t>
            </a:r>
            <a:r>
              <a:rPr lang="zh-CN" altLang="zh-CN" sz="2000" dirty="0"/>
              <a:t>万元</a:t>
            </a:r>
            <a:endParaRPr lang="zh-CN" altLang="zh-CN" sz="2000" dirty="0"/>
          </a:p>
          <a:p>
            <a:r>
              <a:rPr lang="en-US" altLang="zh-CN" sz="2000" dirty="0"/>
              <a:t>         </a:t>
            </a:r>
            <a:r>
              <a:rPr lang="zh-CN" altLang="zh-CN" sz="2000" dirty="0"/>
              <a:t>银行存款</a:t>
            </a:r>
            <a:r>
              <a:rPr lang="en-US" altLang="zh-CN" sz="2000" dirty="0"/>
              <a:t>--</a:t>
            </a:r>
            <a:r>
              <a:rPr lang="zh-CN" altLang="zh-CN" sz="2000" dirty="0"/>
              <a:t>基建款</a:t>
            </a:r>
            <a:r>
              <a:rPr lang="en-US" altLang="zh-CN" sz="2000" dirty="0"/>
              <a:t>                                                          57</a:t>
            </a:r>
            <a:r>
              <a:rPr lang="zh-CN" altLang="zh-CN" sz="2000" dirty="0"/>
              <a:t>万元</a:t>
            </a:r>
            <a:endParaRPr lang="zh-CN" altLang="en-US" sz="2000" dirty="0"/>
          </a:p>
          <a:p>
            <a:endParaRPr lang="zh-CN" altLang="zh-CN" sz="2000" dirty="0"/>
          </a:p>
          <a:p>
            <a:r>
              <a:rPr lang="en-US" altLang="zh-CN" sz="1400" dirty="0"/>
              <a:t>  </a:t>
            </a:r>
            <a:endParaRPr lang="zh-CN" altLang="en-US"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3"/>
          <p:cNvSpPr>
            <a:spLocks noGrp="1"/>
          </p:cNvSpPr>
          <p:nvPr>
            <p:ph idx="1"/>
          </p:nvPr>
        </p:nvSpPr>
        <p:spPr>
          <a:xfrm>
            <a:off x="457200" y="1447800"/>
            <a:ext cx="8229600" cy="5181600"/>
          </a:xfrm>
          <a:ln/>
        </p:spPr>
        <p:txBody>
          <a:bodyPr vert="horz" wrap="square" lIns="91440" tIns="45720" rIns="91440" bIns="45720" anchor="t" anchorCtr="0"/>
          <a:p>
            <a:pPr>
              <a:lnSpc>
                <a:spcPct val="80000"/>
              </a:lnSpc>
            </a:pPr>
            <a:r>
              <a:rPr lang="en-US" altLang="zh-CN" sz="2800" b="1" dirty="0"/>
              <a:t>2</a:t>
            </a:r>
            <a:r>
              <a:rPr lang="zh-CN" altLang="zh-CN" sz="2800" b="1" dirty="0"/>
              <a:t>、平行记账处理</a:t>
            </a:r>
            <a:r>
              <a:rPr lang="zh-CN" altLang="zh-CN" sz="2800" dirty="0"/>
              <a:t>。</a:t>
            </a:r>
            <a:endParaRPr lang="zh-CN" altLang="zh-CN" sz="2800" dirty="0"/>
          </a:p>
          <a:p>
            <a:pPr>
              <a:lnSpc>
                <a:spcPct val="80000"/>
              </a:lnSpc>
            </a:pPr>
            <a:r>
              <a:rPr lang="zh-CN" altLang="en-US" sz="2800" dirty="0"/>
              <a:t>（</a:t>
            </a:r>
            <a:r>
              <a:rPr lang="en-US" altLang="zh-CN" sz="2800" dirty="0"/>
              <a:t>1</a:t>
            </a:r>
            <a:r>
              <a:rPr lang="zh-CN" altLang="en-US" sz="2800" dirty="0"/>
              <a:t>）</a:t>
            </a:r>
            <a:r>
              <a:rPr lang="zh-CN" altLang="zh-CN" sz="2800" dirty="0"/>
              <a:t>根据基建帐原始凭证复印件在单位（</a:t>
            </a:r>
            <a:r>
              <a:rPr lang="zh-CN" altLang="en-US" sz="2800" dirty="0"/>
              <a:t>大</a:t>
            </a:r>
            <a:r>
              <a:rPr lang="zh-CN" altLang="zh-CN" sz="2800" dirty="0"/>
              <a:t>医院）大帐进行每笔的处理。基建帐和单位大帐分开，每笔账务进行平行处理，在基建帐中按照基建会计要求处理，在大帐中按照医院会计制度处理，注意各科目的对应关系（参照新《医院财务与会计实务》</a:t>
            </a:r>
            <a:r>
              <a:rPr lang="en-US" altLang="zh-CN" sz="2800" dirty="0"/>
              <a:t>170</a:t>
            </a:r>
            <a:r>
              <a:rPr lang="zh-CN" altLang="zh-CN" sz="2800" dirty="0"/>
              <a:t>页），包括基建帐的</a:t>
            </a:r>
            <a:r>
              <a:rPr lang="en-US" altLang="zh-CN" sz="2800" dirty="0"/>
              <a:t>“</a:t>
            </a:r>
            <a:r>
              <a:rPr lang="zh-CN" altLang="zh-CN" sz="2800" dirty="0"/>
              <a:t>所有支出科目</a:t>
            </a:r>
            <a:r>
              <a:rPr lang="en-US" altLang="zh-CN" sz="2800" dirty="0"/>
              <a:t>”</a:t>
            </a:r>
            <a:r>
              <a:rPr lang="zh-CN" altLang="zh-CN" sz="2800" dirty="0"/>
              <a:t>对应大帐的</a:t>
            </a:r>
            <a:r>
              <a:rPr lang="en-US" altLang="zh-CN" sz="2800" dirty="0"/>
              <a:t>“</a:t>
            </a:r>
            <a:r>
              <a:rPr lang="zh-CN" altLang="zh-CN" sz="2800" dirty="0"/>
              <a:t>在建工程</a:t>
            </a:r>
            <a:r>
              <a:rPr lang="en-US" altLang="zh-CN" sz="2800" dirty="0"/>
              <a:t>” </a:t>
            </a:r>
            <a:r>
              <a:rPr lang="zh-CN" altLang="zh-CN" sz="2800" dirty="0"/>
              <a:t>，基建帐的</a:t>
            </a:r>
            <a:r>
              <a:rPr lang="en-US" altLang="zh-CN" sz="2800" dirty="0"/>
              <a:t>“</a:t>
            </a:r>
            <a:r>
              <a:rPr lang="zh-CN" altLang="zh-CN" sz="2800" dirty="0"/>
              <a:t>基建拨款</a:t>
            </a:r>
            <a:r>
              <a:rPr lang="en-US" altLang="zh-CN" sz="2800" dirty="0"/>
              <a:t>”</a:t>
            </a:r>
            <a:r>
              <a:rPr lang="zh-CN" altLang="zh-CN" sz="2800" dirty="0"/>
              <a:t>对应</a:t>
            </a:r>
            <a:r>
              <a:rPr lang="en-US" altLang="zh-CN" sz="2800" dirty="0"/>
              <a:t>“</a:t>
            </a:r>
            <a:r>
              <a:rPr lang="zh-CN" altLang="zh-CN" sz="2800" dirty="0"/>
              <a:t>财政补助收入（支出）、自筹资金</a:t>
            </a:r>
            <a:r>
              <a:rPr lang="en-US" altLang="zh-CN" sz="2800" dirty="0"/>
              <a:t>”</a:t>
            </a:r>
            <a:r>
              <a:rPr lang="zh-CN" altLang="zh-CN" sz="2800" dirty="0"/>
              <a:t>，</a:t>
            </a:r>
            <a:r>
              <a:rPr lang="en-US" altLang="zh-CN" sz="2800" dirty="0"/>
              <a:t>“</a:t>
            </a:r>
            <a:r>
              <a:rPr lang="zh-CN" altLang="zh-CN" sz="2800" dirty="0"/>
              <a:t>项目资本</a:t>
            </a:r>
            <a:r>
              <a:rPr lang="en-US" altLang="zh-CN" sz="2800" dirty="0"/>
              <a:t>”</a:t>
            </a:r>
            <a:r>
              <a:rPr lang="zh-CN" altLang="zh-CN" sz="2800" dirty="0"/>
              <a:t>、</a:t>
            </a:r>
            <a:r>
              <a:rPr lang="en-US" altLang="zh-CN" sz="2800" dirty="0"/>
              <a:t>“</a:t>
            </a:r>
            <a:r>
              <a:rPr lang="zh-CN" altLang="zh-CN" sz="2800" dirty="0"/>
              <a:t>资本公积</a:t>
            </a:r>
            <a:r>
              <a:rPr lang="en-US" altLang="zh-CN" sz="2800" dirty="0"/>
              <a:t>”</a:t>
            </a:r>
            <a:r>
              <a:rPr lang="zh-CN" altLang="zh-CN" sz="2800" dirty="0"/>
              <a:t>对应</a:t>
            </a:r>
            <a:r>
              <a:rPr lang="en-US" altLang="zh-CN" sz="2800" dirty="0"/>
              <a:t>“</a:t>
            </a:r>
            <a:r>
              <a:rPr lang="zh-CN" altLang="zh-CN" sz="2800" dirty="0"/>
              <a:t>事业基金</a:t>
            </a:r>
            <a:r>
              <a:rPr lang="en-US" altLang="zh-CN" sz="2800" dirty="0"/>
              <a:t>”</a:t>
            </a:r>
            <a:r>
              <a:rPr lang="zh-CN" altLang="zh-CN" sz="2800" dirty="0"/>
              <a:t>， </a:t>
            </a:r>
            <a:r>
              <a:rPr lang="en-US" altLang="zh-CN" sz="2800" dirty="0"/>
              <a:t>“</a:t>
            </a:r>
            <a:r>
              <a:rPr lang="zh-CN" altLang="zh-CN" sz="2800" dirty="0"/>
              <a:t>交付使用财产</a:t>
            </a:r>
            <a:r>
              <a:rPr lang="en-US" altLang="zh-CN" sz="2800" dirty="0"/>
              <a:t>”</a:t>
            </a:r>
            <a:r>
              <a:rPr lang="zh-CN" altLang="zh-CN" sz="2800" dirty="0"/>
              <a:t>对应</a:t>
            </a:r>
            <a:r>
              <a:rPr lang="en-US" altLang="zh-CN" sz="2800" dirty="0"/>
              <a:t>“</a:t>
            </a:r>
            <a:r>
              <a:rPr lang="zh-CN" altLang="zh-CN" sz="2800" dirty="0"/>
              <a:t>固定资产</a:t>
            </a:r>
            <a:r>
              <a:rPr lang="en-US" altLang="zh-CN" sz="2800" dirty="0"/>
              <a:t>”</a:t>
            </a:r>
            <a:r>
              <a:rPr lang="zh-CN" altLang="zh-CN" sz="2800" dirty="0"/>
              <a:t>等。</a:t>
            </a:r>
            <a:endParaRPr lang="en-US" altLang="zh-CN" sz="28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type="title"/>
          </p:nvPr>
        </p:nvSpPr>
        <p:spPr>
          <a:ln/>
        </p:spPr>
        <p:txBody>
          <a:bodyPr vert="horz" wrap="square" lIns="91440" tIns="45720" rIns="91440" bIns="45720" anchor="ctr" anchorCtr="0"/>
          <a:p>
            <a:r>
              <a:rPr lang="zh-CN" altLang="en-US" sz="3600" b="1" dirty="0"/>
              <a:t>二、网络直报的填报和项目管理要求</a:t>
            </a:r>
            <a:endParaRPr lang="zh-CN" altLang="en-US" b="1" dirty="0"/>
          </a:p>
        </p:txBody>
      </p:sp>
      <p:sp>
        <p:nvSpPr>
          <p:cNvPr id="6147" name="Rectangle 3"/>
          <p:cNvSpPr>
            <a:spLocks noGrp="1"/>
          </p:cNvSpPr>
          <p:nvPr>
            <p:ph idx="1"/>
          </p:nvPr>
        </p:nvSpPr>
        <p:spPr>
          <a:ln/>
        </p:spPr>
        <p:txBody>
          <a:bodyPr vert="horz" wrap="square" lIns="91440" tIns="45720" rIns="91440" bIns="45720" anchor="t" anchorCtr="0"/>
          <a:p>
            <a:pPr>
              <a:buNone/>
            </a:pPr>
            <a:r>
              <a:rPr lang="zh-CN" altLang="en-US" dirty="0"/>
              <a:t>（一）</a:t>
            </a:r>
            <a:r>
              <a:rPr lang="en-US" altLang="zh-CN" dirty="0"/>
              <a:t>《</a:t>
            </a:r>
            <a:r>
              <a:rPr lang="zh-CN" altLang="en-US" dirty="0"/>
              <a:t>关于采用网络直报卫生基建项目信息的通知</a:t>
            </a:r>
            <a:r>
              <a:rPr lang="en-US" altLang="zh-CN" dirty="0"/>
              <a:t>》</a:t>
            </a:r>
            <a:r>
              <a:rPr lang="zh-CN" altLang="en-US" dirty="0"/>
              <a:t>（桂卫规财</a:t>
            </a:r>
            <a:r>
              <a:rPr lang="en-US" altLang="zh-CN" dirty="0"/>
              <a:t>[2012]64</a:t>
            </a:r>
            <a:r>
              <a:rPr lang="zh-CN" altLang="en-US" dirty="0"/>
              <a:t>号）；</a:t>
            </a:r>
            <a:endParaRPr lang="zh-CN" altLang="en-US" dirty="0"/>
          </a:p>
          <a:p>
            <a:pPr>
              <a:buNone/>
            </a:pPr>
            <a:r>
              <a:rPr lang="zh-CN" altLang="en-US" dirty="0"/>
              <a:t>（二）</a:t>
            </a:r>
            <a:r>
              <a:rPr lang="en-US" altLang="zh-CN" dirty="0"/>
              <a:t>《</a:t>
            </a:r>
            <a:r>
              <a:rPr lang="zh-CN" altLang="en-US" dirty="0"/>
              <a:t>关于完善卫生基建项目网络直报有关事宜的通知</a:t>
            </a:r>
            <a:r>
              <a:rPr lang="en-US" altLang="zh-CN" dirty="0"/>
              <a:t>》</a:t>
            </a:r>
            <a:r>
              <a:rPr lang="zh-CN" altLang="en-US" dirty="0"/>
              <a:t>（厅卫项目</a:t>
            </a:r>
            <a:r>
              <a:rPr lang="en-US" altLang="zh-CN" dirty="0"/>
              <a:t>[2012]29</a:t>
            </a:r>
            <a:r>
              <a:rPr lang="zh-CN" altLang="en-US" dirty="0"/>
              <a:t>号）；</a:t>
            </a:r>
            <a:endParaRPr lang="zh-CN" altLang="en-US" dirty="0"/>
          </a:p>
          <a:p>
            <a:pPr>
              <a:buNone/>
            </a:pPr>
            <a:r>
              <a:rPr lang="zh-CN" altLang="en-US" dirty="0"/>
              <a:t>（三）</a:t>
            </a:r>
            <a:r>
              <a:rPr lang="en-US" altLang="zh-CN" dirty="0"/>
              <a:t>《</a:t>
            </a:r>
            <a:r>
              <a:rPr lang="zh-CN" altLang="en-US" dirty="0"/>
              <a:t>关于进一步完善卫生基建项目网络直报工作的通知</a:t>
            </a:r>
            <a:r>
              <a:rPr lang="en-US" altLang="zh-CN" dirty="0"/>
              <a:t>》</a:t>
            </a:r>
            <a:r>
              <a:rPr lang="zh-CN" altLang="en-US" dirty="0"/>
              <a:t>（厅卫项目</a:t>
            </a:r>
            <a:r>
              <a:rPr lang="en-US" altLang="zh-CN" dirty="0"/>
              <a:t>[2013]17</a:t>
            </a:r>
            <a:r>
              <a:rPr lang="zh-CN" altLang="en-US" dirty="0"/>
              <a:t>号）。</a:t>
            </a:r>
            <a:endParaRPr lang="zh-CN" altLang="en-US" dirty="0"/>
          </a:p>
          <a:p>
            <a:endParaRPr lang="en-US" altLang="zh-CN"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p:nvPr>
        </p:nvSpPr>
        <p:spPr>
          <a:xfrm>
            <a:off x="457200" y="274638"/>
            <a:ext cx="8229600" cy="944562"/>
          </a:xfrm>
          <a:ln/>
        </p:spPr>
        <p:txBody>
          <a:bodyPr vert="horz" wrap="square" lIns="91440" tIns="45720" rIns="91440" bIns="45720" anchor="ctr" anchorCtr="0"/>
          <a:p>
            <a:r>
              <a:rPr lang="en-US" altLang="zh-CN" b="1" dirty="0"/>
              <a:t>2</a:t>
            </a:r>
            <a:r>
              <a:rPr lang="zh-CN" altLang="zh-CN" b="1" dirty="0"/>
              <a:t>、平行记账处理</a:t>
            </a:r>
            <a:endParaRPr lang="zh-CN" altLang="en-US" dirty="0"/>
          </a:p>
        </p:txBody>
      </p:sp>
      <p:sp>
        <p:nvSpPr>
          <p:cNvPr id="52227" name="内容占位符 2"/>
          <p:cNvSpPr>
            <a:spLocks noGrp="1"/>
          </p:cNvSpPr>
          <p:nvPr>
            <p:ph idx="1"/>
          </p:nvPr>
        </p:nvSpPr>
        <p:spPr>
          <a:ln/>
        </p:spPr>
        <p:txBody>
          <a:bodyPr vert="horz" wrap="square" lIns="91440" tIns="45720" rIns="91440" bIns="45720" anchor="t" anchorCtr="0"/>
          <a:p>
            <a:pPr>
              <a:lnSpc>
                <a:spcPct val="80000"/>
              </a:lnSpc>
            </a:pPr>
            <a:r>
              <a:rPr lang="zh-CN" altLang="en-US" sz="2800" dirty="0"/>
              <a:t>（</a:t>
            </a:r>
            <a:r>
              <a:rPr lang="en-US" altLang="zh-CN" sz="2800" dirty="0"/>
              <a:t>2</a:t>
            </a:r>
            <a:r>
              <a:rPr lang="zh-CN" altLang="en-US" sz="2800" dirty="0"/>
              <a:t>）一般基层医院和事业行政单位中小项目用的可以采用这种方式处理。</a:t>
            </a:r>
            <a:endParaRPr lang="en-US" altLang="zh-CN" sz="2800" dirty="0"/>
          </a:p>
          <a:p>
            <a:pPr>
              <a:lnSpc>
                <a:spcPct val="80000"/>
              </a:lnSpc>
            </a:pPr>
            <a:r>
              <a:rPr lang="zh-CN" altLang="en-US" sz="2800" dirty="0"/>
              <a:t>基层卫生单位合并处理时大帐的会计分录：</a:t>
            </a:r>
            <a:endParaRPr lang="en-US" altLang="zh-CN" sz="2800" dirty="0"/>
          </a:p>
          <a:p>
            <a:pPr>
              <a:lnSpc>
                <a:spcPct val="80000"/>
              </a:lnSpc>
              <a:buNone/>
            </a:pPr>
            <a:r>
              <a:rPr lang="en-US" altLang="zh-CN" sz="2800" dirty="0"/>
              <a:t> </a:t>
            </a:r>
            <a:r>
              <a:rPr lang="zh-CN" altLang="zh-CN" sz="2800" dirty="0"/>
              <a:t>借</a:t>
            </a:r>
            <a:r>
              <a:rPr lang="en-US" altLang="zh-CN" sz="2800" dirty="0"/>
              <a:t>: </a:t>
            </a:r>
            <a:r>
              <a:rPr lang="zh-CN" altLang="zh-CN" sz="2800" dirty="0"/>
              <a:t>财政基金设备补助支出</a:t>
            </a:r>
            <a:endParaRPr lang="zh-CN" altLang="zh-CN" sz="2800" dirty="0"/>
          </a:p>
          <a:p>
            <a:pPr>
              <a:lnSpc>
                <a:spcPct val="80000"/>
              </a:lnSpc>
              <a:buNone/>
            </a:pPr>
            <a:r>
              <a:rPr lang="en-US" altLang="zh-CN" sz="2800" dirty="0"/>
              <a:t>           </a:t>
            </a:r>
            <a:r>
              <a:rPr lang="zh-CN" altLang="zh-CN" sz="2800" dirty="0"/>
              <a:t>贷</a:t>
            </a:r>
            <a:r>
              <a:rPr lang="en-US" altLang="zh-CN" sz="2800" dirty="0"/>
              <a:t>: </a:t>
            </a:r>
            <a:r>
              <a:rPr lang="zh-CN" altLang="zh-CN" sz="2800" dirty="0"/>
              <a:t>银行存款</a:t>
            </a:r>
            <a:r>
              <a:rPr lang="en-US" altLang="zh-CN" sz="2800" dirty="0"/>
              <a:t>(</a:t>
            </a:r>
            <a:r>
              <a:rPr lang="zh-CN" altLang="zh-CN" sz="2800" dirty="0"/>
              <a:t>零余额账户用款额度</a:t>
            </a:r>
            <a:r>
              <a:rPr lang="en-US" altLang="zh-CN" sz="2800" dirty="0"/>
              <a:t>,</a:t>
            </a:r>
            <a:r>
              <a:rPr lang="zh-CN" altLang="zh-CN" sz="2800" dirty="0"/>
              <a:t>财政补助收入</a:t>
            </a:r>
            <a:r>
              <a:rPr lang="en-US" altLang="zh-CN" sz="2800" dirty="0"/>
              <a:t>)</a:t>
            </a:r>
            <a:endParaRPr lang="zh-CN" altLang="zh-CN" sz="2800" dirty="0"/>
          </a:p>
          <a:p>
            <a:pPr>
              <a:lnSpc>
                <a:spcPct val="80000"/>
              </a:lnSpc>
              <a:buNone/>
            </a:pPr>
            <a:r>
              <a:rPr lang="en-US" altLang="zh-CN" sz="2800" dirty="0"/>
              <a:t>      </a:t>
            </a:r>
            <a:r>
              <a:rPr lang="zh-CN" altLang="zh-CN" sz="2800" dirty="0"/>
              <a:t>同时</a:t>
            </a:r>
            <a:r>
              <a:rPr lang="en-US" altLang="zh-CN" sz="2800" dirty="0"/>
              <a:t>:</a:t>
            </a:r>
            <a:endParaRPr lang="zh-CN" altLang="zh-CN" sz="2800" dirty="0"/>
          </a:p>
          <a:p>
            <a:pPr>
              <a:lnSpc>
                <a:spcPct val="80000"/>
              </a:lnSpc>
              <a:buNone/>
            </a:pPr>
            <a:r>
              <a:rPr lang="en-US" altLang="zh-CN" sz="2800" dirty="0"/>
              <a:t>    </a:t>
            </a:r>
            <a:r>
              <a:rPr lang="zh-CN" altLang="zh-CN" sz="2800" dirty="0"/>
              <a:t>借</a:t>
            </a:r>
            <a:r>
              <a:rPr lang="en-US" altLang="zh-CN" sz="2800" dirty="0"/>
              <a:t>:</a:t>
            </a:r>
            <a:r>
              <a:rPr lang="zh-CN" altLang="zh-CN" sz="2800" dirty="0"/>
              <a:t>在建工程</a:t>
            </a:r>
            <a:r>
              <a:rPr lang="en-US" altLang="zh-CN" sz="2800" dirty="0"/>
              <a:t>--</a:t>
            </a:r>
            <a:r>
              <a:rPr lang="zh-CN" altLang="zh-CN" sz="2800" dirty="0"/>
              <a:t>基建工程</a:t>
            </a:r>
            <a:r>
              <a:rPr lang="en-US" altLang="zh-CN" sz="2800" dirty="0"/>
              <a:t>--</a:t>
            </a:r>
            <a:r>
              <a:rPr lang="zh-CN" altLang="zh-CN" sz="2800" dirty="0"/>
              <a:t>项目</a:t>
            </a:r>
            <a:r>
              <a:rPr lang="en-US" altLang="zh-CN" sz="2800" dirty="0"/>
              <a:t>1</a:t>
            </a:r>
            <a:r>
              <a:rPr lang="zh-CN" altLang="zh-CN" sz="2800" dirty="0"/>
              <a:t>（建安投资</a:t>
            </a:r>
            <a:r>
              <a:rPr lang="en-US" altLang="zh-CN" sz="2800" dirty="0"/>
              <a:t>+</a:t>
            </a:r>
            <a:r>
              <a:rPr lang="zh-CN" altLang="zh-CN" sz="2800" dirty="0"/>
              <a:t>设备投资</a:t>
            </a:r>
            <a:r>
              <a:rPr lang="en-US" altLang="zh-CN" sz="2800" dirty="0"/>
              <a:t>+</a:t>
            </a:r>
            <a:r>
              <a:rPr lang="zh-CN" altLang="zh-CN" sz="2800" dirty="0"/>
              <a:t>待摊投资</a:t>
            </a:r>
            <a:r>
              <a:rPr lang="en-US" altLang="zh-CN" sz="2800" dirty="0"/>
              <a:t>+</a:t>
            </a:r>
            <a:r>
              <a:rPr lang="zh-CN" altLang="zh-CN" sz="2800" dirty="0"/>
              <a:t>其他投资）</a:t>
            </a:r>
            <a:endParaRPr lang="zh-CN" altLang="zh-CN" sz="2800" dirty="0"/>
          </a:p>
          <a:p>
            <a:pPr>
              <a:lnSpc>
                <a:spcPct val="80000"/>
              </a:lnSpc>
              <a:buNone/>
            </a:pPr>
            <a:r>
              <a:rPr lang="en-US" altLang="zh-CN" sz="2800" b="1" dirty="0"/>
              <a:t>                                        </a:t>
            </a:r>
            <a:r>
              <a:rPr lang="en-US" altLang="zh-CN" sz="2800" dirty="0"/>
              <a:t>--</a:t>
            </a:r>
            <a:r>
              <a:rPr lang="zh-CN" altLang="zh-CN" sz="2800" dirty="0"/>
              <a:t>项目</a:t>
            </a:r>
            <a:r>
              <a:rPr lang="en-US" altLang="zh-CN" sz="2800" dirty="0"/>
              <a:t>2</a:t>
            </a:r>
            <a:r>
              <a:rPr lang="zh-CN" altLang="zh-CN" sz="2800" dirty="0"/>
              <a:t>（建安投资</a:t>
            </a:r>
            <a:r>
              <a:rPr lang="en-US" altLang="zh-CN" sz="2800" dirty="0"/>
              <a:t>+</a:t>
            </a:r>
            <a:r>
              <a:rPr lang="zh-CN" altLang="zh-CN" sz="2800" dirty="0"/>
              <a:t>设备投资</a:t>
            </a:r>
            <a:r>
              <a:rPr lang="en-US" altLang="zh-CN" sz="2800" dirty="0"/>
              <a:t>+</a:t>
            </a:r>
            <a:r>
              <a:rPr lang="zh-CN" altLang="zh-CN" sz="2800" dirty="0"/>
              <a:t>待摊投资</a:t>
            </a:r>
            <a:r>
              <a:rPr lang="en-US" altLang="zh-CN" sz="2800" dirty="0"/>
              <a:t>+</a:t>
            </a:r>
            <a:r>
              <a:rPr lang="zh-CN" altLang="zh-CN" sz="2800" dirty="0"/>
              <a:t>其他投资）</a:t>
            </a:r>
            <a:endParaRPr lang="zh-CN" altLang="zh-CN" sz="2800" dirty="0"/>
          </a:p>
          <a:p>
            <a:pPr>
              <a:lnSpc>
                <a:spcPct val="80000"/>
              </a:lnSpc>
              <a:buNone/>
            </a:pPr>
            <a:r>
              <a:rPr lang="en-US" altLang="zh-CN" sz="2800" dirty="0"/>
              <a:t>         </a:t>
            </a:r>
            <a:r>
              <a:rPr lang="zh-CN" altLang="zh-CN" sz="2800" dirty="0"/>
              <a:t>贷</a:t>
            </a:r>
            <a:r>
              <a:rPr lang="en-US" altLang="zh-CN" sz="2800" dirty="0"/>
              <a:t>: </a:t>
            </a:r>
            <a:r>
              <a:rPr lang="zh-CN" altLang="zh-CN" sz="2800" dirty="0"/>
              <a:t>固定基金</a:t>
            </a:r>
            <a:r>
              <a:rPr lang="en-US" altLang="zh-CN" sz="2800" dirty="0"/>
              <a:t>--</a:t>
            </a:r>
            <a:r>
              <a:rPr lang="zh-CN" altLang="zh-CN" sz="2800" dirty="0"/>
              <a:t>在建工程占用</a:t>
            </a:r>
            <a:endParaRPr lang="zh-CN" altLang="zh-CN" sz="2800" dirty="0"/>
          </a:p>
          <a:p>
            <a:pPr>
              <a:lnSpc>
                <a:spcPct val="80000"/>
              </a:lnSpc>
            </a:pPr>
            <a:endParaRPr lang="zh-CN" altLang="en-US" dirty="0"/>
          </a:p>
          <a:p>
            <a:endParaRPr lang="zh-CN" altLang="en-US" dirty="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内容占位符 2"/>
          <p:cNvSpPr>
            <a:spLocks noGrp="1"/>
          </p:cNvSpPr>
          <p:nvPr>
            <p:ph idx="1"/>
          </p:nvPr>
        </p:nvSpPr>
        <p:spPr>
          <a:xfrm>
            <a:off x="457200" y="914400"/>
            <a:ext cx="8229600" cy="5410200"/>
          </a:xfrm>
          <a:ln/>
        </p:spPr>
        <p:txBody>
          <a:bodyPr vert="horz" wrap="square" lIns="91440" tIns="45720" rIns="91440" bIns="45720" anchor="t" anchorCtr="0"/>
          <a:p>
            <a:pPr>
              <a:lnSpc>
                <a:spcPct val="80000"/>
              </a:lnSpc>
            </a:pPr>
            <a:r>
              <a:rPr lang="en-US" altLang="zh-CN" sz="2400" b="1" dirty="0"/>
              <a:t>3</a:t>
            </a:r>
            <a:r>
              <a:rPr lang="zh-CN" altLang="zh-CN" sz="2400" b="1" dirty="0"/>
              <a:t>、按辅助账处理。</a:t>
            </a:r>
            <a:endParaRPr lang="zh-CN" altLang="zh-CN" sz="2400" dirty="0"/>
          </a:p>
          <a:p>
            <a:pPr>
              <a:lnSpc>
                <a:spcPct val="80000"/>
              </a:lnSpc>
            </a:pPr>
            <a:r>
              <a:rPr lang="zh-CN" altLang="zh-CN" sz="2400" dirty="0"/>
              <a:t>用原始凭证复印件为记账凭证作辅助账处理。如果原来基建帐已在医院大帐的</a:t>
            </a:r>
            <a:r>
              <a:rPr lang="en-US" altLang="zh-CN" sz="2400" dirty="0"/>
              <a:t>“</a:t>
            </a:r>
            <a:r>
              <a:rPr lang="zh-CN" altLang="zh-CN" sz="2400" dirty="0"/>
              <a:t>在建工程</a:t>
            </a:r>
            <a:r>
              <a:rPr lang="en-US" altLang="zh-CN" sz="2400" dirty="0"/>
              <a:t>”</a:t>
            </a:r>
            <a:r>
              <a:rPr lang="zh-CN" altLang="zh-CN" sz="2400" dirty="0"/>
              <a:t>科目核算中处理（已装订），同时按基建会计要求把基建帐设为辅助帐，并分项目设明细帐（按发改批文分），用原始凭证复印件（或明细科目汇总表</a:t>
            </a:r>
            <a:r>
              <a:rPr lang="en-US" altLang="zh-CN" sz="2400" dirty="0"/>
              <a:t>-</a:t>
            </a:r>
            <a:r>
              <a:rPr lang="zh-CN" altLang="zh-CN" sz="2400" dirty="0"/>
              <a:t>明细到单位工程）作为会计凭证。但主要应用第一、二种方式处理，设辅助帐的只限用在半途中建帐的项目单位。</a:t>
            </a:r>
            <a:endParaRPr lang="zh-CN" altLang="zh-CN" sz="2400" dirty="0"/>
          </a:p>
          <a:p>
            <a:pPr>
              <a:lnSpc>
                <a:spcPct val="80000"/>
              </a:lnSpc>
            </a:pPr>
            <a:r>
              <a:rPr lang="en-US" altLang="zh-CN" sz="2400" b="1" dirty="0"/>
              <a:t>4</a:t>
            </a:r>
            <a:r>
              <a:rPr lang="zh-CN" altLang="zh-CN" sz="2400" b="1" dirty="0"/>
              <a:t>、对于无独立核算村卫生室等小项目的专帐处理。</a:t>
            </a:r>
            <a:endParaRPr lang="zh-CN" altLang="zh-CN" sz="2400" dirty="0"/>
          </a:p>
          <a:p>
            <a:pPr>
              <a:lnSpc>
                <a:spcPct val="80000"/>
              </a:lnSpc>
            </a:pPr>
            <a:r>
              <a:rPr lang="zh-CN" altLang="zh-CN" sz="2400" dirty="0"/>
              <a:t>可以由县卫生局统一</a:t>
            </a:r>
            <a:r>
              <a:rPr lang="zh-CN" altLang="en-US" sz="2400" dirty="0"/>
              <a:t>推进统一分年度</a:t>
            </a:r>
            <a:r>
              <a:rPr lang="zh-CN" altLang="zh-CN" sz="2400" dirty="0"/>
              <a:t>建立基建专帐，然后</a:t>
            </a:r>
            <a:r>
              <a:rPr lang="zh-CN" altLang="en-US" sz="2400" dirty="0"/>
              <a:t>以</a:t>
            </a:r>
            <a:r>
              <a:rPr lang="zh-CN" altLang="zh-CN" sz="2400" dirty="0"/>
              <a:t>每个项目</a:t>
            </a:r>
            <a:r>
              <a:rPr lang="zh-CN" altLang="en-US" sz="2400" dirty="0"/>
              <a:t>先分为二级明细再按</a:t>
            </a:r>
            <a:r>
              <a:rPr lang="zh-CN" altLang="zh-CN" sz="2400" dirty="0"/>
              <a:t>建安投资、设备投资</a:t>
            </a:r>
            <a:r>
              <a:rPr lang="zh-CN" altLang="en-US" sz="2400" dirty="0"/>
              <a:t>三级明细</a:t>
            </a:r>
            <a:r>
              <a:rPr lang="zh-CN" altLang="zh-CN" sz="2400" dirty="0"/>
              <a:t>进行分项目核算，待摊费用先统一核算，然后竣工结算时再进行分摊到各个村卫生室项目。</a:t>
            </a:r>
            <a:endParaRPr lang="zh-CN" altLang="zh-CN" sz="2400" dirty="0"/>
          </a:p>
          <a:p>
            <a:endParaRPr lang="zh-CN" altLang="en-US"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1"/>
          <p:cNvSpPr>
            <a:spLocks noGrp="1"/>
          </p:cNvSpPr>
          <p:nvPr>
            <p:ph type="title"/>
          </p:nvPr>
        </p:nvSpPr>
        <p:spPr>
          <a:ln/>
        </p:spPr>
        <p:txBody>
          <a:bodyPr vert="horz" wrap="square" lIns="91440" tIns="45720" rIns="91440" bIns="45720" anchor="ctr" anchorCtr="0"/>
          <a:p>
            <a:r>
              <a:rPr lang="zh-CN" altLang="en-US" dirty="0"/>
              <a:t>（五）会计报表</a:t>
            </a:r>
            <a:endParaRPr lang="zh-CN" altLang="en-US" dirty="0"/>
          </a:p>
        </p:txBody>
      </p:sp>
      <p:sp>
        <p:nvSpPr>
          <p:cNvPr id="54275" name="内容占位符 2"/>
          <p:cNvSpPr>
            <a:spLocks noGrp="1"/>
          </p:cNvSpPr>
          <p:nvPr>
            <p:ph idx="1"/>
          </p:nvPr>
        </p:nvSpPr>
        <p:spPr>
          <a:xfrm>
            <a:off x="457200" y="1295400"/>
            <a:ext cx="8229600" cy="5257800"/>
          </a:xfrm>
          <a:ln/>
        </p:spPr>
        <p:txBody>
          <a:bodyPr vert="horz" wrap="square" lIns="91440" tIns="45720" rIns="91440" bIns="45720" anchor="t" anchorCtr="0"/>
          <a:p>
            <a:r>
              <a:rPr lang="zh-CN" altLang="zh-CN" sz="2800" dirty="0"/>
              <a:t>基建项目会计报表包括：资金平衡表（会建</a:t>
            </a:r>
            <a:r>
              <a:rPr lang="en-US" altLang="zh-CN" sz="2800" dirty="0"/>
              <a:t>01</a:t>
            </a:r>
            <a:r>
              <a:rPr lang="zh-CN" altLang="zh-CN" sz="2800" dirty="0"/>
              <a:t>表）、基建投资表（会建</a:t>
            </a:r>
            <a:r>
              <a:rPr lang="en-US" altLang="zh-CN" sz="2800" dirty="0"/>
              <a:t>02</a:t>
            </a:r>
            <a:r>
              <a:rPr lang="zh-CN" altLang="zh-CN" sz="2800" dirty="0"/>
              <a:t>表）、待摊投资明细表（会建</a:t>
            </a:r>
            <a:r>
              <a:rPr lang="en-US" altLang="zh-CN" sz="2800" dirty="0"/>
              <a:t>03</a:t>
            </a:r>
            <a:r>
              <a:rPr lang="zh-CN" altLang="zh-CN" sz="2800" dirty="0"/>
              <a:t>表）、基建借款情况表（会建</a:t>
            </a:r>
            <a:r>
              <a:rPr lang="en-US" altLang="zh-CN" sz="2800" dirty="0"/>
              <a:t>04</a:t>
            </a:r>
            <a:r>
              <a:rPr lang="zh-CN" altLang="zh-CN" sz="2800" dirty="0"/>
              <a:t>表）、管理费用明细表</a:t>
            </a:r>
            <a:r>
              <a:rPr lang="en-US" altLang="zh-CN" sz="2800" dirty="0"/>
              <a:t>(05)</a:t>
            </a:r>
            <a:r>
              <a:rPr lang="zh-CN" altLang="zh-CN" sz="2800" dirty="0"/>
              <a:t>等</a:t>
            </a:r>
            <a:r>
              <a:rPr lang="en-US" altLang="zh-CN" sz="2800" dirty="0"/>
              <a:t>5</a:t>
            </a:r>
            <a:r>
              <a:rPr lang="zh-CN" altLang="zh-CN" sz="2800" dirty="0"/>
              <a:t>个报表，建设期要求填报月报和年报报送给上级主管和同级财政部门。</a:t>
            </a:r>
            <a:endParaRPr lang="zh-CN" altLang="zh-CN" sz="2800" dirty="0"/>
          </a:p>
          <a:p>
            <a:r>
              <a:rPr lang="en-US" altLang="zh-CN" sz="2800" b="1" dirty="0"/>
              <a:t>1</a:t>
            </a:r>
            <a:r>
              <a:rPr lang="zh-CN" altLang="zh-CN" sz="2800" b="1" dirty="0"/>
              <a:t>、资金平衡表（会建</a:t>
            </a:r>
            <a:r>
              <a:rPr lang="en-US" altLang="zh-CN" sz="2800" b="1" dirty="0"/>
              <a:t>01</a:t>
            </a:r>
            <a:r>
              <a:rPr lang="zh-CN" altLang="zh-CN" sz="2800" b="1" dirty="0"/>
              <a:t>表）</a:t>
            </a:r>
            <a:endParaRPr lang="zh-CN" altLang="zh-CN" sz="2800" dirty="0"/>
          </a:p>
          <a:p>
            <a:r>
              <a:rPr lang="zh-CN" altLang="zh-CN" sz="2800" dirty="0"/>
              <a:t>（</a:t>
            </a:r>
            <a:r>
              <a:rPr lang="en-US" altLang="zh-CN" sz="2800" dirty="0"/>
              <a:t>1</a:t>
            </a:r>
            <a:r>
              <a:rPr lang="zh-CN" altLang="zh-CN" sz="2800" dirty="0"/>
              <a:t>）本表是综合反映各种资金来源和占用在年末终了的情况报表。编制本表是为了综合反映建设单位各种资金来源和资金占用的增减变动情况及其相对应关系，检查资金构成是否合理，考核、分析基本建设资金的使用效果。</a:t>
            </a:r>
            <a:endParaRPr lang="zh-CN" altLang="zh-CN" sz="2800"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1"/>
          <p:cNvSpPr>
            <a:spLocks noGrp="1"/>
          </p:cNvSpPr>
          <p:nvPr>
            <p:ph type="title"/>
          </p:nvPr>
        </p:nvSpPr>
        <p:spPr>
          <a:xfrm>
            <a:off x="457200" y="274638"/>
            <a:ext cx="8229600" cy="715962"/>
          </a:xfrm>
          <a:ln/>
        </p:spPr>
        <p:txBody>
          <a:bodyPr vert="horz" wrap="square" lIns="91440" tIns="45720" rIns="91440" bIns="45720" anchor="ctr" anchorCtr="0"/>
          <a:p>
            <a:r>
              <a:rPr lang="en-US" altLang="zh-CN" sz="4000" b="1" dirty="0">
                <a:solidFill>
                  <a:schemeClr val="tx1"/>
                </a:solidFill>
              </a:rPr>
              <a:t>1</a:t>
            </a:r>
            <a:r>
              <a:rPr lang="zh-CN" altLang="zh-CN" sz="4000" b="1" dirty="0">
                <a:solidFill>
                  <a:schemeClr val="tx1"/>
                </a:solidFill>
              </a:rPr>
              <a:t>、资金平衡表（会建</a:t>
            </a:r>
            <a:r>
              <a:rPr lang="en-US" altLang="zh-CN" sz="4000" b="1" dirty="0">
                <a:solidFill>
                  <a:schemeClr val="tx1"/>
                </a:solidFill>
              </a:rPr>
              <a:t>01</a:t>
            </a:r>
            <a:r>
              <a:rPr lang="zh-CN" altLang="zh-CN" sz="4000" b="1" dirty="0">
                <a:solidFill>
                  <a:schemeClr val="tx1"/>
                </a:solidFill>
              </a:rPr>
              <a:t>表）</a:t>
            </a:r>
            <a:br>
              <a:rPr lang="zh-CN" altLang="zh-CN" sz="6000" dirty="0">
                <a:solidFill>
                  <a:schemeClr val="tx1"/>
                </a:solidFill>
              </a:rPr>
            </a:br>
            <a:endParaRPr lang="zh-CN" altLang="en-US" dirty="0"/>
          </a:p>
        </p:txBody>
      </p:sp>
      <p:sp>
        <p:nvSpPr>
          <p:cNvPr id="55299" name="内容占位符 2"/>
          <p:cNvSpPr>
            <a:spLocks noGrp="1"/>
          </p:cNvSpPr>
          <p:nvPr>
            <p:ph idx="1"/>
          </p:nvPr>
        </p:nvSpPr>
        <p:spPr>
          <a:xfrm>
            <a:off x="457200" y="914400"/>
            <a:ext cx="8229600" cy="5715000"/>
          </a:xfrm>
          <a:ln/>
        </p:spPr>
        <p:txBody>
          <a:bodyPr vert="horz" wrap="square" lIns="91440" tIns="45720" rIns="91440" bIns="45720" anchor="t" anchorCtr="0"/>
          <a:p>
            <a:r>
              <a:rPr lang="zh-CN" altLang="en-US" sz="2800" dirty="0"/>
              <a:t>（</a:t>
            </a:r>
            <a:r>
              <a:rPr lang="en-US" altLang="zh-CN" sz="2800" dirty="0"/>
              <a:t>2</a:t>
            </a:r>
            <a:r>
              <a:rPr lang="zh-CN" altLang="zh-CN" sz="2800" dirty="0"/>
              <a:t>）本表中的有关项目“年初数”栏的数据，根据上年的年末的“期末数”填列。各栏数据“期末数”按照账簿的期末余额填报或根据余额进行计算填列。</a:t>
            </a:r>
            <a:r>
              <a:rPr lang="en-US" altLang="zh-CN" sz="2800" dirty="0"/>
              <a:t>   </a:t>
            </a:r>
            <a:endParaRPr lang="zh-CN" altLang="zh-CN" sz="2800" dirty="0"/>
          </a:p>
          <a:p>
            <a:r>
              <a:rPr lang="zh-CN" altLang="zh-CN" sz="2800" dirty="0"/>
              <a:t>（</a:t>
            </a:r>
            <a:r>
              <a:rPr lang="en-US" altLang="zh-CN" sz="2800" dirty="0"/>
              <a:t>3</a:t>
            </a:r>
            <a:r>
              <a:rPr lang="zh-CN" altLang="zh-CN" sz="2800" dirty="0"/>
              <a:t>）表中主要的逻辑关系：在建工程</a:t>
            </a:r>
            <a:r>
              <a:rPr lang="en-US" altLang="zh-CN" sz="2800" dirty="0"/>
              <a:t>=</a:t>
            </a:r>
            <a:r>
              <a:rPr lang="zh-CN" altLang="zh-CN" sz="2800" dirty="0"/>
              <a:t>（建筑安装工程投资</a:t>
            </a:r>
            <a:r>
              <a:rPr lang="en-US" altLang="zh-CN" sz="2800" dirty="0"/>
              <a:t>+</a:t>
            </a:r>
            <a:r>
              <a:rPr lang="zh-CN" altLang="zh-CN" sz="2800" dirty="0"/>
              <a:t>设备投资</a:t>
            </a:r>
            <a:r>
              <a:rPr lang="en-US" altLang="zh-CN" sz="2800" dirty="0"/>
              <a:t>+</a:t>
            </a:r>
            <a:r>
              <a:rPr lang="zh-CN" altLang="zh-CN" sz="2800" dirty="0"/>
              <a:t>待摊投资</a:t>
            </a:r>
            <a:r>
              <a:rPr lang="en-US" altLang="zh-CN" sz="2800" dirty="0"/>
              <a:t>+</a:t>
            </a:r>
            <a:r>
              <a:rPr lang="zh-CN" altLang="zh-CN" sz="2800" dirty="0"/>
              <a:t>其他投资）年末余额；交付使用资产</a:t>
            </a:r>
            <a:r>
              <a:rPr lang="en-US" altLang="zh-CN" sz="2800" dirty="0"/>
              <a:t>=</a:t>
            </a:r>
            <a:r>
              <a:rPr lang="zh-CN" altLang="zh-CN" sz="2800" dirty="0"/>
              <a:t>固定资产</a:t>
            </a:r>
            <a:r>
              <a:rPr lang="en-US" altLang="zh-CN" sz="2800" dirty="0"/>
              <a:t>+</a:t>
            </a:r>
            <a:r>
              <a:rPr lang="zh-CN" altLang="zh-CN" sz="2800" dirty="0"/>
              <a:t>流动资产</a:t>
            </a:r>
            <a:r>
              <a:rPr lang="en-US" altLang="zh-CN" sz="2800" dirty="0"/>
              <a:t>+</a:t>
            </a:r>
            <a:r>
              <a:rPr lang="zh-CN" altLang="zh-CN" sz="2800" dirty="0"/>
              <a:t>无形资产</a:t>
            </a:r>
            <a:r>
              <a:rPr lang="en-US" altLang="zh-CN" sz="2800" dirty="0"/>
              <a:t>+</a:t>
            </a:r>
            <a:r>
              <a:rPr lang="zh-CN" altLang="zh-CN" sz="2800" dirty="0"/>
              <a:t>递延资产；基建拨款合计</a:t>
            </a:r>
            <a:r>
              <a:rPr lang="en-US" altLang="zh-CN" sz="2800" dirty="0"/>
              <a:t>=</a:t>
            </a:r>
            <a:r>
              <a:rPr lang="zh-CN" altLang="zh-CN" sz="2800" dirty="0"/>
              <a:t>以前年度各级预算内拨款</a:t>
            </a:r>
            <a:r>
              <a:rPr lang="en-US" altLang="zh-CN" sz="2800" dirty="0"/>
              <a:t>+</a:t>
            </a:r>
            <a:r>
              <a:rPr lang="zh-CN" altLang="zh-CN" sz="2800" dirty="0"/>
              <a:t>本年度各级预算内拨款</a:t>
            </a:r>
            <a:r>
              <a:rPr lang="en-US" altLang="zh-CN" sz="2800" dirty="0"/>
              <a:t>+</a:t>
            </a:r>
            <a:r>
              <a:rPr lang="zh-CN" altLang="zh-CN" sz="2800" dirty="0"/>
              <a:t>自筹资金拨款（待转自筹资金拨款）；预付及应收款合计</a:t>
            </a:r>
            <a:r>
              <a:rPr lang="en-US" altLang="zh-CN" sz="2800" dirty="0"/>
              <a:t>=</a:t>
            </a:r>
            <a:r>
              <a:rPr lang="zh-CN" altLang="zh-CN" sz="2800" dirty="0"/>
              <a:t>各种预付款年末余额</a:t>
            </a:r>
            <a:r>
              <a:rPr lang="en-US" altLang="zh-CN" sz="2800" dirty="0"/>
              <a:t>+</a:t>
            </a:r>
            <a:r>
              <a:rPr lang="zh-CN" altLang="zh-CN" sz="2800" dirty="0"/>
              <a:t>各种应收款年末余额；应付款合计</a:t>
            </a:r>
            <a:r>
              <a:rPr lang="en-US" altLang="zh-CN" sz="2800" dirty="0"/>
              <a:t>=</a:t>
            </a:r>
            <a:r>
              <a:rPr lang="zh-CN" altLang="zh-CN" sz="2800" dirty="0"/>
              <a:t>各种应付款年末余额合计；资金来源各科目年末余额相加</a:t>
            </a:r>
            <a:r>
              <a:rPr lang="en-US" altLang="zh-CN" sz="2800" dirty="0"/>
              <a:t>=</a:t>
            </a:r>
            <a:r>
              <a:rPr lang="zh-CN" altLang="zh-CN" sz="2800" dirty="0"/>
              <a:t>资金占用各科目年末余额相加。</a:t>
            </a:r>
            <a:endParaRPr lang="zh-CN" altLang="zh-CN" sz="2800" dirty="0"/>
          </a:p>
          <a:p>
            <a:endParaRPr lang="zh-CN" altLang="en-US" sz="2800" dirty="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1"/>
          <p:cNvSpPr>
            <a:spLocks noGrp="1"/>
          </p:cNvSpPr>
          <p:nvPr>
            <p:ph type="title"/>
          </p:nvPr>
        </p:nvSpPr>
        <p:spPr>
          <a:xfrm>
            <a:off x="685800" y="152400"/>
            <a:ext cx="8229600" cy="1143000"/>
          </a:xfrm>
          <a:ln/>
        </p:spPr>
        <p:txBody>
          <a:bodyPr vert="horz" wrap="square" lIns="91440" tIns="45720" rIns="91440" bIns="45720" anchor="ctr" anchorCtr="0"/>
          <a:p>
            <a:r>
              <a:rPr lang="en-US" altLang="zh-CN" sz="3600" b="1" dirty="0">
                <a:solidFill>
                  <a:schemeClr val="tx1"/>
                </a:solidFill>
              </a:rPr>
              <a:t>2</a:t>
            </a:r>
            <a:r>
              <a:rPr lang="zh-CN" altLang="zh-CN" sz="3600" b="1" dirty="0">
                <a:solidFill>
                  <a:schemeClr val="tx1"/>
                </a:solidFill>
              </a:rPr>
              <a:t>、基建投资表（会建</a:t>
            </a:r>
            <a:r>
              <a:rPr lang="en-US" altLang="zh-CN" sz="3600" b="1" dirty="0">
                <a:solidFill>
                  <a:schemeClr val="tx1"/>
                </a:solidFill>
              </a:rPr>
              <a:t>02</a:t>
            </a:r>
            <a:r>
              <a:rPr lang="zh-CN" altLang="zh-CN" sz="3600" b="1" dirty="0">
                <a:solidFill>
                  <a:schemeClr val="tx1"/>
                </a:solidFill>
              </a:rPr>
              <a:t>表）</a:t>
            </a:r>
            <a:endParaRPr lang="zh-CN" altLang="en-US" sz="3600" dirty="0"/>
          </a:p>
        </p:txBody>
      </p:sp>
      <p:sp>
        <p:nvSpPr>
          <p:cNvPr id="56323" name="内容占位符 2"/>
          <p:cNvSpPr>
            <a:spLocks noGrp="1"/>
          </p:cNvSpPr>
          <p:nvPr>
            <p:ph idx="1"/>
          </p:nvPr>
        </p:nvSpPr>
        <p:spPr>
          <a:xfrm>
            <a:off x="457200" y="1295400"/>
            <a:ext cx="8229600" cy="5029200"/>
          </a:xfrm>
          <a:ln/>
        </p:spPr>
        <p:txBody>
          <a:bodyPr vert="horz" wrap="square" lIns="91440" tIns="45720" rIns="91440" bIns="45720" anchor="t" anchorCtr="0"/>
          <a:p>
            <a:pPr>
              <a:buNone/>
            </a:pPr>
            <a:r>
              <a:rPr lang="en-US" altLang="zh-CN" dirty="0"/>
              <a:t>   </a:t>
            </a:r>
            <a:r>
              <a:rPr lang="zh-CN" altLang="zh-CN" sz="2800" dirty="0"/>
              <a:t>（</a:t>
            </a:r>
            <a:r>
              <a:rPr lang="en-US" altLang="zh-CN" sz="2800" dirty="0"/>
              <a:t>1</a:t>
            </a:r>
            <a:r>
              <a:rPr lang="zh-CN" altLang="zh-CN" sz="2800" dirty="0"/>
              <a:t>）本表反映从开始建设到本期期末止累计拨入、借入的基本建设资金以及这些资金在各单项工程、单位工程的使用情况，是为了检查项目概算执行情况，通过它考核分析投资效果、为编制竣工决算和财产移交提供资料。</a:t>
            </a:r>
            <a:endParaRPr lang="zh-CN" altLang="zh-CN" sz="2800" dirty="0"/>
          </a:p>
          <a:p>
            <a:r>
              <a:rPr lang="zh-CN" altLang="zh-CN" sz="2800" dirty="0"/>
              <a:t>（</a:t>
            </a:r>
            <a:r>
              <a:rPr lang="en-US" altLang="zh-CN" sz="2800" dirty="0"/>
              <a:t>2</a:t>
            </a:r>
            <a:r>
              <a:rPr lang="zh-CN" altLang="zh-CN" sz="2800" dirty="0"/>
              <a:t>）在建工程</a:t>
            </a:r>
            <a:r>
              <a:rPr lang="en-US" altLang="zh-CN" sz="2800" dirty="0"/>
              <a:t>=</a:t>
            </a:r>
            <a:r>
              <a:rPr lang="zh-CN" altLang="zh-CN" sz="2800" dirty="0"/>
              <a:t>表</a:t>
            </a:r>
            <a:r>
              <a:rPr lang="en-US" altLang="zh-CN" sz="2800" dirty="0"/>
              <a:t>1</a:t>
            </a:r>
            <a:r>
              <a:rPr lang="zh-CN" altLang="zh-CN" sz="2800" dirty="0"/>
              <a:t>中的“建筑安装工程投资</a:t>
            </a:r>
            <a:r>
              <a:rPr lang="en-US" altLang="zh-CN" sz="2800" dirty="0"/>
              <a:t>+</a:t>
            </a:r>
            <a:r>
              <a:rPr lang="zh-CN" altLang="zh-CN" sz="2800" dirty="0"/>
              <a:t>设备投资</a:t>
            </a:r>
            <a:r>
              <a:rPr lang="en-US" altLang="zh-CN" sz="2800" dirty="0"/>
              <a:t>+</a:t>
            </a:r>
            <a:r>
              <a:rPr lang="zh-CN" altLang="zh-CN" sz="2800" dirty="0"/>
              <a:t>待摊投资</a:t>
            </a:r>
            <a:r>
              <a:rPr lang="en-US" altLang="zh-CN" sz="2800" dirty="0"/>
              <a:t>+</a:t>
            </a:r>
            <a:r>
              <a:rPr lang="zh-CN" altLang="zh-CN" sz="2800" dirty="0"/>
              <a:t>其他投资”的年末余额，反映在建工程的总成本；其他基建支出</a:t>
            </a:r>
            <a:r>
              <a:rPr lang="en-US" altLang="zh-CN" sz="2800" dirty="0"/>
              <a:t>=</a:t>
            </a:r>
            <a:r>
              <a:rPr lang="zh-CN" altLang="zh-CN" sz="2800" dirty="0"/>
              <a:t>“转出投资</a:t>
            </a:r>
            <a:r>
              <a:rPr lang="en-US" altLang="zh-CN" sz="2800" dirty="0"/>
              <a:t>+</a:t>
            </a:r>
            <a:r>
              <a:rPr lang="zh-CN" altLang="zh-CN" sz="2800" dirty="0"/>
              <a:t>待核销基建支出”的年末余额。</a:t>
            </a:r>
            <a:endParaRPr lang="zh-CN" altLang="zh-CN" sz="2800" dirty="0"/>
          </a:p>
          <a:p>
            <a:endParaRPr lang="zh-CN" altLang="en-US"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457200" y="762000"/>
            <a:ext cx="8229600" cy="5364163"/>
          </a:xfrm>
          <a:ln/>
        </p:spPr>
        <p:txBody>
          <a:bodyPr vert="horz" wrap="square" lIns="91440" tIns="45720" rIns="91440" bIns="45720" anchor="t" anchorCtr="0"/>
          <a:p>
            <a:r>
              <a:rPr lang="zh-CN" altLang="zh-CN" sz="2800" dirty="0"/>
              <a:t>（</a:t>
            </a:r>
            <a:r>
              <a:rPr lang="en-US" altLang="zh-CN" sz="2800" dirty="0"/>
              <a:t>3</a:t>
            </a:r>
            <a:r>
              <a:rPr lang="zh-CN" altLang="zh-CN" sz="2800" dirty="0"/>
              <a:t>）“工程及费用项目”栏，按设计概算或投资计划所列的工程和费用名称填列，</a:t>
            </a:r>
            <a:r>
              <a:rPr lang="zh-CN" altLang="en-US" sz="2800" dirty="0"/>
              <a:t>主要根据</a:t>
            </a:r>
            <a:r>
              <a:rPr lang="zh-CN" altLang="zh-CN" sz="2800" dirty="0"/>
              <a:t>单项工程和单位工程</a:t>
            </a:r>
            <a:r>
              <a:rPr lang="zh-CN" altLang="en-US" sz="2800" dirty="0"/>
              <a:t>明细帐余额直接填列</a:t>
            </a:r>
            <a:r>
              <a:rPr lang="en-US" altLang="zh-CN" sz="2800" dirty="0"/>
              <a:t>(</a:t>
            </a:r>
            <a:r>
              <a:rPr lang="zh-CN" altLang="en-US" sz="2800" dirty="0"/>
              <a:t>按单项工程明细</a:t>
            </a:r>
            <a:r>
              <a:rPr lang="en-US" altLang="zh-CN" sz="2800" dirty="0"/>
              <a:t>,</a:t>
            </a:r>
            <a:r>
              <a:rPr lang="zh-CN" altLang="en-US" sz="2800" dirty="0"/>
              <a:t>如门诊楼</a:t>
            </a:r>
            <a:r>
              <a:rPr lang="en-US" altLang="zh-CN" sz="2800" dirty="0"/>
              <a:t>\</a:t>
            </a:r>
            <a:r>
              <a:rPr lang="zh-CN" altLang="en-US" sz="2800" dirty="0"/>
              <a:t>病房楼</a:t>
            </a:r>
            <a:r>
              <a:rPr lang="en-US" altLang="zh-CN" sz="2800" dirty="0"/>
              <a:t>\</a:t>
            </a:r>
            <a:r>
              <a:rPr lang="zh-CN" altLang="en-US" sz="2800" dirty="0"/>
              <a:t>医技楼</a:t>
            </a:r>
            <a:r>
              <a:rPr lang="en-US" altLang="zh-CN" sz="2800" dirty="0"/>
              <a:t>\</a:t>
            </a:r>
            <a:r>
              <a:rPr lang="zh-CN" altLang="en-US" sz="2800" dirty="0"/>
              <a:t>综合楼</a:t>
            </a:r>
            <a:r>
              <a:rPr lang="en-US" altLang="zh-CN" sz="2800" dirty="0"/>
              <a:t>\</a:t>
            </a:r>
            <a:r>
              <a:rPr lang="zh-CN" altLang="en-US" sz="2800" dirty="0"/>
              <a:t>全科医生培训楼，单位工程明细</a:t>
            </a:r>
            <a:r>
              <a:rPr lang="en-US" altLang="zh-CN" sz="2800" dirty="0"/>
              <a:t>,</a:t>
            </a:r>
            <a:r>
              <a:rPr lang="zh-CN" altLang="en-US" sz="2800" dirty="0"/>
              <a:t>如土建</a:t>
            </a:r>
            <a:r>
              <a:rPr lang="en-US" altLang="zh-CN" sz="2800" dirty="0"/>
              <a:t>(</a:t>
            </a:r>
            <a:r>
              <a:rPr lang="zh-CN" altLang="en-US" sz="2800" dirty="0"/>
              <a:t>基坑</a:t>
            </a:r>
            <a:r>
              <a:rPr lang="en-US" altLang="zh-CN" sz="2800" dirty="0"/>
              <a:t>\</a:t>
            </a:r>
            <a:r>
              <a:rPr lang="zh-CN" altLang="en-US" sz="2800" dirty="0"/>
              <a:t>主体</a:t>
            </a:r>
            <a:r>
              <a:rPr lang="en-US" altLang="zh-CN" sz="2800" dirty="0"/>
              <a:t>)\</a:t>
            </a:r>
            <a:r>
              <a:rPr lang="zh-CN" altLang="en-US" sz="2800" dirty="0"/>
              <a:t>装饰装修</a:t>
            </a:r>
            <a:r>
              <a:rPr lang="en-US" altLang="zh-CN" sz="2800" dirty="0"/>
              <a:t>\</a:t>
            </a:r>
            <a:r>
              <a:rPr lang="zh-CN" altLang="en-US" sz="2800" dirty="0"/>
              <a:t>给排水</a:t>
            </a:r>
            <a:r>
              <a:rPr lang="en-US" altLang="zh-CN" sz="2800" dirty="0"/>
              <a:t>\</a:t>
            </a:r>
            <a:r>
              <a:rPr lang="zh-CN" altLang="en-US" sz="2800" dirty="0"/>
              <a:t>电气照明</a:t>
            </a:r>
            <a:r>
              <a:rPr lang="en-US" altLang="zh-CN" sz="2800" dirty="0"/>
              <a:t>\</a:t>
            </a:r>
            <a:r>
              <a:rPr lang="zh-CN" altLang="en-US" sz="2800" dirty="0"/>
              <a:t>暖通</a:t>
            </a:r>
            <a:r>
              <a:rPr lang="en-US" altLang="zh-CN" sz="2800" dirty="0"/>
              <a:t>\</a:t>
            </a:r>
            <a:r>
              <a:rPr lang="zh-CN" altLang="en-US" sz="2800" dirty="0"/>
              <a:t>消防</a:t>
            </a:r>
            <a:r>
              <a:rPr lang="en-US" altLang="zh-CN" sz="2800" dirty="0"/>
              <a:t>\</a:t>
            </a:r>
            <a:r>
              <a:rPr lang="zh-CN" altLang="en-US" sz="2800" dirty="0"/>
              <a:t>智能通讯</a:t>
            </a:r>
            <a:r>
              <a:rPr lang="en-US" altLang="zh-CN" sz="2800" dirty="0"/>
              <a:t>\</a:t>
            </a:r>
            <a:r>
              <a:rPr lang="zh-CN" altLang="en-US" sz="2800" dirty="0"/>
              <a:t>医气</a:t>
            </a:r>
            <a:r>
              <a:rPr lang="en-US" altLang="zh-CN" sz="2800" dirty="0"/>
              <a:t>\</a:t>
            </a:r>
            <a:r>
              <a:rPr lang="zh-CN" altLang="en-US" sz="2800" dirty="0"/>
              <a:t>洁净）</a:t>
            </a:r>
            <a:r>
              <a:rPr lang="zh-CN" altLang="zh-CN" sz="2800" dirty="0"/>
              <a:t>；“概算数”是指被批准的建设项目概算数，各工程项目要对应单项工程和单位工程概算金额进行填列；“基建投资支出”按照单项工程和单位工程明细账对应的在建工程各科目期末余额合计进行填列。</a:t>
            </a:r>
            <a:endParaRPr lang="zh-CN" altLang="zh-CN" sz="2800" dirty="0"/>
          </a:p>
          <a:p>
            <a:endParaRPr lang="zh-CN" altLang="en-US" dirty="0"/>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a:xfrm>
            <a:off x="457200" y="914400"/>
            <a:ext cx="8229600" cy="5211763"/>
          </a:xfrm>
          <a:ln/>
        </p:spPr>
        <p:txBody>
          <a:bodyPr vert="horz" wrap="square" lIns="91440" tIns="45720" rIns="91440" bIns="45720" anchor="t" anchorCtr="0"/>
          <a:p>
            <a:r>
              <a:rPr lang="zh-CN" altLang="zh-CN" sz="2800" dirty="0"/>
              <a:t>（</a:t>
            </a:r>
            <a:r>
              <a:rPr lang="en-US" altLang="zh-CN" sz="2800" dirty="0"/>
              <a:t>4</a:t>
            </a:r>
            <a:r>
              <a:rPr lang="zh-CN" altLang="zh-CN" sz="2800" dirty="0"/>
              <a:t>）“开工日期”填写实际正式开工日期，也就是主体建筑在签订施工合同后正式开槽挖沟的日期。</a:t>
            </a:r>
            <a:endParaRPr lang="zh-CN" altLang="zh-CN" sz="2800" dirty="0"/>
          </a:p>
          <a:p>
            <a:r>
              <a:rPr lang="zh-CN" altLang="zh-CN" sz="2800" dirty="0"/>
              <a:t>（</a:t>
            </a:r>
            <a:r>
              <a:rPr lang="en-US" altLang="zh-CN" sz="2800" dirty="0"/>
              <a:t>5</a:t>
            </a:r>
            <a:r>
              <a:rPr lang="zh-CN" altLang="zh-CN" sz="2800" dirty="0"/>
              <a:t>）“其他基建支出”栏，反映的是 “应核销基建支出”和“转出投资”合计情况。</a:t>
            </a:r>
            <a:endParaRPr lang="zh-CN" altLang="zh-CN" sz="2800" dirty="0"/>
          </a:p>
          <a:p>
            <a:r>
              <a:rPr lang="en-US" altLang="zh-CN" sz="2800" b="1" dirty="0"/>
              <a:t>3.</a:t>
            </a:r>
            <a:r>
              <a:rPr lang="zh-CN" altLang="zh-CN" sz="2800" b="1" dirty="0"/>
              <a:t>待摊投资明细表（会建</a:t>
            </a:r>
            <a:r>
              <a:rPr lang="en-US" altLang="zh-CN" sz="2800" b="1" dirty="0"/>
              <a:t>03</a:t>
            </a:r>
            <a:r>
              <a:rPr lang="zh-CN" altLang="zh-CN" sz="2800" b="1" dirty="0"/>
              <a:t>表）</a:t>
            </a:r>
            <a:endParaRPr lang="en-US" altLang="zh-CN" sz="2800" dirty="0"/>
          </a:p>
          <a:p>
            <a:r>
              <a:rPr lang="zh-CN" altLang="zh-CN" sz="2800" dirty="0"/>
              <a:t>本表是反映年度发生的待摊费用的明细账期末余额填列，是为了检查预算和财务制度的执行情况。根据待摊费用科目的各明细科目的借方发生额或贷方发生额进行填列。</a:t>
            </a:r>
            <a:endParaRPr lang="zh-CN" altLang="zh-CN" sz="2800" dirty="0"/>
          </a:p>
          <a:p>
            <a:endParaRPr lang="zh-CN" altLang="en-US"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2"/>
          <p:cNvSpPr>
            <a:spLocks noGrp="1"/>
          </p:cNvSpPr>
          <p:nvPr>
            <p:ph idx="1"/>
          </p:nvPr>
        </p:nvSpPr>
        <p:spPr>
          <a:xfrm>
            <a:off x="304800" y="762000"/>
            <a:ext cx="8534400" cy="5364163"/>
          </a:xfrm>
          <a:ln/>
        </p:spPr>
        <p:txBody>
          <a:bodyPr vert="horz" wrap="square" lIns="91440" tIns="45720" rIns="91440" bIns="45720" anchor="t" anchorCtr="0"/>
          <a:p>
            <a:r>
              <a:rPr lang="en-US" altLang="zh-CN" sz="2800" b="1" dirty="0"/>
              <a:t>4.</a:t>
            </a:r>
            <a:r>
              <a:rPr lang="zh-CN" altLang="zh-CN" sz="2800" b="1" dirty="0"/>
              <a:t>基建借款情况表（会建</a:t>
            </a:r>
            <a:r>
              <a:rPr lang="en-US" altLang="zh-CN" sz="2800" b="1" dirty="0"/>
              <a:t>04</a:t>
            </a:r>
            <a:r>
              <a:rPr lang="zh-CN" altLang="zh-CN" sz="2800" b="1" dirty="0"/>
              <a:t>表）</a:t>
            </a:r>
            <a:endParaRPr lang="zh-CN" altLang="zh-CN" sz="2800" dirty="0"/>
          </a:p>
          <a:p>
            <a:r>
              <a:rPr lang="en-US" altLang="zh-CN" sz="2800" dirty="0"/>
              <a:t>  </a:t>
            </a:r>
            <a:r>
              <a:rPr lang="zh-CN" altLang="zh-CN" sz="2800" dirty="0"/>
              <a:t>本表反映基建各种借款余额情况，根据基建借款、其他借款年末贷方余额填列。其中，</a:t>
            </a:r>
            <a:r>
              <a:rPr lang="en-US" altLang="zh-CN" sz="2800" dirty="0"/>
              <a:t>1-9</a:t>
            </a:r>
            <a:r>
              <a:rPr lang="zh-CN" altLang="zh-CN" sz="2800" dirty="0"/>
              <a:t>项目是反映通过上级统一借款情况，</a:t>
            </a:r>
            <a:r>
              <a:rPr lang="en-US" altLang="zh-CN" sz="2800" dirty="0"/>
              <a:t>10</a:t>
            </a:r>
            <a:r>
              <a:rPr lang="zh-CN" altLang="zh-CN" sz="2800" dirty="0"/>
              <a:t>项反映的是建设单位借入的除上述投资借款以外的其他投资借款，如建设单位从工行、农行、和中国银行借入的投资借款。</a:t>
            </a:r>
            <a:endParaRPr lang="zh-CN" altLang="zh-CN" sz="2800" dirty="0"/>
          </a:p>
          <a:p>
            <a:r>
              <a:rPr lang="en-US" altLang="zh-CN" sz="2800" b="1" dirty="0"/>
              <a:t>5.</a:t>
            </a:r>
            <a:r>
              <a:rPr lang="zh-CN" altLang="zh-CN" sz="2800" b="1" dirty="0"/>
              <a:t>管理费用明细表（会建</a:t>
            </a:r>
            <a:r>
              <a:rPr lang="en-US" altLang="zh-CN" sz="2800" b="1" dirty="0"/>
              <a:t>05</a:t>
            </a:r>
            <a:r>
              <a:rPr lang="zh-CN" altLang="zh-CN" sz="2800" b="1" dirty="0"/>
              <a:t>表）。</a:t>
            </a:r>
            <a:endParaRPr lang="zh-CN" altLang="zh-CN" sz="2800" dirty="0"/>
          </a:p>
          <a:p>
            <a:r>
              <a:rPr lang="en-US" altLang="zh-CN" sz="2800" dirty="0"/>
              <a:t>  </a:t>
            </a:r>
            <a:r>
              <a:rPr lang="zh-CN" altLang="zh-CN" sz="2800" dirty="0"/>
              <a:t>为满足管理需要增加的报表，反映管理明细费用情况，根据各项管理费用明细账的期末余额填列。</a:t>
            </a:r>
            <a:endParaRPr lang="zh-CN" altLang="zh-CN" sz="2800" dirty="0"/>
          </a:p>
          <a:p>
            <a:endParaRPr lang="zh-CN" altLang="en-US"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1"/>
          <p:cNvSpPr>
            <a:spLocks noGrp="1"/>
          </p:cNvSpPr>
          <p:nvPr>
            <p:ph type="title"/>
          </p:nvPr>
        </p:nvSpPr>
        <p:spPr>
          <a:ln/>
        </p:spPr>
        <p:txBody>
          <a:bodyPr vert="horz" wrap="square" lIns="91440" tIns="45720" rIns="91440" bIns="45720" anchor="ctr" anchorCtr="0"/>
          <a:p>
            <a:r>
              <a:rPr lang="zh-CN" altLang="en-US" dirty="0"/>
              <a:t>七、基建合同存在问题及管理</a:t>
            </a:r>
            <a:endParaRPr lang="zh-CN" altLang="en-US" dirty="0"/>
          </a:p>
        </p:txBody>
      </p:sp>
      <p:sp>
        <p:nvSpPr>
          <p:cNvPr id="60419" name="内容占位符 2"/>
          <p:cNvSpPr>
            <a:spLocks noGrp="1"/>
          </p:cNvSpPr>
          <p:nvPr>
            <p:ph idx="1"/>
          </p:nvPr>
        </p:nvSpPr>
        <p:spPr>
          <a:xfrm>
            <a:off x="0" y="1447800"/>
            <a:ext cx="8915400" cy="4678363"/>
          </a:xfrm>
          <a:ln/>
        </p:spPr>
        <p:txBody>
          <a:bodyPr vert="horz" wrap="square" lIns="91440" tIns="45720" rIns="91440" bIns="45720" anchor="t" anchorCtr="0"/>
          <a:p>
            <a:r>
              <a:rPr lang="zh-CN" altLang="en-US" dirty="0"/>
              <a:t>（一）合同涉及的主要法律法规：</a:t>
            </a:r>
            <a:endParaRPr lang="en-US" altLang="zh-CN" dirty="0"/>
          </a:p>
          <a:p>
            <a:pPr lvl="1">
              <a:lnSpc>
                <a:spcPct val="90000"/>
              </a:lnSpc>
              <a:buFont typeface="Wingdings" panose="05000000000000000000" pitchFamily="2" charset="2"/>
              <a:buNone/>
            </a:pPr>
            <a:r>
              <a:rPr lang="en-US" altLang="zh-CN" sz="2200" dirty="0"/>
              <a:t>1</a:t>
            </a:r>
            <a:r>
              <a:rPr lang="zh-CN" altLang="en-US" sz="2200" dirty="0"/>
              <a:t>、对工程合同管理影响最大的：</a:t>
            </a:r>
            <a:endParaRPr lang="en-US" altLang="zh-CN" sz="2200" dirty="0"/>
          </a:p>
          <a:p>
            <a:pPr lvl="1">
              <a:lnSpc>
                <a:spcPct val="90000"/>
              </a:lnSpc>
              <a:buFont typeface="Wingdings" panose="05000000000000000000" pitchFamily="2" charset="2"/>
              <a:buNone/>
            </a:pPr>
            <a:r>
              <a:rPr lang="zh-CN" altLang="en-US" sz="2200" dirty="0"/>
              <a:t>（</a:t>
            </a:r>
            <a:r>
              <a:rPr lang="en-US" altLang="zh-CN" sz="2200" dirty="0"/>
              <a:t>1</a:t>
            </a:r>
            <a:r>
              <a:rPr lang="zh-CN" altLang="en-US" sz="2200" dirty="0"/>
              <a:t>）</a:t>
            </a:r>
            <a:r>
              <a:rPr lang="en-US" altLang="zh-CN" sz="2200" dirty="0"/>
              <a:t>1999</a:t>
            </a:r>
            <a:r>
              <a:rPr lang="zh-CN" altLang="en-US" sz="2200" dirty="0"/>
              <a:t>年</a:t>
            </a:r>
            <a:r>
              <a:rPr lang="en-US" altLang="zh-CN" sz="2200" dirty="0"/>
              <a:t>3</a:t>
            </a:r>
            <a:r>
              <a:rPr lang="zh-CN" altLang="en-US" sz="2200" dirty="0"/>
              <a:t>月</a:t>
            </a:r>
            <a:r>
              <a:rPr lang="en-US" altLang="zh-CN" sz="2200" dirty="0"/>
              <a:t>15</a:t>
            </a:r>
            <a:r>
              <a:rPr lang="zh-CN" altLang="en-US" sz="2200" dirty="0"/>
              <a:t>日第九届全国人大第二次会议通过、</a:t>
            </a:r>
            <a:r>
              <a:rPr lang="en-US" altLang="zh-CN" sz="2200" dirty="0"/>
              <a:t>1999</a:t>
            </a:r>
            <a:r>
              <a:rPr lang="zh-CN" altLang="en-US" sz="2200" dirty="0"/>
              <a:t>年</a:t>
            </a:r>
            <a:endParaRPr lang="zh-CN" altLang="en-US" sz="2200" dirty="0"/>
          </a:p>
          <a:p>
            <a:pPr lvl="1">
              <a:lnSpc>
                <a:spcPct val="90000"/>
              </a:lnSpc>
              <a:buFont typeface="Wingdings" panose="05000000000000000000" pitchFamily="2" charset="2"/>
              <a:buNone/>
            </a:pPr>
            <a:r>
              <a:rPr lang="en-US" altLang="zh-CN" sz="2200" dirty="0"/>
              <a:t>   10</a:t>
            </a:r>
            <a:r>
              <a:rPr lang="zh-CN" altLang="en-US" sz="2200" dirty="0"/>
              <a:t>月</a:t>
            </a:r>
            <a:r>
              <a:rPr lang="en-US" altLang="zh-CN" sz="2200" dirty="0"/>
              <a:t>1</a:t>
            </a:r>
            <a:r>
              <a:rPr lang="zh-CN" altLang="en-US" sz="2200" dirty="0"/>
              <a:t>日起实施的</a:t>
            </a:r>
            <a:r>
              <a:rPr lang="en-US" altLang="zh-CN" sz="2200" dirty="0"/>
              <a:t>《</a:t>
            </a:r>
            <a:r>
              <a:rPr lang="zh-CN" altLang="en-US" sz="2200" dirty="0"/>
              <a:t>中华人民共和国合同法</a:t>
            </a:r>
            <a:r>
              <a:rPr lang="en-US" altLang="zh-CN" sz="2200" dirty="0"/>
              <a:t>》</a:t>
            </a:r>
            <a:r>
              <a:rPr lang="zh-CN" altLang="en-US" sz="2200" dirty="0"/>
              <a:t>；</a:t>
            </a:r>
            <a:endParaRPr lang="zh-CN" altLang="en-US" sz="2200" dirty="0"/>
          </a:p>
          <a:p>
            <a:pPr lvl="1">
              <a:lnSpc>
                <a:spcPct val="90000"/>
              </a:lnSpc>
              <a:buFont typeface="Wingdings" panose="05000000000000000000" pitchFamily="2" charset="2"/>
              <a:buNone/>
            </a:pPr>
            <a:r>
              <a:rPr lang="zh-CN" altLang="en-US" sz="2200" dirty="0"/>
              <a:t>（</a:t>
            </a:r>
            <a:r>
              <a:rPr lang="en-US" altLang="zh-CN" sz="2200" dirty="0"/>
              <a:t>2</a:t>
            </a:r>
            <a:r>
              <a:rPr lang="zh-CN" altLang="en-US" sz="2200" dirty="0"/>
              <a:t>）</a:t>
            </a:r>
            <a:r>
              <a:rPr lang="en-US" altLang="zh-CN" sz="2200" dirty="0"/>
              <a:t>1999</a:t>
            </a:r>
            <a:r>
              <a:rPr lang="zh-CN" altLang="en-US" sz="2200" dirty="0"/>
              <a:t>年</a:t>
            </a:r>
            <a:r>
              <a:rPr lang="en-US" altLang="zh-CN" sz="2200" dirty="0"/>
              <a:t>8</a:t>
            </a:r>
            <a:r>
              <a:rPr lang="zh-CN" altLang="en-US" sz="2200" dirty="0"/>
              <a:t>月</a:t>
            </a:r>
            <a:r>
              <a:rPr lang="en-US" altLang="zh-CN" sz="2200" dirty="0"/>
              <a:t>30</a:t>
            </a:r>
            <a:r>
              <a:rPr lang="zh-CN" altLang="en-US" sz="2200" dirty="0"/>
              <a:t>日第九届全国人大第十一次会议通过、</a:t>
            </a:r>
            <a:endParaRPr lang="zh-CN" altLang="en-US" sz="2200" dirty="0"/>
          </a:p>
          <a:p>
            <a:pPr lvl="1">
              <a:lnSpc>
                <a:spcPct val="90000"/>
              </a:lnSpc>
              <a:buFont typeface="Wingdings" panose="05000000000000000000" pitchFamily="2" charset="2"/>
              <a:buNone/>
            </a:pPr>
            <a:r>
              <a:rPr lang="en-US" altLang="zh-CN" sz="2200" dirty="0"/>
              <a:t>   2000</a:t>
            </a:r>
            <a:r>
              <a:rPr lang="zh-CN" altLang="en-US" sz="2200" dirty="0"/>
              <a:t>年</a:t>
            </a:r>
            <a:r>
              <a:rPr lang="en-US" altLang="zh-CN" sz="2200" dirty="0"/>
              <a:t>1</a:t>
            </a:r>
            <a:r>
              <a:rPr lang="zh-CN" altLang="en-US" sz="2200" dirty="0"/>
              <a:t>月</a:t>
            </a:r>
            <a:r>
              <a:rPr lang="en-US" altLang="zh-CN" sz="2200" dirty="0"/>
              <a:t>1</a:t>
            </a:r>
            <a:r>
              <a:rPr lang="zh-CN" altLang="en-US" sz="2200" dirty="0"/>
              <a:t>日起实施的</a:t>
            </a:r>
            <a:r>
              <a:rPr lang="en-US" altLang="zh-CN" sz="2200" dirty="0"/>
              <a:t>《</a:t>
            </a:r>
            <a:r>
              <a:rPr lang="zh-CN" altLang="en-US" sz="2200" dirty="0"/>
              <a:t>中华人民共和国招标投标法</a:t>
            </a:r>
            <a:r>
              <a:rPr lang="en-US" altLang="zh-CN" sz="2200" dirty="0"/>
              <a:t>》</a:t>
            </a:r>
            <a:r>
              <a:rPr lang="zh-CN" altLang="en-US" sz="2200" dirty="0"/>
              <a:t>；</a:t>
            </a:r>
            <a:endParaRPr lang="zh-CN" altLang="en-US" sz="2200" dirty="0"/>
          </a:p>
          <a:p>
            <a:pPr lvl="1">
              <a:lnSpc>
                <a:spcPct val="90000"/>
              </a:lnSpc>
              <a:buFont typeface="Wingdings" panose="05000000000000000000" pitchFamily="2" charset="2"/>
              <a:buNone/>
            </a:pPr>
            <a:r>
              <a:rPr lang="zh-CN" altLang="en-US" sz="2200" dirty="0"/>
              <a:t>（</a:t>
            </a:r>
            <a:r>
              <a:rPr lang="en-US" altLang="zh-CN" sz="2200" dirty="0"/>
              <a:t>3</a:t>
            </a:r>
            <a:r>
              <a:rPr lang="zh-CN" altLang="en-US" sz="2200" dirty="0"/>
              <a:t>）</a:t>
            </a:r>
            <a:r>
              <a:rPr lang="en-US" altLang="zh-CN" sz="2200" dirty="0"/>
              <a:t>1986</a:t>
            </a:r>
            <a:r>
              <a:rPr lang="zh-CN" altLang="en-US" sz="2200" dirty="0"/>
              <a:t>年</a:t>
            </a:r>
            <a:r>
              <a:rPr lang="en-US" altLang="zh-CN" sz="2200" dirty="0"/>
              <a:t>9</a:t>
            </a:r>
            <a:r>
              <a:rPr lang="zh-CN" altLang="en-US" sz="2200" dirty="0"/>
              <a:t>月</a:t>
            </a:r>
            <a:r>
              <a:rPr lang="en-US" altLang="zh-CN" sz="2200" dirty="0"/>
              <a:t>12</a:t>
            </a:r>
            <a:r>
              <a:rPr lang="zh-CN" altLang="en-US" sz="2200" dirty="0"/>
              <a:t>日第六届全国人大第四次会议通过、</a:t>
            </a:r>
            <a:endParaRPr lang="zh-CN" altLang="en-US" sz="2200" dirty="0"/>
          </a:p>
          <a:p>
            <a:pPr lvl="1">
              <a:lnSpc>
                <a:spcPct val="90000"/>
              </a:lnSpc>
              <a:buFont typeface="Wingdings" panose="05000000000000000000" pitchFamily="2" charset="2"/>
              <a:buNone/>
            </a:pPr>
            <a:r>
              <a:rPr lang="en-US" altLang="zh-CN" sz="2200" dirty="0"/>
              <a:t>   1987</a:t>
            </a:r>
            <a:r>
              <a:rPr lang="zh-CN" altLang="en-US" sz="2200" dirty="0"/>
              <a:t>年</a:t>
            </a:r>
            <a:r>
              <a:rPr lang="en-US" altLang="zh-CN" sz="2200" dirty="0"/>
              <a:t>1</a:t>
            </a:r>
            <a:r>
              <a:rPr lang="zh-CN" altLang="en-US" sz="2200" dirty="0"/>
              <a:t>月</a:t>
            </a:r>
            <a:r>
              <a:rPr lang="en-US" altLang="zh-CN" sz="2200" dirty="0"/>
              <a:t>1</a:t>
            </a:r>
            <a:r>
              <a:rPr lang="zh-CN" altLang="en-US" sz="2200" dirty="0"/>
              <a:t>日起开始实施的</a:t>
            </a:r>
            <a:r>
              <a:rPr lang="en-US" altLang="zh-CN" sz="2200" dirty="0"/>
              <a:t>《</a:t>
            </a:r>
            <a:r>
              <a:rPr lang="zh-CN" altLang="en-US" sz="2200" dirty="0"/>
              <a:t>中华人民共和国民法通则</a:t>
            </a:r>
            <a:r>
              <a:rPr lang="en-US" altLang="zh-CN" sz="2200" dirty="0"/>
              <a:t>》</a:t>
            </a:r>
            <a:endParaRPr lang="en-US" altLang="zh-CN" sz="2200" dirty="0"/>
          </a:p>
          <a:p>
            <a:pPr lvl="1">
              <a:lnSpc>
                <a:spcPct val="90000"/>
              </a:lnSpc>
              <a:buFont typeface="Wingdings" panose="05000000000000000000" pitchFamily="2" charset="2"/>
              <a:buNone/>
            </a:pPr>
            <a:r>
              <a:rPr lang="zh-CN" altLang="en-US" sz="2200" dirty="0"/>
              <a:t>   的基本原则也广泛适用于建设工程合同的各个领域。</a:t>
            </a:r>
            <a:endParaRPr lang="zh-CN" altLang="en-US" sz="2200" dirty="0"/>
          </a:p>
          <a:p>
            <a:pPr lvl="1">
              <a:lnSpc>
                <a:spcPct val="90000"/>
              </a:lnSpc>
              <a:buFont typeface="Wingdings" panose="05000000000000000000" pitchFamily="2" charset="2"/>
              <a:buNone/>
            </a:pPr>
            <a:r>
              <a:rPr lang="zh-CN" altLang="en-US" sz="2200" dirty="0"/>
              <a:t>（</a:t>
            </a:r>
            <a:r>
              <a:rPr lang="en-US" altLang="zh-CN" sz="2200" dirty="0"/>
              <a:t>4</a:t>
            </a:r>
            <a:r>
              <a:rPr lang="zh-CN" altLang="en-US" sz="2200" dirty="0"/>
              <a:t>）</a:t>
            </a:r>
            <a:r>
              <a:rPr lang="en-US" altLang="zh-CN" sz="2200" dirty="0"/>
              <a:t>1997</a:t>
            </a:r>
            <a:r>
              <a:rPr lang="zh-CN" altLang="en-US" sz="2200" dirty="0"/>
              <a:t>年</a:t>
            </a:r>
            <a:r>
              <a:rPr lang="en-US" altLang="zh-CN" sz="2200" dirty="0"/>
              <a:t>11</a:t>
            </a:r>
            <a:r>
              <a:rPr lang="zh-CN" altLang="en-US" sz="2200" dirty="0"/>
              <a:t>月</a:t>
            </a:r>
            <a:r>
              <a:rPr lang="en-US" altLang="zh-CN" sz="2200" dirty="0"/>
              <a:t>1</a:t>
            </a:r>
            <a:r>
              <a:rPr lang="zh-CN" altLang="en-US" sz="2200" dirty="0"/>
              <a:t>日第八届全国人民代表大会常务委员会第二</a:t>
            </a:r>
            <a:endParaRPr lang="zh-CN" altLang="en-US" sz="2200" dirty="0"/>
          </a:p>
          <a:p>
            <a:pPr lvl="1">
              <a:lnSpc>
                <a:spcPct val="90000"/>
              </a:lnSpc>
              <a:buFont typeface="Wingdings" panose="05000000000000000000" pitchFamily="2" charset="2"/>
              <a:buNone/>
            </a:pPr>
            <a:r>
              <a:rPr lang="zh-CN" altLang="en-US" sz="2200" dirty="0"/>
              <a:t>   十八次会议通过、自</a:t>
            </a:r>
            <a:r>
              <a:rPr lang="en-US" altLang="zh-CN" sz="2200" dirty="0"/>
              <a:t>1998</a:t>
            </a:r>
            <a:r>
              <a:rPr lang="zh-CN" altLang="en-US" sz="2200" dirty="0"/>
              <a:t>年</a:t>
            </a:r>
            <a:r>
              <a:rPr lang="en-US" altLang="zh-CN" sz="2200" dirty="0"/>
              <a:t>3</a:t>
            </a:r>
            <a:r>
              <a:rPr lang="zh-CN" altLang="en-US" sz="2200" dirty="0"/>
              <a:t>月</a:t>
            </a:r>
            <a:r>
              <a:rPr lang="en-US" altLang="zh-CN" sz="2200" dirty="0"/>
              <a:t>1</a:t>
            </a:r>
            <a:r>
              <a:rPr lang="zh-CN" altLang="en-US" sz="2200" dirty="0"/>
              <a:t>日起施行颁布的</a:t>
            </a:r>
            <a:r>
              <a:rPr lang="en-US" altLang="zh-CN" sz="2200" dirty="0"/>
              <a:t>《</a:t>
            </a:r>
            <a:r>
              <a:rPr lang="zh-CN" altLang="en-US" sz="2200" dirty="0"/>
              <a:t>建筑法</a:t>
            </a:r>
            <a:endParaRPr lang="zh-CN" altLang="en-US" sz="2200" dirty="0"/>
          </a:p>
          <a:p>
            <a:pPr lvl="1">
              <a:lnSpc>
                <a:spcPct val="90000"/>
              </a:lnSpc>
              <a:buFont typeface="Wingdings" panose="05000000000000000000" pitchFamily="2" charset="2"/>
              <a:buNone/>
            </a:pPr>
            <a:r>
              <a:rPr lang="en-US" altLang="zh-CN" sz="2200" dirty="0"/>
              <a:t>    》</a:t>
            </a:r>
            <a:r>
              <a:rPr lang="zh-CN" altLang="en-US" sz="2200" dirty="0"/>
              <a:t>；以上构成了建设工程合同管理涉及的法律层次。</a:t>
            </a:r>
            <a:endParaRPr lang="en-US" altLang="zh-CN" sz="2200" dirty="0"/>
          </a:p>
          <a:p>
            <a:endParaRPr lang="en-US" altLang="zh-CN" dirty="0"/>
          </a:p>
          <a:p>
            <a:endParaRPr lang="zh-CN" altLang="en-US" dirty="0"/>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内容占位符 3"/>
          <p:cNvSpPr>
            <a:spLocks noGrp="1"/>
          </p:cNvSpPr>
          <p:nvPr>
            <p:ph idx="1"/>
          </p:nvPr>
        </p:nvSpPr>
        <p:spPr>
          <a:xfrm>
            <a:off x="0" y="914400"/>
            <a:ext cx="9144000" cy="5211763"/>
          </a:xfrm>
          <a:ln/>
        </p:spPr>
        <p:txBody>
          <a:bodyPr vert="horz" wrap="square" lIns="91440" tIns="45720" rIns="91440" bIns="45720" anchor="t" anchorCtr="0"/>
          <a:p>
            <a:pPr lvl="1">
              <a:buFont typeface="Wingdings" panose="05000000000000000000" pitchFamily="2" charset="2"/>
              <a:buNone/>
            </a:pPr>
            <a:r>
              <a:rPr lang="en-US" altLang="zh-CN" sz="2000" b="1" dirty="0"/>
              <a:t>2</a:t>
            </a:r>
            <a:r>
              <a:rPr lang="zh-CN" altLang="en-US" sz="2000" b="1" dirty="0"/>
              <a:t>、涉及建设工程合同管理的行政法规、部门规章主要有：</a:t>
            </a:r>
            <a:endParaRPr lang="en-US" altLang="zh-CN" sz="2000" b="1" dirty="0"/>
          </a:p>
          <a:p>
            <a:pPr lvl="1">
              <a:buFont typeface="Wingdings" panose="05000000000000000000" pitchFamily="2" charset="2"/>
              <a:buNone/>
            </a:pPr>
            <a:r>
              <a:rPr lang="zh-CN" altLang="en-US" sz="2000" dirty="0"/>
              <a:t>（</a:t>
            </a:r>
            <a:r>
              <a:rPr lang="en-US" altLang="zh-CN" sz="2000" dirty="0"/>
              <a:t>1</a:t>
            </a:r>
            <a:r>
              <a:rPr lang="zh-CN" altLang="en-US" sz="2000" dirty="0"/>
              <a:t>）</a:t>
            </a:r>
            <a:r>
              <a:rPr lang="en-US" altLang="zh-CN" sz="2000" dirty="0"/>
              <a:t>1993</a:t>
            </a:r>
            <a:r>
              <a:rPr lang="zh-CN" altLang="en-US" sz="2000" dirty="0"/>
              <a:t>年</a:t>
            </a:r>
            <a:r>
              <a:rPr lang="en-US" altLang="zh-CN" sz="2000" dirty="0"/>
              <a:t>1</a:t>
            </a:r>
            <a:r>
              <a:rPr lang="zh-CN" altLang="en-US" sz="2000" dirty="0"/>
              <a:t>月</a:t>
            </a:r>
            <a:r>
              <a:rPr lang="en-US" altLang="zh-CN" sz="2000" dirty="0"/>
              <a:t>29</a:t>
            </a:r>
            <a:r>
              <a:rPr lang="zh-CN" altLang="en-US" sz="2000" dirty="0"/>
              <a:t>日原建设部颁布施行的</a:t>
            </a:r>
            <a:r>
              <a:rPr lang="en-US" altLang="zh-CN" sz="2000" dirty="0"/>
              <a:t>《</a:t>
            </a:r>
            <a:r>
              <a:rPr lang="zh-CN" altLang="en-US" sz="2000" dirty="0"/>
              <a:t>建设工程施工合同管理办法</a:t>
            </a:r>
            <a:r>
              <a:rPr lang="en-US" altLang="zh-CN" sz="2000" dirty="0"/>
              <a:t>》</a:t>
            </a:r>
            <a:r>
              <a:rPr lang="zh-CN" altLang="en-US" sz="2000" dirty="0"/>
              <a:t>；</a:t>
            </a:r>
            <a:endParaRPr lang="zh-CN" altLang="en-US" sz="2000" dirty="0"/>
          </a:p>
          <a:p>
            <a:pPr lvl="1">
              <a:buNone/>
            </a:pPr>
            <a:r>
              <a:rPr lang="zh-CN" altLang="en-US" sz="2000" dirty="0"/>
              <a:t>（</a:t>
            </a:r>
            <a:r>
              <a:rPr lang="en-US" altLang="zh-CN" sz="2000" dirty="0"/>
              <a:t>2</a:t>
            </a:r>
            <a:r>
              <a:rPr lang="zh-CN" altLang="en-US" sz="2000" dirty="0"/>
              <a:t>）</a:t>
            </a:r>
            <a:r>
              <a:rPr lang="en-US" altLang="zh-CN" sz="2000" dirty="0"/>
              <a:t>1996</a:t>
            </a:r>
            <a:r>
              <a:rPr lang="zh-CN" altLang="en-US" sz="2000" dirty="0"/>
              <a:t>年</a:t>
            </a:r>
            <a:r>
              <a:rPr lang="en-US" altLang="zh-CN" sz="2000" dirty="0"/>
              <a:t>7</a:t>
            </a:r>
            <a:r>
              <a:rPr lang="zh-CN" altLang="en-US" sz="2000" dirty="0"/>
              <a:t>月</a:t>
            </a:r>
            <a:r>
              <a:rPr lang="en-US" altLang="zh-CN" sz="2000" dirty="0"/>
              <a:t>25</a:t>
            </a:r>
            <a:r>
              <a:rPr lang="zh-CN" altLang="en-US" sz="2000" dirty="0"/>
              <a:t>日原建设部发布的</a:t>
            </a:r>
            <a:r>
              <a:rPr lang="en-US" altLang="zh-CN" sz="2000" dirty="0"/>
              <a:t>《</a:t>
            </a:r>
            <a:r>
              <a:rPr lang="zh-CN" altLang="en-US" sz="2000" dirty="0"/>
              <a:t>建设工程勘察设计合同管理办法</a:t>
            </a:r>
            <a:r>
              <a:rPr lang="en-US" altLang="zh-CN" sz="2000" dirty="0"/>
              <a:t>》</a:t>
            </a:r>
            <a:r>
              <a:rPr lang="zh-CN" altLang="en-US" sz="2000" dirty="0"/>
              <a:t>；</a:t>
            </a:r>
            <a:endParaRPr lang="en-US" altLang="zh-CN" sz="2000" dirty="0"/>
          </a:p>
          <a:p>
            <a:pPr lvl="1">
              <a:buNone/>
            </a:pPr>
            <a:r>
              <a:rPr lang="zh-CN" altLang="en-US" sz="2000" dirty="0"/>
              <a:t>（</a:t>
            </a:r>
            <a:r>
              <a:rPr lang="en-US" altLang="zh-CN" sz="2000" dirty="0"/>
              <a:t>3</a:t>
            </a:r>
            <a:r>
              <a:rPr lang="zh-CN" altLang="en-US" sz="2000" dirty="0"/>
              <a:t>）</a:t>
            </a:r>
            <a:r>
              <a:rPr lang="en-US" altLang="zh-CN" sz="2000" dirty="0"/>
              <a:t>2004</a:t>
            </a:r>
            <a:r>
              <a:rPr lang="zh-CN" altLang="en-US" sz="2000" dirty="0"/>
              <a:t>年财政部颁布实施的</a:t>
            </a:r>
            <a:r>
              <a:rPr lang="en-US" altLang="zh-CN" sz="2000" dirty="0"/>
              <a:t>《</a:t>
            </a:r>
            <a:r>
              <a:rPr lang="zh-CN" altLang="en-US" sz="2000" dirty="0"/>
              <a:t>建设工程价款结算暂行办法</a:t>
            </a:r>
            <a:r>
              <a:rPr lang="en-US" altLang="zh-CN" sz="2000" dirty="0"/>
              <a:t>》</a:t>
            </a:r>
            <a:r>
              <a:rPr lang="zh-CN" altLang="en-US" sz="2000" dirty="0"/>
              <a:t>等；</a:t>
            </a:r>
            <a:endParaRPr lang="en-US" altLang="zh-CN" sz="2000" dirty="0"/>
          </a:p>
          <a:p>
            <a:pPr lvl="1">
              <a:lnSpc>
                <a:spcPct val="80000"/>
              </a:lnSpc>
              <a:buFont typeface="Wingdings" panose="05000000000000000000" pitchFamily="2" charset="2"/>
              <a:buNone/>
            </a:pPr>
            <a:r>
              <a:rPr lang="en-US" altLang="zh-CN" sz="2000" b="1" dirty="0"/>
              <a:t>3</a:t>
            </a:r>
            <a:r>
              <a:rPr lang="zh-CN" altLang="en-US" sz="2000" b="1" dirty="0"/>
              <a:t>、建设工程标准合同文本主要包括：</a:t>
            </a:r>
            <a:endParaRPr lang="zh-CN" altLang="en-US" sz="2000" b="1" dirty="0"/>
          </a:p>
          <a:p>
            <a:pPr lvl="1">
              <a:lnSpc>
                <a:spcPct val="80000"/>
              </a:lnSpc>
              <a:buFont typeface="Wingdings" panose="05000000000000000000" pitchFamily="2" charset="2"/>
              <a:buNone/>
            </a:pPr>
            <a:r>
              <a:rPr lang="zh-CN" altLang="en-US" sz="2000" dirty="0"/>
              <a:t>（</a:t>
            </a:r>
            <a:r>
              <a:rPr lang="en-US" altLang="zh-CN" sz="2000" dirty="0"/>
              <a:t>1</a:t>
            </a:r>
            <a:r>
              <a:rPr lang="zh-CN" altLang="en-US" sz="2000" dirty="0"/>
              <a:t>）</a:t>
            </a:r>
            <a:r>
              <a:rPr lang="en-US" altLang="zh-CN" sz="2000" dirty="0"/>
              <a:t>1999</a:t>
            </a:r>
            <a:r>
              <a:rPr lang="zh-CN" altLang="en-US" sz="2000" dirty="0"/>
              <a:t>年</a:t>
            </a:r>
            <a:r>
              <a:rPr lang="en-US" altLang="zh-CN" sz="2000" dirty="0"/>
              <a:t>12</a:t>
            </a:r>
            <a:r>
              <a:rPr lang="zh-CN" altLang="en-US" sz="2000" dirty="0"/>
              <a:t>月建设部印发的</a:t>
            </a:r>
            <a:r>
              <a:rPr lang="en-US" altLang="zh-CN" sz="2000" dirty="0"/>
              <a:t>《</a:t>
            </a:r>
            <a:r>
              <a:rPr lang="zh-CN" altLang="en-US" sz="2000" dirty="0"/>
              <a:t>建设工程施工合同（示范文本）</a:t>
            </a:r>
            <a:r>
              <a:rPr lang="en-US" altLang="zh-CN" sz="2000" dirty="0"/>
              <a:t>》</a:t>
            </a:r>
            <a:r>
              <a:rPr lang="zh-CN" altLang="zh-CN" sz="2000" dirty="0"/>
              <a:t> </a:t>
            </a:r>
            <a:r>
              <a:rPr lang="zh-CN" altLang="en-US" sz="2000" dirty="0"/>
              <a:t>，简称</a:t>
            </a:r>
            <a:r>
              <a:rPr lang="zh-CN" altLang="zh-CN" sz="2000" dirty="0"/>
              <a:t>（</a:t>
            </a:r>
            <a:r>
              <a:rPr lang="en-US" altLang="zh-CN" sz="2000" dirty="0"/>
              <a:t>GF-1999-0201</a:t>
            </a:r>
            <a:r>
              <a:rPr lang="zh-CN" altLang="zh-CN" sz="2000" dirty="0"/>
              <a:t>）</a:t>
            </a:r>
            <a:r>
              <a:rPr lang="zh-CN" altLang="en-US" sz="2000" dirty="0"/>
              <a:t>版本，新的是</a:t>
            </a:r>
            <a:r>
              <a:rPr lang="zh-CN" altLang="zh-CN" sz="2000" dirty="0"/>
              <a:t>（</a:t>
            </a:r>
            <a:r>
              <a:rPr lang="en-US" altLang="zh-CN" sz="2000" dirty="0"/>
              <a:t>GF-2013-0201</a:t>
            </a:r>
            <a:r>
              <a:rPr lang="zh-CN" altLang="zh-CN" sz="2000" dirty="0"/>
              <a:t>）</a:t>
            </a:r>
            <a:r>
              <a:rPr lang="zh-CN" altLang="en-US" sz="2000" dirty="0"/>
              <a:t>版本；</a:t>
            </a:r>
            <a:endParaRPr lang="zh-CN" altLang="en-US" sz="2000" dirty="0"/>
          </a:p>
          <a:p>
            <a:pPr lvl="1">
              <a:lnSpc>
                <a:spcPct val="80000"/>
              </a:lnSpc>
              <a:buFont typeface="Wingdings" panose="05000000000000000000" pitchFamily="2" charset="2"/>
              <a:buNone/>
            </a:pPr>
            <a:r>
              <a:rPr lang="zh-CN" altLang="en-US" sz="2000" dirty="0"/>
              <a:t>（</a:t>
            </a:r>
            <a:r>
              <a:rPr lang="en-US" altLang="zh-CN" sz="2000" dirty="0"/>
              <a:t>2</a:t>
            </a:r>
            <a:r>
              <a:rPr lang="zh-CN" altLang="en-US" sz="2000" dirty="0"/>
              <a:t>）</a:t>
            </a:r>
            <a:r>
              <a:rPr lang="en-US" altLang="zh-CN" sz="2000" dirty="0"/>
              <a:t>2000</a:t>
            </a:r>
            <a:r>
              <a:rPr lang="zh-CN" altLang="en-US" sz="2000" dirty="0"/>
              <a:t>年</a:t>
            </a:r>
            <a:r>
              <a:rPr lang="en-US" altLang="zh-CN" sz="2000" dirty="0"/>
              <a:t>3</a:t>
            </a:r>
            <a:r>
              <a:rPr lang="zh-CN" altLang="en-US" sz="2000" dirty="0"/>
              <a:t>月建设部印发的</a:t>
            </a:r>
            <a:r>
              <a:rPr lang="en-US" altLang="zh-CN" sz="2000" dirty="0"/>
              <a:t>《</a:t>
            </a:r>
            <a:r>
              <a:rPr lang="zh-CN" altLang="en-US" sz="2000" dirty="0"/>
              <a:t>建设工程勘察合同</a:t>
            </a:r>
            <a:r>
              <a:rPr lang="en-US" altLang="zh-CN" sz="2000" dirty="0"/>
              <a:t>》</a:t>
            </a:r>
            <a:r>
              <a:rPr lang="zh-CN" altLang="en-US" sz="2000" dirty="0"/>
              <a:t>、</a:t>
            </a:r>
            <a:r>
              <a:rPr lang="en-US" altLang="zh-CN" sz="2000" dirty="0"/>
              <a:t>《</a:t>
            </a:r>
            <a:r>
              <a:rPr lang="zh-CN" altLang="en-US" sz="2000" dirty="0"/>
              <a:t>建设工程</a:t>
            </a:r>
            <a:endParaRPr lang="zh-CN" altLang="en-US" sz="2000" dirty="0"/>
          </a:p>
          <a:p>
            <a:pPr lvl="1">
              <a:lnSpc>
                <a:spcPct val="80000"/>
              </a:lnSpc>
              <a:buFont typeface="Wingdings" panose="05000000000000000000" pitchFamily="2" charset="2"/>
              <a:buNone/>
            </a:pPr>
            <a:r>
              <a:rPr lang="zh-CN" altLang="en-US" sz="2000" dirty="0"/>
              <a:t>   设计合同文本</a:t>
            </a:r>
            <a:r>
              <a:rPr lang="en-US" altLang="zh-CN" sz="2000" dirty="0"/>
              <a:t>》</a:t>
            </a:r>
            <a:r>
              <a:rPr lang="zh-CN" altLang="en-US" sz="2000" dirty="0"/>
              <a:t>；</a:t>
            </a:r>
            <a:endParaRPr lang="zh-CN" altLang="en-US" sz="2000" dirty="0"/>
          </a:p>
          <a:p>
            <a:pPr lvl="1">
              <a:lnSpc>
                <a:spcPct val="80000"/>
              </a:lnSpc>
              <a:buFont typeface="Wingdings" panose="05000000000000000000" pitchFamily="2" charset="2"/>
              <a:buNone/>
            </a:pPr>
            <a:r>
              <a:rPr lang="zh-CN" altLang="en-US" sz="2000" dirty="0"/>
              <a:t>（</a:t>
            </a:r>
            <a:r>
              <a:rPr lang="en-US" altLang="zh-CN" sz="2000" dirty="0"/>
              <a:t>3</a:t>
            </a:r>
            <a:r>
              <a:rPr lang="zh-CN" altLang="en-US" sz="2000" dirty="0"/>
              <a:t>）</a:t>
            </a:r>
            <a:r>
              <a:rPr lang="en-US" altLang="zh-CN" sz="2000" dirty="0"/>
              <a:t>2002</a:t>
            </a:r>
            <a:r>
              <a:rPr lang="zh-CN" altLang="en-US" sz="2000" dirty="0"/>
              <a:t>年</a:t>
            </a:r>
            <a:r>
              <a:rPr lang="en-US" altLang="zh-CN" sz="2000" dirty="0"/>
              <a:t>7</a:t>
            </a:r>
            <a:r>
              <a:rPr lang="zh-CN" altLang="en-US" sz="2000" dirty="0"/>
              <a:t>月建设部和国家工商行政管理总局联合印发的</a:t>
            </a:r>
            <a:r>
              <a:rPr lang="en-US" altLang="zh-CN" sz="2000" dirty="0"/>
              <a:t>《</a:t>
            </a:r>
            <a:r>
              <a:rPr lang="zh-CN" altLang="en-US" sz="2000" dirty="0"/>
              <a:t>建设</a:t>
            </a:r>
            <a:endParaRPr lang="zh-CN" altLang="en-US" sz="2000" dirty="0"/>
          </a:p>
          <a:p>
            <a:pPr lvl="1">
              <a:lnSpc>
                <a:spcPct val="80000"/>
              </a:lnSpc>
              <a:buFont typeface="Wingdings" panose="05000000000000000000" pitchFamily="2" charset="2"/>
              <a:buNone/>
            </a:pPr>
            <a:r>
              <a:rPr lang="zh-CN" altLang="en-US" sz="2000" dirty="0"/>
              <a:t>   工程造价咨询合同（示范文本）</a:t>
            </a:r>
            <a:r>
              <a:rPr lang="en-US" altLang="zh-CN" sz="2000" dirty="0"/>
              <a:t>》</a:t>
            </a:r>
            <a:r>
              <a:rPr lang="zh-CN" altLang="en-US" sz="2000" dirty="0"/>
              <a:t>；</a:t>
            </a:r>
            <a:endParaRPr lang="zh-CN" altLang="en-US" sz="2000" dirty="0"/>
          </a:p>
          <a:p>
            <a:pPr lvl="1">
              <a:lnSpc>
                <a:spcPct val="80000"/>
              </a:lnSpc>
              <a:buFont typeface="Wingdings" panose="05000000000000000000" pitchFamily="2" charset="2"/>
              <a:buNone/>
            </a:pPr>
            <a:r>
              <a:rPr lang="zh-CN" altLang="en-US" sz="2000" dirty="0"/>
              <a:t>（</a:t>
            </a:r>
            <a:r>
              <a:rPr lang="en-US" altLang="zh-CN" sz="2000" dirty="0"/>
              <a:t>4</a:t>
            </a:r>
            <a:r>
              <a:rPr lang="zh-CN" altLang="en-US" sz="2000" dirty="0"/>
              <a:t>）</a:t>
            </a:r>
            <a:r>
              <a:rPr lang="en-US" altLang="zh-CN" sz="2000" dirty="0"/>
              <a:t>2005</a:t>
            </a:r>
            <a:r>
              <a:rPr lang="zh-CN" altLang="en-US" sz="2000" dirty="0"/>
              <a:t>年</a:t>
            </a:r>
            <a:r>
              <a:rPr lang="en-US" altLang="zh-CN" sz="2000" dirty="0"/>
              <a:t>5</a:t>
            </a:r>
            <a:r>
              <a:rPr lang="zh-CN" altLang="en-US" sz="2000" dirty="0"/>
              <a:t>月建设部印发的</a:t>
            </a:r>
            <a:r>
              <a:rPr lang="en-US" altLang="zh-CN" sz="2000" dirty="0"/>
              <a:t>《</a:t>
            </a:r>
            <a:r>
              <a:rPr lang="zh-CN" altLang="en-US" sz="2000" dirty="0"/>
              <a:t>工程担保合同示范文本</a:t>
            </a:r>
            <a:r>
              <a:rPr lang="en-US" altLang="zh-CN" sz="2000" dirty="0"/>
              <a:t>》</a:t>
            </a:r>
            <a:r>
              <a:rPr lang="zh-CN" altLang="en-US" sz="2000" dirty="0"/>
              <a:t>（试行）；</a:t>
            </a:r>
            <a:endParaRPr lang="zh-CN" altLang="en-US" sz="2000" dirty="0"/>
          </a:p>
          <a:p>
            <a:pPr lvl="1">
              <a:lnSpc>
                <a:spcPct val="80000"/>
              </a:lnSpc>
              <a:buFont typeface="Wingdings" panose="05000000000000000000" pitchFamily="2" charset="2"/>
              <a:buNone/>
            </a:pPr>
            <a:r>
              <a:rPr lang="zh-CN" altLang="en-US" sz="2000" dirty="0"/>
              <a:t>（</a:t>
            </a:r>
            <a:r>
              <a:rPr lang="en-US" altLang="zh-CN" sz="2000" dirty="0"/>
              <a:t>5</a:t>
            </a:r>
            <a:r>
              <a:rPr lang="zh-CN" altLang="en-US" sz="2000" dirty="0"/>
              <a:t>）</a:t>
            </a:r>
            <a:r>
              <a:rPr lang="en-US" altLang="zh-CN" sz="2000" dirty="0"/>
              <a:t> 2005</a:t>
            </a:r>
            <a:r>
              <a:rPr lang="zh-CN" altLang="en-US" sz="2000" dirty="0"/>
              <a:t>年</a:t>
            </a:r>
            <a:r>
              <a:rPr lang="en-US" altLang="zh-CN" sz="2000" dirty="0"/>
              <a:t>6</a:t>
            </a:r>
            <a:r>
              <a:rPr lang="zh-CN" altLang="en-US" sz="2000" dirty="0"/>
              <a:t>月建设部印发的</a:t>
            </a:r>
            <a:r>
              <a:rPr lang="en-US" altLang="zh-CN" sz="2000" dirty="0"/>
              <a:t>《</a:t>
            </a:r>
            <a:r>
              <a:rPr lang="zh-CN" altLang="en-US" sz="2000" dirty="0"/>
              <a:t>工程建设项目招标代理合同示范文本</a:t>
            </a:r>
            <a:r>
              <a:rPr lang="en-US" altLang="zh-CN" sz="2000" dirty="0"/>
              <a:t>》</a:t>
            </a:r>
            <a:r>
              <a:rPr lang="zh-CN" altLang="en-US" sz="2000" dirty="0"/>
              <a:t>；</a:t>
            </a:r>
            <a:endParaRPr lang="zh-CN" altLang="en-US" sz="2000" dirty="0"/>
          </a:p>
          <a:p>
            <a:pPr lvl="1">
              <a:lnSpc>
                <a:spcPct val="80000"/>
              </a:lnSpc>
              <a:buFont typeface="Wingdings" panose="05000000000000000000" pitchFamily="2" charset="2"/>
              <a:buNone/>
            </a:pPr>
            <a:r>
              <a:rPr lang="zh-CN" altLang="en-US" sz="2000" dirty="0"/>
              <a:t>（</a:t>
            </a:r>
            <a:r>
              <a:rPr lang="en-US" altLang="zh-CN" sz="2000" dirty="0"/>
              <a:t>6</a:t>
            </a:r>
            <a:r>
              <a:rPr lang="zh-CN" altLang="en-US" sz="2000" dirty="0"/>
              <a:t>）</a:t>
            </a:r>
            <a:r>
              <a:rPr lang="en-US" altLang="zh-CN" sz="2000" dirty="0"/>
              <a:t>2007</a:t>
            </a:r>
            <a:r>
              <a:rPr lang="zh-CN" altLang="en-US" sz="2000" dirty="0"/>
              <a:t>年</a:t>
            </a:r>
            <a:r>
              <a:rPr lang="en-US" altLang="zh-CN" sz="2000" dirty="0"/>
              <a:t>11</a:t>
            </a:r>
            <a:r>
              <a:rPr lang="zh-CN" altLang="en-US" sz="2000" dirty="0"/>
              <a:t>月国家发改委、财政部、建设部等九部委局联合制定的</a:t>
            </a:r>
            <a:r>
              <a:rPr lang="en-US" altLang="zh-CN" sz="2000" dirty="0"/>
              <a:t>《</a:t>
            </a:r>
            <a:r>
              <a:rPr lang="zh-CN" altLang="en-US" sz="2000" dirty="0"/>
              <a:t>标准施工招标文件</a:t>
            </a:r>
            <a:r>
              <a:rPr lang="en-US" altLang="zh-CN" sz="2000" dirty="0"/>
              <a:t>》</a:t>
            </a:r>
            <a:r>
              <a:rPr lang="zh-CN" altLang="en-US" sz="2000" dirty="0"/>
              <a:t>和</a:t>
            </a:r>
            <a:r>
              <a:rPr lang="en-US" altLang="zh-CN" sz="2000" dirty="0"/>
              <a:t>《</a:t>
            </a:r>
            <a:r>
              <a:rPr lang="zh-CN" altLang="en-US" sz="2000" dirty="0"/>
              <a:t>标准施工招标资格预审文件</a:t>
            </a:r>
            <a:r>
              <a:rPr lang="en-US" altLang="zh-CN" sz="2000" dirty="0"/>
              <a:t>》</a:t>
            </a:r>
            <a:r>
              <a:rPr lang="zh-CN" altLang="en-US" sz="2000" dirty="0"/>
              <a:t>中的合同条</a:t>
            </a:r>
            <a:endParaRPr lang="zh-CN" altLang="en-US" sz="2000" dirty="0"/>
          </a:p>
          <a:p>
            <a:pPr lvl="1">
              <a:lnSpc>
                <a:spcPct val="80000"/>
              </a:lnSpc>
              <a:buFont typeface="Wingdings" panose="05000000000000000000" pitchFamily="2" charset="2"/>
              <a:buNone/>
            </a:pPr>
            <a:r>
              <a:rPr lang="zh-CN" altLang="en-US" sz="2000" dirty="0"/>
              <a:t>   款等。</a:t>
            </a:r>
            <a:endParaRPr lang="zh-CN" altLang="en-US" sz="20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457200" y="304800"/>
            <a:ext cx="8229600" cy="5821363"/>
          </a:xfrm>
          <a:ln/>
        </p:spPr>
        <p:txBody>
          <a:bodyPr vert="horz" wrap="square" lIns="91440" tIns="45720" rIns="91440" bIns="45720" anchor="t" anchorCtr="0"/>
          <a:p>
            <a:pPr>
              <a:buNone/>
            </a:pPr>
            <a:r>
              <a:rPr lang="zh-CN" altLang="en-US" sz="2400" dirty="0"/>
              <a:t>（一）</a:t>
            </a:r>
            <a:r>
              <a:rPr lang="en-US" altLang="zh-CN" sz="2400" dirty="0"/>
              <a:t>《</a:t>
            </a:r>
            <a:r>
              <a:rPr lang="zh-CN" altLang="en-US" sz="2400" dirty="0"/>
              <a:t>关于采用网络直报卫生基建项目信息的通知</a:t>
            </a:r>
            <a:r>
              <a:rPr lang="en-US" altLang="zh-CN" sz="2400" dirty="0"/>
              <a:t>》</a:t>
            </a:r>
            <a:r>
              <a:rPr lang="zh-CN" altLang="en-US" sz="2400" dirty="0"/>
              <a:t>（桂卫规财</a:t>
            </a:r>
            <a:r>
              <a:rPr lang="en-US" altLang="zh-CN" sz="2400" dirty="0"/>
              <a:t>[2012]64</a:t>
            </a:r>
            <a:r>
              <a:rPr lang="zh-CN" altLang="en-US" sz="2400" dirty="0"/>
              <a:t>号）；</a:t>
            </a:r>
            <a:endParaRPr lang="zh-CN" altLang="en-US" sz="2400" dirty="0"/>
          </a:p>
          <a:p>
            <a:r>
              <a:rPr lang="en-US" altLang="zh-CN" sz="2400" dirty="0"/>
              <a:t>1</a:t>
            </a:r>
            <a:r>
              <a:rPr lang="zh-CN" altLang="en-US" sz="2400" dirty="0"/>
              <a:t>、主要要求：</a:t>
            </a:r>
            <a:endParaRPr lang="en-US" altLang="zh-CN" sz="2400" dirty="0"/>
          </a:p>
          <a:p>
            <a:r>
              <a:rPr lang="zh-CN" altLang="en-US" sz="2400" dirty="0"/>
              <a:t>（</a:t>
            </a:r>
            <a:r>
              <a:rPr lang="en-US" altLang="zh-CN" sz="2400" dirty="0"/>
              <a:t>1</a:t>
            </a:r>
            <a:r>
              <a:rPr lang="zh-CN" altLang="en-US" sz="2400" dirty="0"/>
              <a:t>）确定网络直报正式启动，确定填报单位（县、市、区直项目单位、县卫生局），确定填报时间为每月</a:t>
            </a:r>
            <a:r>
              <a:rPr lang="en-US" altLang="zh-CN" sz="2400" dirty="0"/>
              <a:t>5</a:t>
            </a:r>
            <a:r>
              <a:rPr lang="zh-CN" altLang="en-US" sz="2400" dirty="0"/>
              <a:t>日前，</a:t>
            </a:r>
            <a:r>
              <a:rPr lang="en-US" altLang="zh-CN" sz="2400" dirty="0"/>
              <a:t>6-10</a:t>
            </a:r>
            <a:r>
              <a:rPr lang="zh-CN" altLang="en-US" sz="2400" dirty="0"/>
              <a:t>日为各级卫生局审核时间。</a:t>
            </a:r>
            <a:endParaRPr lang="en-US" altLang="zh-CN" sz="2400" dirty="0"/>
          </a:p>
          <a:p>
            <a:r>
              <a:rPr lang="zh-CN" altLang="en-US" sz="2400" dirty="0"/>
              <a:t>（</a:t>
            </a:r>
            <a:r>
              <a:rPr lang="en-US" altLang="zh-CN" sz="2400" dirty="0"/>
              <a:t>2</a:t>
            </a:r>
            <a:r>
              <a:rPr lang="zh-CN" altLang="en-US" sz="2400" dirty="0"/>
              <a:t>）填报要求：填报项目管理手续关键信息、各项指标累计进度情况的报表和上传有日期的开工项目照片。</a:t>
            </a:r>
            <a:endParaRPr lang="en-US" altLang="zh-CN" sz="2400" dirty="0"/>
          </a:p>
          <a:p>
            <a:r>
              <a:rPr lang="zh-CN" altLang="en-US" sz="2400" dirty="0"/>
              <a:t>具体的要求是：村卫生室项目，填报</a:t>
            </a:r>
            <a:r>
              <a:rPr lang="en-US" altLang="zh-CN" sz="2400" dirty="0"/>
              <a:t>6</a:t>
            </a:r>
            <a:r>
              <a:rPr lang="zh-CN" altLang="en-US" sz="2400" dirty="0"/>
              <a:t>项管理手续信息（包括下达项目信息）、进度累计报表、开工完工照片各</a:t>
            </a:r>
            <a:r>
              <a:rPr lang="en-US" altLang="zh-CN" sz="2400" dirty="0"/>
              <a:t>1</a:t>
            </a:r>
            <a:r>
              <a:rPr lang="zh-CN" altLang="en-US" sz="2400" dirty="0"/>
              <a:t>张；照片要求</a:t>
            </a:r>
            <a:r>
              <a:rPr lang="en-US" altLang="zh-CN" sz="2400" dirty="0"/>
              <a:t>1-2M</a:t>
            </a:r>
            <a:r>
              <a:rPr lang="zh-CN" altLang="en-US" sz="2400" dirty="0"/>
              <a:t>。</a:t>
            </a:r>
            <a:endParaRPr lang="en-US" altLang="zh-CN" sz="2400" dirty="0"/>
          </a:p>
          <a:p>
            <a:r>
              <a:rPr lang="en-US" altLang="zh-CN" sz="2400" dirty="0"/>
              <a:t>        </a:t>
            </a:r>
            <a:r>
              <a:rPr lang="zh-CN" altLang="en-US" sz="2400" dirty="0"/>
              <a:t>乡镇卫生院项目，填报</a:t>
            </a:r>
            <a:r>
              <a:rPr lang="en-US" altLang="zh-CN" sz="2400" dirty="0"/>
              <a:t>24-28</a:t>
            </a:r>
            <a:r>
              <a:rPr lang="zh-CN" altLang="en-US" sz="2400" dirty="0"/>
              <a:t>项管理手续信息（按当时报表要求手续情况，包括下达项目、前期审批和管理等信息）、进度累计报表、开工完工及建设过程照片每月</a:t>
            </a:r>
            <a:r>
              <a:rPr lang="en-US" altLang="zh-CN" sz="2400" dirty="0"/>
              <a:t>1</a:t>
            </a:r>
            <a:r>
              <a:rPr lang="zh-CN" altLang="en-US" sz="2400" dirty="0"/>
              <a:t>张至少</a:t>
            </a:r>
            <a:r>
              <a:rPr lang="en-US" altLang="zh-CN" sz="2400" dirty="0"/>
              <a:t>4</a:t>
            </a:r>
            <a:r>
              <a:rPr lang="zh-CN" altLang="en-US" sz="2400" dirty="0"/>
              <a:t>张以上；</a:t>
            </a:r>
            <a:endParaRPr lang="en-US" altLang="zh-CN" sz="2400" dirty="0"/>
          </a:p>
          <a:p>
            <a:r>
              <a:rPr lang="en-US" altLang="zh-CN" sz="2400" dirty="0"/>
              <a:t>                         </a:t>
            </a:r>
            <a:endParaRPr lang="zh-CN" altLang="en-US" sz="2400" dirty="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3"/>
          <p:cNvSpPr>
            <a:spLocks noGrp="1"/>
          </p:cNvSpPr>
          <p:nvPr>
            <p:ph idx="1"/>
          </p:nvPr>
        </p:nvSpPr>
        <p:spPr>
          <a:xfrm>
            <a:off x="457200" y="381000"/>
            <a:ext cx="8229600" cy="5745163"/>
          </a:xfrm>
          <a:ln/>
        </p:spPr>
        <p:txBody>
          <a:bodyPr vert="horz" wrap="square" lIns="91440" tIns="45720" rIns="91440" bIns="45720" anchor="t" anchorCtr="0"/>
          <a:p>
            <a:pPr eaLnBrk="1" hangingPunct="1">
              <a:lnSpc>
                <a:spcPct val="90000"/>
              </a:lnSpc>
              <a:buNone/>
            </a:pPr>
            <a:r>
              <a:rPr lang="zh-CN" altLang="en-US" sz="2800" b="1" dirty="0"/>
              <a:t>（二）对合同的重要性的认识</a:t>
            </a:r>
            <a:endParaRPr lang="zh-CN" altLang="en-US" sz="2800" b="1" dirty="0"/>
          </a:p>
          <a:p>
            <a:pPr eaLnBrk="1" hangingPunct="1">
              <a:buFont typeface="Wingdings" panose="05000000000000000000" pitchFamily="2" charset="2"/>
              <a:buNone/>
            </a:pPr>
            <a:r>
              <a:rPr lang="zh-CN" altLang="en-US" sz="2800" dirty="0"/>
              <a:t> </a:t>
            </a:r>
            <a:r>
              <a:rPr lang="zh-CN" altLang="en-US" sz="2400" dirty="0"/>
              <a:t>（</a:t>
            </a:r>
            <a:r>
              <a:rPr lang="en-US" altLang="zh-CN" sz="2400" dirty="0"/>
              <a:t>1</a:t>
            </a:r>
            <a:r>
              <a:rPr lang="zh-CN" altLang="en-US" sz="2400" dirty="0"/>
              <a:t>） 合同是控制造价的核心和关键，每一项条款，甚至一个词的不同解释，对造价的影响很大。作为建设单位造价管理人员必须充分理解和熟悉合同条款。 一方面，要利用合同条款随时解决工程造价方面的纠纷，全面履约，避免索赔的发生；另一方面，如果施工单位不履行或不完全履行约定的义务时，也可据此向施工单位提出索赔，以减少自身的损失。</a:t>
            </a:r>
            <a:endParaRPr lang="zh-CN" altLang="en-US" sz="2400" dirty="0"/>
          </a:p>
          <a:p>
            <a:pPr eaLnBrk="1" hangingPunct="1">
              <a:lnSpc>
                <a:spcPct val="90000"/>
              </a:lnSpc>
              <a:buNone/>
            </a:pPr>
            <a:r>
              <a:rPr lang="zh-CN" altLang="en-US" sz="2400" dirty="0"/>
              <a:t>  （ </a:t>
            </a:r>
            <a:r>
              <a:rPr lang="en-US" altLang="zh-CN" sz="2400" dirty="0"/>
              <a:t>2</a:t>
            </a:r>
            <a:r>
              <a:rPr lang="zh-CN" altLang="en-US" sz="2400" dirty="0"/>
              <a:t>） 合同一经签订，不得擅自改变，即使存在明显高估冒算多计造价的情况，一般也很难变更。</a:t>
            </a:r>
            <a:endParaRPr lang="zh-CN" altLang="en-US" sz="2400" dirty="0"/>
          </a:p>
          <a:p>
            <a:pPr eaLnBrk="1" hangingPunct="1">
              <a:lnSpc>
                <a:spcPct val="90000"/>
              </a:lnSpc>
              <a:buNone/>
            </a:pPr>
            <a:r>
              <a:rPr lang="zh-CN" altLang="en-US" sz="2400" dirty="0"/>
              <a:t>  （ </a:t>
            </a:r>
            <a:r>
              <a:rPr lang="en-US" altLang="zh-CN" sz="2400" dirty="0"/>
              <a:t>3</a:t>
            </a:r>
            <a:r>
              <a:rPr lang="zh-CN" altLang="en-US" sz="2400" dirty="0"/>
              <a:t>） 合同法的调整范围大。</a:t>
            </a:r>
            <a:endParaRPr lang="en-US" altLang="zh-CN" sz="2400" dirty="0"/>
          </a:p>
          <a:p>
            <a:pPr eaLnBrk="1" hangingPunct="1">
              <a:lnSpc>
                <a:spcPct val="90000"/>
              </a:lnSpc>
              <a:buNone/>
            </a:pPr>
            <a:r>
              <a:rPr lang="zh-CN" altLang="en-US" sz="2400" dirty="0"/>
              <a:t>   招标项目合同的主要条款（数量质量价款时间条件等）是招投标时就确定而带来的，重视招投标时合同条款设定和响应条件。</a:t>
            </a:r>
            <a:endParaRPr lang="zh-CN" altLang="en-US" sz="2400" dirty="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内容占位符 2"/>
          <p:cNvSpPr>
            <a:spLocks noGrp="1"/>
          </p:cNvSpPr>
          <p:nvPr>
            <p:ph idx="1"/>
          </p:nvPr>
        </p:nvSpPr>
        <p:spPr>
          <a:xfrm>
            <a:off x="457200" y="838200"/>
            <a:ext cx="8229600" cy="5287963"/>
          </a:xfrm>
          <a:ln/>
        </p:spPr>
        <p:txBody>
          <a:bodyPr vert="horz" wrap="square" lIns="91440" tIns="45720" rIns="91440" bIns="45720" anchor="t" anchorCtr="0"/>
          <a:p>
            <a:pPr eaLnBrk="1" hangingPunct="1">
              <a:lnSpc>
                <a:spcPct val="90000"/>
              </a:lnSpc>
              <a:buNone/>
            </a:pPr>
            <a:r>
              <a:rPr lang="zh-CN" altLang="en-US" b="1" dirty="0"/>
              <a:t>（三）合同存在问题</a:t>
            </a:r>
            <a:endParaRPr lang="zh-CN" altLang="en-US" b="1" dirty="0"/>
          </a:p>
          <a:p>
            <a:pPr eaLnBrk="1" hangingPunct="1">
              <a:lnSpc>
                <a:spcPct val="90000"/>
              </a:lnSpc>
              <a:buNone/>
            </a:pPr>
            <a:r>
              <a:rPr lang="zh-CN" altLang="en-US" dirty="0"/>
              <a:t>    总的来看，重视不够执行不力。主要存在合同范围组成不规范，有的重要条款太简单，有的条款漏洞大（付款计价等），有的约束性条款（工作范围要求）不明细，专用性条款没进行详细的约定，违约条款不具有操作性，有的条款可作多种解释，有的条款甚至自相矛盾，不能有效利用合同维护业主利益，部分重要约束性的条款没有真正被执行，质量保证金不足，质保年限不够。</a:t>
            </a:r>
            <a:endParaRPr lang="zh-CN" altLang="en-US" dirty="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a:spLocks noGrp="1"/>
          </p:cNvSpPr>
          <p:nvPr>
            <p:ph type="title"/>
          </p:nvPr>
        </p:nvSpPr>
        <p:spPr>
          <a:ln/>
        </p:spPr>
        <p:txBody>
          <a:bodyPr vert="horz" wrap="square" lIns="91440" tIns="45720" rIns="91440" bIns="45720" anchor="ctr" anchorCtr="0"/>
          <a:p>
            <a:pPr eaLnBrk="1" hangingPunct="1"/>
            <a:r>
              <a:rPr lang="zh-CN" altLang="en-US" dirty="0"/>
              <a:t>（三）主体施工合同</a:t>
            </a:r>
            <a:endParaRPr lang="zh-CN" altLang="en-US" dirty="0"/>
          </a:p>
        </p:txBody>
      </p:sp>
      <p:sp>
        <p:nvSpPr>
          <p:cNvPr id="64515" name="Rectangle 3"/>
          <p:cNvSpPr>
            <a:spLocks noGrp="1"/>
          </p:cNvSpPr>
          <p:nvPr>
            <p:ph idx="1"/>
          </p:nvPr>
        </p:nvSpPr>
        <p:spPr>
          <a:ln/>
        </p:spPr>
        <p:txBody>
          <a:bodyPr vert="horz" wrap="square" lIns="91440" tIns="45720" rIns="91440" bIns="45720" anchor="t" anchorCtr="0"/>
          <a:p>
            <a:pPr eaLnBrk="1" hangingPunct="1">
              <a:lnSpc>
                <a:spcPct val="90000"/>
              </a:lnSpc>
              <a:buNone/>
            </a:pPr>
            <a:r>
              <a:rPr lang="en-US" altLang="zh-CN" sz="2400" dirty="0"/>
              <a:t>1.</a:t>
            </a:r>
            <a:r>
              <a:rPr lang="zh-CN" altLang="en-US" sz="2400" dirty="0"/>
              <a:t>合同版本：目前</a:t>
            </a:r>
            <a:r>
              <a:rPr lang="zh-CN" altLang="zh-CN" sz="2400" dirty="0"/>
              <a:t>广泛使用的建设施工合同示范版本是（</a:t>
            </a:r>
            <a:r>
              <a:rPr lang="en-US" altLang="zh-CN" sz="2400" dirty="0"/>
              <a:t>GF-1999-0201</a:t>
            </a:r>
            <a:r>
              <a:rPr lang="zh-CN" altLang="zh-CN" sz="2400" dirty="0"/>
              <a:t>）版本，最新版本（</a:t>
            </a:r>
            <a:r>
              <a:rPr lang="en-US" altLang="zh-CN" sz="2400" dirty="0"/>
              <a:t>GF-2013-0201</a:t>
            </a:r>
            <a:r>
              <a:rPr lang="zh-CN" altLang="zh-CN" sz="2400" dirty="0"/>
              <a:t>）是</a:t>
            </a:r>
            <a:r>
              <a:rPr lang="zh-CN" altLang="en-US" sz="2400" dirty="0"/>
              <a:t>原版</a:t>
            </a:r>
            <a:r>
              <a:rPr lang="zh-CN" altLang="zh-CN" sz="2400" dirty="0"/>
              <a:t>的修订版本</a:t>
            </a:r>
            <a:r>
              <a:rPr lang="zh-CN" altLang="en-US" sz="2400" dirty="0"/>
              <a:t>。</a:t>
            </a:r>
            <a:r>
              <a:rPr lang="zh-CN" altLang="zh-CN" sz="2400" dirty="0"/>
              <a:t>建设工程施工合同示范文本由《协议书》、《通用条款》和《专用条款》三部分构成。另外还包括三个附件：承包人承揽工程项目一览表、发包人供应材料设备一览表与房屋建筑工程质量保证书</a:t>
            </a:r>
            <a:r>
              <a:rPr lang="zh-CN" altLang="en-US" sz="2400" dirty="0"/>
              <a:t>。</a:t>
            </a:r>
            <a:endParaRPr lang="en-US" altLang="zh-CN" sz="2400" dirty="0"/>
          </a:p>
          <a:p>
            <a:pPr>
              <a:buNone/>
            </a:pPr>
            <a:r>
              <a:rPr lang="zh-CN" altLang="en-US" sz="2400" dirty="0"/>
              <a:t>            财务应关注的内容主要是资金支付、价款及经济保障部分。预付款、进度款、结算价确定及支付条款，工程量计算、价格取费计算、变更工程量价的确定和计算条款，质量保证金的预留、违约索赔等条款内容。</a:t>
            </a:r>
            <a:endParaRPr lang="en-US" altLang="zh-CN" sz="2400" dirty="0"/>
          </a:p>
          <a:p>
            <a:pPr>
              <a:buNone/>
            </a:pPr>
            <a:endParaRPr lang="zh-CN" altLang="zh-CN" sz="2000" dirty="0"/>
          </a:p>
          <a:p>
            <a:pPr eaLnBrk="1" hangingPunct="1">
              <a:lnSpc>
                <a:spcPct val="90000"/>
              </a:lnSpc>
              <a:buNone/>
            </a:pPr>
            <a:endParaRPr lang="zh-CN" altLang="en-US" sz="2100" dirty="0"/>
          </a:p>
          <a:p>
            <a:pPr eaLnBrk="1" hangingPunct="1">
              <a:lnSpc>
                <a:spcPct val="90000"/>
              </a:lnSpc>
            </a:pPr>
            <a:endParaRPr lang="zh-CN" altLang="en-US" sz="2400"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内容占位符 2"/>
          <p:cNvSpPr>
            <a:spLocks noGrp="1"/>
          </p:cNvSpPr>
          <p:nvPr>
            <p:ph idx="1"/>
          </p:nvPr>
        </p:nvSpPr>
        <p:spPr>
          <a:xfrm>
            <a:off x="457200" y="533400"/>
            <a:ext cx="8229600" cy="5592763"/>
          </a:xfrm>
          <a:ln/>
        </p:spPr>
        <p:txBody>
          <a:bodyPr vert="horz" wrap="square" lIns="91440" tIns="45720" rIns="91440" bIns="45720" anchor="t" anchorCtr="0"/>
          <a:p>
            <a:pPr eaLnBrk="1" hangingPunct="1">
              <a:lnSpc>
                <a:spcPct val="90000"/>
              </a:lnSpc>
              <a:buNone/>
            </a:pPr>
            <a:r>
              <a:rPr lang="en-US" altLang="zh-CN" sz="2400" dirty="0"/>
              <a:t>2.</a:t>
            </a:r>
            <a:r>
              <a:rPr lang="zh-CN" altLang="en-US" sz="2400" dirty="0"/>
              <a:t>合同价款（三种定价方式）</a:t>
            </a:r>
            <a:endParaRPr lang="zh-CN" altLang="en-US" sz="2400" dirty="0"/>
          </a:p>
          <a:p>
            <a:pPr eaLnBrk="1" hangingPunct="1">
              <a:lnSpc>
                <a:spcPct val="90000"/>
              </a:lnSpc>
              <a:buNone/>
            </a:pPr>
            <a:r>
              <a:rPr lang="zh-CN" altLang="en-US" sz="2400" dirty="0"/>
              <a:t>    ①固定价合同：这种合同又分为固定总价合同和固定单价合同。一般适用小型、工期短要求十分明确的工程适用固定总价合同（总价包干价，承担价格变动风险）；固定单价合同一般</a:t>
            </a:r>
            <a:r>
              <a:rPr lang="zh-CN" altLang="zh-CN" sz="2400" dirty="0"/>
              <a:t>在约定的风险范围合同价款不再调整，风险以外的合同价款</a:t>
            </a:r>
            <a:r>
              <a:rPr lang="zh-CN" altLang="en-US" sz="2400" dirty="0"/>
              <a:t>可以</a:t>
            </a:r>
            <a:r>
              <a:rPr lang="zh-CN" altLang="zh-CN" sz="2400" dirty="0"/>
              <a:t>调整</a:t>
            </a:r>
            <a:r>
              <a:rPr lang="zh-CN" altLang="en-US" sz="2400" dirty="0"/>
              <a:t>。一般大型工程实施时间长，双方都愿采用固定（综合）单价合同。</a:t>
            </a:r>
            <a:endParaRPr lang="zh-CN" altLang="en-US" sz="2400" dirty="0"/>
          </a:p>
          <a:p>
            <a:pPr eaLnBrk="1" hangingPunct="1">
              <a:lnSpc>
                <a:spcPct val="90000"/>
              </a:lnSpc>
              <a:buNone/>
            </a:pPr>
            <a:r>
              <a:rPr lang="zh-CN" altLang="en-US" sz="2400" dirty="0"/>
              <a:t>    ②可调价合同。有条件的可调。</a:t>
            </a:r>
            <a:endParaRPr lang="zh-CN" altLang="en-US" sz="2400" dirty="0"/>
          </a:p>
          <a:p>
            <a:pPr eaLnBrk="1" hangingPunct="1">
              <a:lnSpc>
                <a:spcPct val="90000"/>
              </a:lnSpc>
              <a:buNone/>
            </a:pPr>
            <a:r>
              <a:rPr lang="zh-CN" altLang="en-US" sz="2400" dirty="0"/>
              <a:t>    ③成本加酬金合同。很难计算成本。 </a:t>
            </a:r>
            <a:endParaRPr lang="en-US" altLang="zh-CN" sz="2400" dirty="0"/>
          </a:p>
          <a:p>
            <a:pPr eaLnBrk="1" hangingPunct="1">
              <a:lnSpc>
                <a:spcPct val="90000"/>
              </a:lnSpc>
              <a:buNone/>
            </a:pPr>
            <a:r>
              <a:rPr lang="en-US" altLang="zh-CN" sz="2400" dirty="0"/>
              <a:t>3.</a:t>
            </a:r>
            <a:r>
              <a:rPr lang="zh-CN" altLang="en-US" sz="2400" dirty="0"/>
              <a:t>涉及价格的合同文件及解释顺序</a:t>
            </a:r>
            <a:endParaRPr lang="zh-CN" altLang="en-US" sz="2400" dirty="0"/>
          </a:p>
          <a:p>
            <a:pPr eaLnBrk="1" hangingPunct="1">
              <a:lnSpc>
                <a:spcPct val="90000"/>
              </a:lnSpc>
              <a:buNone/>
            </a:pPr>
            <a:r>
              <a:rPr lang="zh-CN" altLang="en-US" sz="2400" dirty="0"/>
              <a:t>     可能涉及：补充协议、变更纪要、合同、中标书、招标文件及补疑、投标书、标准规范、图纸。</a:t>
            </a:r>
            <a:endParaRPr lang="zh-CN" altLang="en-US" sz="2400" dirty="0"/>
          </a:p>
          <a:p>
            <a:pPr eaLnBrk="1" hangingPunct="1">
              <a:lnSpc>
                <a:spcPct val="90000"/>
              </a:lnSpc>
              <a:buNone/>
            </a:pPr>
            <a:r>
              <a:rPr lang="zh-CN" altLang="en-US" sz="2400" dirty="0"/>
              <a:t>    如有矛盾，以顺序在前为准；相同类型文件的以时间在后的为准。</a:t>
            </a:r>
            <a:endParaRPr lang="zh-CN" altLang="en-US" sz="2400" dirty="0"/>
          </a:p>
          <a:p>
            <a:pPr eaLnBrk="1" hangingPunct="1">
              <a:lnSpc>
                <a:spcPct val="90000"/>
              </a:lnSpc>
              <a:buNone/>
            </a:pPr>
            <a:r>
              <a:rPr lang="zh-CN" altLang="en-US" sz="2400" dirty="0"/>
              <a:t> </a:t>
            </a:r>
            <a:endParaRPr lang="zh-CN" altLang="en-US" sz="2400" dirty="0"/>
          </a:p>
          <a:p>
            <a:endParaRPr lang="zh-CN" altLang="en-US" dirty="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3"/>
          <p:cNvSpPr>
            <a:spLocks noGrp="1"/>
          </p:cNvSpPr>
          <p:nvPr>
            <p:ph idx="1"/>
          </p:nvPr>
        </p:nvSpPr>
        <p:spPr>
          <a:xfrm>
            <a:off x="457200" y="609600"/>
            <a:ext cx="8229600" cy="5516563"/>
          </a:xfrm>
          <a:ln/>
        </p:spPr>
        <p:txBody>
          <a:bodyPr vert="horz" wrap="square" lIns="91440" tIns="45720" rIns="91440" bIns="45720" anchor="t" anchorCtr="0"/>
          <a:p>
            <a:pPr eaLnBrk="1" hangingPunct="1">
              <a:lnSpc>
                <a:spcPct val="80000"/>
              </a:lnSpc>
              <a:buNone/>
            </a:pPr>
            <a:r>
              <a:rPr lang="en-US" altLang="zh-CN" sz="2800" dirty="0"/>
              <a:t>4.</a:t>
            </a:r>
            <a:r>
              <a:rPr lang="zh-CN" altLang="en-US" sz="2800" dirty="0"/>
              <a:t>预付、 工程进度款支付：</a:t>
            </a:r>
            <a:r>
              <a:rPr lang="zh-CN" altLang="zh-CN" sz="2800" dirty="0"/>
              <a:t>工程进度款按月支付，合同内进度款支付限额为经业主（可委托造价审计公司）及监理工程师审定的已完工程量价款的</a:t>
            </a:r>
            <a:r>
              <a:rPr lang="en-US" altLang="zh-CN" sz="2800" dirty="0"/>
              <a:t>80</a:t>
            </a:r>
            <a:r>
              <a:rPr lang="zh-CN" altLang="zh-CN" sz="2800" dirty="0"/>
              <a:t>％，保留金限额为每次付款的</a:t>
            </a:r>
            <a:r>
              <a:rPr lang="en-US" altLang="zh-CN" sz="2800" dirty="0"/>
              <a:t>20</a:t>
            </a:r>
            <a:r>
              <a:rPr lang="zh-CN" altLang="zh-CN" sz="2800" dirty="0"/>
              <a:t>％，合同外工程进度款支付限额为经业主及监理工程师审定的已完工程量价款的</a:t>
            </a:r>
            <a:r>
              <a:rPr lang="en-US" altLang="zh-CN" sz="2800" dirty="0"/>
              <a:t>60</a:t>
            </a:r>
            <a:r>
              <a:rPr lang="zh-CN" altLang="zh-CN" sz="2800" dirty="0"/>
              <a:t>％，保留金限额为每次付款的</a:t>
            </a:r>
            <a:r>
              <a:rPr lang="en-US" altLang="zh-CN" sz="2800" dirty="0"/>
              <a:t>40</a:t>
            </a:r>
            <a:r>
              <a:rPr lang="zh-CN" altLang="zh-CN" sz="2800" dirty="0"/>
              <a:t>％，余下部分待工程竣工验收合格，工程结算经当地（市或县）财政部门审定后支付至工程结算总额的</a:t>
            </a:r>
            <a:r>
              <a:rPr lang="en-US" altLang="zh-CN" sz="2800" dirty="0"/>
              <a:t>95</a:t>
            </a:r>
            <a:r>
              <a:rPr lang="zh-CN" altLang="zh-CN" sz="2800" dirty="0"/>
              <a:t>％。</a:t>
            </a:r>
            <a:endParaRPr lang="en-US" altLang="zh-CN" sz="2800" dirty="0"/>
          </a:p>
          <a:p>
            <a:pPr eaLnBrk="1" hangingPunct="1">
              <a:lnSpc>
                <a:spcPct val="80000"/>
              </a:lnSpc>
              <a:buNone/>
            </a:pPr>
            <a:r>
              <a:rPr lang="en-US" altLang="zh-CN" sz="2800" dirty="0"/>
              <a:t>         </a:t>
            </a:r>
            <a:r>
              <a:rPr lang="zh-CN" altLang="zh-CN" sz="2800" dirty="0"/>
              <a:t>当施工进展到一定时候</a:t>
            </a:r>
            <a:r>
              <a:rPr lang="en-US" altLang="zh-CN" sz="2800" dirty="0"/>
              <a:t>(</a:t>
            </a:r>
            <a:r>
              <a:rPr lang="zh-CN" altLang="zh-CN" sz="2800" dirty="0"/>
              <a:t>一般完成合同价</a:t>
            </a:r>
            <a:r>
              <a:rPr lang="en-US" altLang="zh-CN" sz="2800" dirty="0"/>
              <a:t>30%)</a:t>
            </a:r>
            <a:r>
              <a:rPr lang="zh-CN" altLang="zh-CN" sz="2800" dirty="0"/>
              <a:t>，按月等值扣回的至竣工前三个月全部扣清；按完成百分比扣回的在不超过完成合同价</a:t>
            </a:r>
            <a:r>
              <a:rPr lang="en-US" altLang="zh-CN" sz="2800" dirty="0"/>
              <a:t>80%</a:t>
            </a:r>
            <a:r>
              <a:rPr lang="zh-CN" altLang="zh-CN" sz="2800" dirty="0"/>
              <a:t>全部扣清，注意中途扣回比例不能低于预付的比例。</a:t>
            </a:r>
            <a:endParaRPr lang="zh-CN" altLang="zh-CN" sz="2800" dirty="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内容占位符 2"/>
          <p:cNvSpPr>
            <a:spLocks noGrp="1"/>
          </p:cNvSpPr>
          <p:nvPr>
            <p:ph idx="1"/>
          </p:nvPr>
        </p:nvSpPr>
        <p:spPr>
          <a:xfrm>
            <a:off x="457200" y="762000"/>
            <a:ext cx="8229600" cy="5791200"/>
          </a:xfrm>
          <a:ln/>
        </p:spPr>
        <p:txBody>
          <a:bodyPr vert="horz" wrap="square" lIns="91440" tIns="45720" rIns="91440" bIns="45720" anchor="t" anchorCtr="0"/>
          <a:p>
            <a:pPr eaLnBrk="1" hangingPunct="1">
              <a:lnSpc>
                <a:spcPct val="80000"/>
              </a:lnSpc>
              <a:buNone/>
            </a:pPr>
            <a:r>
              <a:rPr lang="en-US" altLang="zh-CN" sz="2400" dirty="0"/>
              <a:t>5.</a:t>
            </a:r>
            <a:r>
              <a:rPr lang="zh-CN" altLang="en-US" sz="2400" dirty="0"/>
              <a:t>合同价款调整</a:t>
            </a:r>
            <a:endParaRPr lang="zh-CN" altLang="en-US" sz="2400" dirty="0"/>
          </a:p>
          <a:p>
            <a:pPr eaLnBrk="1" hangingPunct="1">
              <a:lnSpc>
                <a:spcPct val="80000"/>
              </a:lnSpc>
              <a:buNone/>
            </a:pPr>
            <a:r>
              <a:rPr lang="zh-CN" altLang="en-US" sz="2400" dirty="0"/>
              <a:t>①工程变更价格调整。按照符合变更条件的才能调整，承包人不经批准的擅自变更的不预调整，设计引</a:t>
            </a:r>
            <a:r>
              <a:rPr lang="zh-CN" altLang="zh-CN" sz="2400" dirty="0"/>
              <a:t>起隐蔽工程量或工程量增减变动的，须经过发包人、监理、设计等有关单位现场工程师签字确认</a:t>
            </a:r>
            <a:r>
              <a:rPr lang="zh-CN" altLang="en-US" sz="2400" dirty="0"/>
              <a:t>。</a:t>
            </a:r>
            <a:endParaRPr lang="en-US" altLang="zh-CN" sz="2400" dirty="0"/>
          </a:p>
          <a:p>
            <a:pPr eaLnBrk="1" hangingPunct="1">
              <a:lnSpc>
                <a:spcPct val="80000"/>
              </a:lnSpc>
              <a:buNone/>
            </a:pPr>
            <a:r>
              <a:rPr lang="en-US" altLang="zh-CN" sz="2400" dirty="0"/>
              <a:t>        </a:t>
            </a:r>
            <a:r>
              <a:rPr lang="zh-CN" altLang="zh-CN" sz="2400" dirty="0"/>
              <a:t>工程量清单中有类似项目的参考类似项目中标单价结算；新增项目有定额的套定额计算，并乘以下浮系数（中标价</a:t>
            </a:r>
            <a:r>
              <a:rPr lang="en-US" altLang="zh-CN" sz="2400" dirty="0"/>
              <a:t>/</a:t>
            </a:r>
            <a:r>
              <a:rPr lang="zh-CN" altLang="zh-CN" sz="2400" dirty="0"/>
              <a:t>经审定的工程预算控制价）结算</a:t>
            </a:r>
            <a:r>
              <a:rPr lang="zh-CN" altLang="en-US" sz="2400" dirty="0"/>
              <a:t>。</a:t>
            </a:r>
            <a:endParaRPr lang="zh-CN" altLang="en-US" sz="2400" dirty="0"/>
          </a:p>
          <a:p>
            <a:pPr eaLnBrk="1" hangingPunct="1">
              <a:lnSpc>
                <a:spcPct val="80000"/>
              </a:lnSpc>
              <a:buNone/>
            </a:pPr>
            <a:r>
              <a:rPr lang="zh-CN" altLang="en-US" sz="2400" dirty="0"/>
              <a:t>②材料价格调整。包括材料</a:t>
            </a:r>
            <a:r>
              <a:rPr lang="zh-CN" altLang="zh-CN" sz="2400" dirty="0"/>
              <a:t>价款</a:t>
            </a:r>
            <a:r>
              <a:rPr lang="zh-CN" altLang="en-US" sz="2400" dirty="0"/>
              <a:t>什么时候调，怎么调。如确定</a:t>
            </a:r>
            <a:r>
              <a:rPr lang="zh-CN" altLang="zh-CN" sz="2400" dirty="0"/>
              <a:t>风险范围</a:t>
            </a:r>
            <a:r>
              <a:rPr lang="zh-CN" altLang="en-US" sz="2400" dirty="0"/>
              <a:t>为</a:t>
            </a:r>
            <a:r>
              <a:rPr lang="zh-CN" altLang="zh-CN" sz="2400" dirty="0"/>
              <a:t>承包人可承担</a:t>
            </a:r>
            <a:r>
              <a:rPr lang="en-US" altLang="zh-CN" sz="2400" dirty="0"/>
              <a:t>5%</a:t>
            </a:r>
            <a:r>
              <a:rPr lang="zh-CN" altLang="zh-CN" sz="2400" dirty="0"/>
              <a:t>以内（含</a:t>
            </a:r>
            <a:r>
              <a:rPr lang="en-US" altLang="zh-CN" sz="2400" dirty="0"/>
              <a:t>5%</a:t>
            </a:r>
            <a:r>
              <a:rPr lang="zh-CN" altLang="zh-CN" sz="2400" dirty="0"/>
              <a:t>）的主要材料基期价格风险，发包人承担</a:t>
            </a:r>
            <a:r>
              <a:rPr lang="en-US" altLang="zh-CN" sz="2400" dirty="0"/>
              <a:t>5%</a:t>
            </a:r>
            <a:r>
              <a:rPr lang="zh-CN" altLang="zh-CN" sz="2400" dirty="0"/>
              <a:t>幅度以外的主要材料基期价格风险。主要材料</a:t>
            </a:r>
            <a:r>
              <a:rPr lang="zh-CN" altLang="en-US" sz="2400" dirty="0"/>
              <a:t>包括哪些要写清楚</a:t>
            </a:r>
            <a:r>
              <a:rPr lang="zh-CN" altLang="zh-CN" sz="2400" dirty="0"/>
              <a:t>（含钢筋、商品砼、门窗制品、水泥、木材、砂石、砌块、电线、电缆等以及铜管、母线槽等市场波动较大的材料）</a:t>
            </a:r>
            <a:endParaRPr lang="zh-CN" altLang="zh-CN" sz="2400" dirty="0"/>
          </a:p>
          <a:p>
            <a:pPr eaLnBrk="1" hangingPunct="1">
              <a:lnSpc>
                <a:spcPct val="80000"/>
              </a:lnSpc>
              <a:buNone/>
            </a:pPr>
            <a:r>
              <a:rPr lang="zh-CN" altLang="en-US" sz="2400" dirty="0"/>
              <a:t>        如果涉及</a:t>
            </a:r>
            <a:r>
              <a:rPr lang="zh-CN" altLang="zh-CN" sz="2400" dirty="0"/>
              <a:t>材料价格有信息价的按施工期间《</a:t>
            </a:r>
            <a:r>
              <a:rPr lang="en-US" altLang="zh-CN" sz="2400" dirty="0"/>
              <a:t>**</a:t>
            </a:r>
            <a:r>
              <a:rPr lang="zh-CN" altLang="zh-CN" sz="2400" dirty="0"/>
              <a:t>市建设工程造价信息》公布的信息价的平均价计取，无信息价的按市场价格协商确定</a:t>
            </a:r>
            <a:r>
              <a:rPr lang="zh-CN" altLang="en-US" sz="2400" dirty="0"/>
              <a:t>。</a:t>
            </a:r>
            <a:r>
              <a:rPr lang="zh-CN" altLang="zh-CN" sz="2400" dirty="0"/>
              <a:t>新增</a:t>
            </a:r>
            <a:r>
              <a:rPr lang="zh-CN" altLang="en-US" sz="2400" dirty="0"/>
              <a:t>材料无市场价的</a:t>
            </a:r>
            <a:r>
              <a:rPr lang="zh-CN" altLang="zh-CN" sz="2400" dirty="0"/>
              <a:t>，由发包人、承包人根据市场价格协商确定。</a:t>
            </a:r>
            <a:endParaRPr lang="en-US" altLang="zh-CN" sz="2400" dirty="0"/>
          </a:p>
          <a:p>
            <a:pPr eaLnBrk="1" hangingPunct="1">
              <a:lnSpc>
                <a:spcPct val="80000"/>
              </a:lnSpc>
              <a:buNone/>
            </a:pPr>
            <a:endParaRPr lang="zh-CN" altLang="en-US" sz="2400" dirty="0"/>
          </a:p>
          <a:p>
            <a:endParaRPr lang="zh-CN" altLang="en-US" dirty="0"/>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内容占位符 2"/>
          <p:cNvSpPr>
            <a:spLocks noGrp="1"/>
          </p:cNvSpPr>
          <p:nvPr>
            <p:ph idx="1"/>
          </p:nvPr>
        </p:nvSpPr>
        <p:spPr>
          <a:xfrm>
            <a:off x="457200" y="990600"/>
            <a:ext cx="8229600" cy="5135563"/>
          </a:xfrm>
          <a:ln/>
        </p:spPr>
        <p:txBody>
          <a:bodyPr vert="horz" wrap="square" lIns="91440" tIns="45720" rIns="91440" bIns="45720" anchor="t" anchorCtr="0"/>
          <a:p>
            <a:pPr eaLnBrk="1" hangingPunct="1">
              <a:lnSpc>
                <a:spcPct val="80000"/>
              </a:lnSpc>
              <a:buNone/>
            </a:pPr>
            <a:r>
              <a:rPr lang="en-US" altLang="zh-CN" dirty="0"/>
              <a:t>6.</a:t>
            </a:r>
            <a:r>
              <a:rPr lang="zh-CN" altLang="en-US" dirty="0"/>
              <a:t>违约索赔：质量达不到要求的索赔（包括检验质量是否打到要求的检验费）；施工组织、施工方法不当造成损失的赔偿（如施工中不按设计要求基础超挖）；工期延长的赔偿条款（通常日万分之四），都要约定清楚。</a:t>
            </a:r>
            <a:endParaRPr lang="zh-CN" altLang="en-US" dirty="0"/>
          </a:p>
          <a:p>
            <a:pPr eaLnBrk="1" hangingPunct="1">
              <a:lnSpc>
                <a:spcPct val="80000"/>
              </a:lnSpc>
              <a:buNone/>
            </a:pPr>
            <a:r>
              <a:rPr lang="zh-CN" altLang="en-US" dirty="0"/>
              <a:t> </a:t>
            </a:r>
            <a:r>
              <a:rPr lang="en-US" altLang="zh-CN" dirty="0"/>
              <a:t>7.</a:t>
            </a:r>
            <a:r>
              <a:rPr lang="zh-CN" altLang="en-US" dirty="0"/>
              <a:t>质量保证金在完工结算时后要留够</a:t>
            </a:r>
            <a:r>
              <a:rPr lang="en-US" altLang="zh-CN" dirty="0"/>
              <a:t>5%</a:t>
            </a:r>
            <a:r>
              <a:rPr lang="zh-CN" altLang="en-US" dirty="0"/>
              <a:t>，并且按一般工程留保时间</a:t>
            </a:r>
            <a:r>
              <a:rPr lang="en-US" altLang="zh-CN" dirty="0"/>
              <a:t>2</a:t>
            </a:r>
            <a:r>
              <a:rPr lang="zh-CN" altLang="en-US" dirty="0"/>
              <a:t>年，涉及防水部分要留保</a:t>
            </a:r>
            <a:r>
              <a:rPr lang="en-US" altLang="zh-CN" dirty="0"/>
              <a:t>5</a:t>
            </a:r>
            <a:r>
              <a:rPr lang="zh-CN" altLang="en-US" dirty="0"/>
              <a:t>年。</a:t>
            </a:r>
            <a:endParaRPr lang="zh-CN" altLang="en-US" dirty="0"/>
          </a:p>
          <a:p>
            <a:endParaRPr lang="zh-CN" altLang="en-US" dirty="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1"/>
          <p:cNvSpPr>
            <a:spLocks noGrp="1"/>
          </p:cNvSpPr>
          <p:nvPr>
            <p:ph type="title"/>
          </p:nvPr>
        </p:nvSpPr>
        <p:spPr>
          <a:ln/>
        </p:spPr>
        <p:txBody>
          <a:bodyPr vert="horz" wrap="square" lIns="91440" tIns="45720" rIns="91440" bIns="45720" anchor="ctr" anchorCtr="0"/>
          <a:p>
            <a:r>
              <a:rPr lang="zh-CN" altLang="en-US" dirty="0"/>
              <a:t>（四）监理合同</a:t>
            </a:r>
            <a:endParaRPr lang="zh-CN" altLang="en-US" dirty="0"/>
          </a:p>
        </p:txBody>
      </p:sp>
      <p:sp>
        <p:nvSpPr>
          <p:cNvPr id="69635" name="内容占位符 2"/>
          <p:cNvSpPr>
            <a:spLocks noGrp="1"/>
          </p:cNvSpPr>
          <p:nvPr>
            <p:ph idx="1"/>
          </p:nvPr>
        </p:nvSpPr>
        <p:spPr>
          <a:ln/>
        </p:spPr>
        <p:txBody>
          <a:bodyPr vert="horz" wrap="square" lIns="91440" tIns="45720" rIns="91440" bIns="45720" anchor="t" anchorCtr="0"/>
          <a:p>
            <a:r>
              <a:rPr lang="en-US" altLang="zh-CN" sz="2800" dirty="0"/>
              <a:t>1.</a:t>
            </a:r>
            <a:r>
              <a:rPr lang="zh-CN" altLang="en-US" sz="2800" dirty="0"/>
              <a:t>合同范本。</a:t>
            </a:r>
            <a:r>
              <a:rPr lang="zh-CN" altLang="zh-CN" sz="2800" dirty="0"/>
              <a:t>原国家工商行政管理局于</a:t>
            </a:r>
            <a:r>
              <a:rPr lang="en-US" altLang="zh-CN" sz="2800" dirty="0"/>
              <a:t>2000</a:t>
            </a:r>
            <a:r>
              <a:rPr lang="zh-CN" altLang="zh-CN" sz="2800" dirty="0"/>
              <a:t>年联合颁布了《建设工程委托监理合同（示范文本）》（ＧＦ－</a:t>
            </a:r>
            <a:r>
              <a:rPr lang="en-US" altLang="zh-CN" sz="2800" dirty="0"/>
              <a:t>2000</a:t>
            </a:r>
            <a:r>
              <a:rPr lang="zh-CN" altLang="zh-CN" sz="2800" dirty="0"/>
              <a:t>－</a:t>
            </a:r>
            <a:r>
              <a:rPr lang="en-US" altLang="zh-CN" sz="2800" dirty="0"/>
              <a:t>0202</a:t>
            </a:r>
            <a:r>
              <a:rPr lang="zh-CN" altLang="zh-CN" sz="2800" dirty="0"/>
              <a:t>），</a:t>
            </a:r>
            <a:r>
              <a:rPr lang="en-US" altLang="zh-CN" sz="2800" dirty="0"/>
              <a:t>2012</a:t>
            </a:r>
            <a:r>
              <a:rPr lang="zh-CN" altLang="zh-CN" sz="2800" dirty="0"/>
              <a:t>年，国家住建部和国家工商行政管理总局在</a:t>
            </a:r>
            <a:r>
              <a:rPr lang="en-US" altLang="zh-CN" sz="2800" dirty="0"/>
              <a:t>2000</a:t>
            </a:r>
            <a:r>
              <a:rPr lang="zh-CN" altLang="zh-CN" sz="2800" dirty="0"/>
              <a:t>版本基础上，修订并实施了（ＧＦ－</a:t>
            </a:r>
            <a:r>
              <a:rPr lang="en-US" altLang="zh-CN" sz="2800" dirty="0"/>
              <a:t>2012</a:t>
            </a:r>
            <a:r>
              <a:rPr lang="zh-CN" altLang="zh-CN" sz="2800" dirty="0"/>
              <a:t>－</a:t>
            </a:r>
            <a:r>
              <a:rPr lang="en-US" altLang="zh-CN" sz="2800" dirty="0"/>
              <a:t>0202</a:t>
            </a:r>
            <a:r>
              <a:rPr lang="zh-CN" altLang="zh-CN" sz="2800" dirty="0"/>
              <a:t>）建设监理合同规范的新版本。</a:t>
            </a:r>
            <a:endParaRPr lang="en-US" altLang="zh-CN" sz="2800" dirty="0"/>
          </a:p>
          <a:p>
            <a:r>
              <a:rPr lang="en-US" altLang="zh-CN" sz="2800" dirty="0"/>
              <a:t>   </a:t>
            </a:r>
            <a:r>
              <a:rPr lang="zh-CN" altLang="en-US" sz="2800" dirty="0"/>
              <a:t>主要关注合同的组成、合同通用条款是否包括明细的工作范围和要求，没包括的在专用条款中要注意补充，要注意有违约赔偿条款和质量保证条款。</a:t>
            </a:r>
            <a:endParaRPr lang="en-US" altLang="zh-CN" sz="2800" dirty="0"/>
          </a:p>
          <a:p>
            <a:endParaRPr lang="zh-CN" altLang="en-US" sz="2800"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内容占位符 2"/>
          <p:cNvSpPr>
            <a:spLocks noGrp="1"/>
          </p:cNvSpPr>
          <p:nvPr>
            <p:ph idx="1"/>
          </p:nvPr>
        </p:nvSpPr>
        <p:spPr>
          <a:xfrm>
            <a:off x="457200" y="152400"/>
            <a:ext cx="8229600" cy="6553200"/>
          </a:xfrm>
          <a:ln/>
        </p:spPr>
        <p:txBody>
          <a:bodyPr vert="horz" wrap="square" lIns="91440" tIns="45720" rIns="91440" bIns="45720" anchor="t" anchorCtr="0"/>
          <a:p>
            <a:r>
              <a:rPr lang="en-US" altLang="zh-CN" sz="2400" dirty="0"/>
              <a:t>2.</a:t>
            </a:r>
            <a:r>
              <a:rPr lang="zh-CN" altLang="en-US" sz="2400" dirty="0"/>
              <a:t>合同构成。</a:t>
            </a:r>
            <a:r>
              <a:rPr lang="zh-CN" altLang="zh-CN" sz="2400" dirty="0"/>
              <a:t>监理合同包括下面的组成：</a:t>
            </a:r>
            <a:endParaRPr lang="zh-CN" altLang="zh-CN" sz="2400" dirty="0"/>
          </a:p>
          <a:p>
            <a:r>
              <a:rPr lang="zh-CN" altLang="zh-CN" sz="2400" dirty="0"/>
              <a:t>（</a:t>
            </a:r>
            <a:r>
              <a:rPr lang="en-US" altLang="zh-CN" sz="2400" dirty="0"/>
              <a:t>1</a:t>
            </a:r>
            <a:r>
              <a:rPr lang="zh-CN" altLang="zh-CN" sz="2400" dirty="0"/>
              <a:t>） 协议书；</a:t>
            </a:r>
            <a:endParaRPr lang="zh-CN" altLang="zh-CN" sz="2400" dirty="0"/>
          </a:p>
          <a:p>
            <a:r>
              <a:rPr lang="zh-CN" altLang="zh-CN" sz="2400" dirty="0"/>
              <a:t>（</a:t>
            </a:r>
            <a:r>
              <a:rPr lang="en-US" altLang="zh-CN" sz="2400" dirty="0"/>
              <a:t>2</a:t>
            </a:r>
            <a:r>
              <a:rPr lang="zh-CN" altLang="zh-CN" sz="2400" dirty="0"/>
              <a:t>）中标通知书（适用于招标工程）或委托书（适用于非招标工程）；</a:t>
            </a:r>
            <a:endParaRPr lang="zh-CN" altLang="zh-CN" sz="2400" dirty="0"/>
          </a:p>
          <a:p>
            <a:r>
              <a:rPr lang="zh-CN" altLang="zh-CN" sz="2400" dirty="0"/>
              <a:t>（</a:t>
            </a:r>
            <a:r>
              <a:rPr lang="en-US" altLang="zh-CN" sz="2400" dirty="0"/>
              <a:t>3</a:t>
            </a:r>
            <a:r>
              <a:rPr lang="zh-CN" altLang="zh-CN" sz="2400" dirty="0"/>
              <a:t>）投标文件（适用于招标工程）或监理与相关服务建议书（适用于非招标工程）；</a:t>
            </a:r>
            <a:endParaRPr lang="zh-CN" altLang="zh-CN" sz="2400" dirty="0"/>
          </a:p>
          <a:p>
            <a:r>
              <a:rPr lang="zh-CN" altLang="zh-CN" sz="2400" dirty="0"/>
              <a:t>（</a:t>
            </a:r>
            <a:r>
              <a:rPr lang="en-US" altLang="zh-CN" sz="2400" dirty="0"/>
              <a:t>4</a:t>
            </a:r>
            <a:r>
              <a:rPr lang="zh-CN" altLang="zh-CN" sz="2400" dirty="0"/>
              <a:t>）专用条件；</a:t>
            </a:r>
            <a:endParaRPr lang="zh-CN" altLang="zh-CN" sz="2400" dirty="0"/>
          </a:p>
          <a:p>
            <a:r>
              <a:rPr lang="zh-CN" altLang="zh-CN" sz="2400" dirty="0"/>
              <a:t>（</a:t>
            </a:r>
            <a:r>
              <a:rPr lang="en-US" altLang="zh-CN" sz="2400" dirty="0"/>
              <a:t>5</a:t>
            </a:r>
            <a:r>
              <a:rPr lang="zh-CN" altLang="zh-CN" sz="2400" dirty="0"/>
              <a:t>）通用条件；</a:t>
            </a:r>
            <a:endParaRPr lang="zh-CN" altLang="zh-CN" sz="2400" dirty="0"/>
          </a:p>
          <a:p>
            <a:r>
              <a:rPr lang="zh-CN" altLang="zh-CN" sz="2400" dirty="0"/>
              <a:t>（</a:t>
            </a:r>
            <a:r>
              <a:rPr lang="en-US" altLang="zh-CN" sz="2400" dirty="0"/>
              <a:t>6</a:t>
            </a:r>
            <a:r>
              <a:rPr lang="zh-CN" altLang="zh-CN" sz="2400" dirty="0"/>
              <a:t>）标准、规范及有关技术文件（含经委托人审核认可的监理规划、监理实施细则）；</a:t>
            </a:r>
            <a:endParaRPr lang="zh-CN" altLang="zh-CN" sz="2400" dirty="0"/>
          </a:p>
          <a:p>
            <a:r>
              <a:rPr lang="zh-CN" altLang="zh-CN" sz="2400" dirty="0"/>
              <a:t>（</a:t>
            </a:r>
            <a:r>
              <a:rPr lang="en-US" altLang="zh-CN" sz="2400" dirty="0"/>
              <a:t>7</a:t>
            </a:r>
            <a:r>
              <a:rPr lang="zh-CN" altLang="zh-CN" sz="2400" dirty="0"/>
              <a:t>）附录，即：</a:t>
            </a:r>
            <a:endParaRPr lang="zh-CN" altLang="zh-CN" sz="2400" dirty="0"/>
          </a:p>
          <a:p>
            <a:r>
              <a:rPr lang="zh-CN" altLang="zh-CN" sz="2400" dirty="0"/>
              <a:t>附录</a:t>
            </a:r>
            <a:r>
              <a:rPr lang="en-US" altLang="zh-CN" sz="2400" dirty="0"/>
              <a:t>A  </a:t>
            </a:r>
            <a:r>
              <a:rPr lang="zh-CN" altLang="zh-CN" sz="2400" dirty="0"/>
              <a:t>相关服务的范围和内容</a:t>
            </a:r>
            <a:endParaRPr lang="zh-CN" altLang="zh-CN" sz="2400" dirty="0"/>
          </a:p>
          <a:p>
            <a:r>
              <a:rPr lang="zh-CN" altLang="zh-CN" sz="2400" dirty="0"/>
              <a:t>附录</a:t>
            </a:r>
            <a:r>
              <a:rPr lang="en-US" altLang="zh-CN" sz="2400" dirty="0"/>
              <a:t>B  </a:t>
            </a:r>
            <a:r>
              <a:rPr lang="zh-CN" altLang="zh-CN" sz="2400" dirty="0"/>
              <a:t>委托人派遣的人员和提供的房屋、资料、设备</a:t>
            </a:r>
            <a:endParaRPr lang="zh-CN" altLang="zh-CN" sz="2400" dirty="0"/>
          </a:p>
          <a:p>
            <a:r>
              <a:rPr lang="zh-CN" altLang="zh-CN" sz="2400" dirty="0"/>
              <a:t>合同签订后，双方依法签订的补充协议变更协议文件也是本合同文件的组成部分。</a:t>
            </a:r>
            <a:endParaRPr lang="zh-CN" altLang="zh-CN" sz="2400" dirty="0"/>
          </a:p>
          <a:p>
            <a:endParaRPr lang="zh-CN" altLang="en-US" dirty="0"/>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内容占位符 2"/>
          <p:cNvSpPr>
            <a:spLocks noGrp="1"/>
          </p:cNvSpPr>
          <p:nvPr>
            <p:ph idx="1"/>
          </p:nvPr>
        </p:nvSpPr>
        <p:spPr>
          <a:xfrm>
            <a:off x="457200" y="990600"/>
            <a:ext cx="8229600" cy="5135563"/>
          </a:xfrm>
          <a:ln/>
        </p:spPr>
        <p:txBody>
          <a:bodyPr vert="horz" wrap="square" lIns="91440" tIns="45720" rIns="91440" bIns="45720" anchor="t" anchorCtr="0"/>
          <a:p>
            <a:pPr>
              <a:buNone/>
            </a:pPr>
            <a:r>
              <a:rPr lang="en-US" altLang="zh-CN" sz="2800" dirty="0"/>
              <a:t>3</a:t>
            </a:r>
            <a:r>
              <a:rPr lang="zh-CN" altLang="en-US" sz="2800" dirty="0"/>
              <a:t>、通用条款：</a:t>
            </a:r>
            <a:r>
              <a:rPr lang="en-US" altLang="zh-CN" sz="2800" dirty="0"/>
              <a:t>2012</a:t>
            </a:r>
            <a:r>
              <a:rPr lang="zh-CN" altLang="zh-CN" sz="2800" dirty="0"/>
              <a:t>新版（ＧＦ－</a:t>
            </a:r>
            <a:r>
              <a:rPr lang="en-US" altLang="zh-CN" sz="2800" dirty="0"/>
              <a:t>2012</a:t>
            </a:r>
            <a:r>
              <a:rPr lang="zh-CN" altLang="zh-CN" sz="2800" dirty="0"/>
              <a:t>－</a:t>
            </a:r>
            <a:r>
              <a:rPr lang="en-US" altLang="zh-CN" sz="2800" dirty="0"/>
              <a:t>0202</a:t>
            </a:r>
            <a:r>
              <a:rPr lang="zh-CN" altLang="zh-CN" sz="2800" dirty="0"/>
              <a:t>）通用条款已由</a:t>
            </a:r>
            <a:r>
              <a:rPr lang="en-US" altLang="zh-CN" sz="2800" dirty="0"/>
              <a:t>2000</a:t>
            </a:r>
            <a:r>
              <a:rPr lang="zh-CN" altLang="zh-CN" sz="2800" dirty="0"/>
              <a:t>版本（ＧＦ－</a:t>
            </a:r>
            <a:r>
              <a:rPr lang="en-US" altLang="zh-CN" sz="2800" dirty="0"/>
              <a:t>2000</a:t>
            </a:r>
            <a:r>
              <a:rPr lang="zh-CN" altLang="zh-CN" sz="2800" dirty="0"/>
              <a:t>－</a:t>
            </a:r>
            <a:r>
              <a:rPr lang="en-US" altLang="zh-CN" sz="2800" dirty="0"/>
              <a:t>0202</a:t>
            </a:r>
            <a:r>
              <a:rPr lang="zh-CN" altLang="zh-CN" sz="2800" dirty="0"/>
              <a:t>）的通用条款的修订和补充。</a:t>
            </a:r>
            <a:r>
              <a:rPr lang="zh-CN" altLang="en-US" sz="2800" dirty="0"/>
              <a:t>新版本的通用条款增加了</a:t>
            </a:r>
            <a:r>
              <a:rPr lang="zh-CN" altLang="zh-CN" sz="2800" dirty="0"/>
              <a:t>监理人必须完成的监理工作内容有</a:t>
            </a:r>
            <a:r>
              <a:rPr lang="en-US" altLang="zh-CN" sz="2800" dirty="0"/>
              <a:t>22</a:t>
            </a:r>
            <a:r>
              <a:rPr lang="zh-CN" altLang="zh-CN" sz="2800" dirty="0"/>
              <a:t>项</a:t>
            </a:r>
            <a:r>
              <a:rPr lang="zh-CN" altLang="en-US" sz="2800" dirty="0"/>
              <a:t>。</a:t>
            </a:r>
            <a:r>
              <a:rPr lang="zh-CN" altLang="zh-CN" sz="2800" dirty="0"/>
              <a:t>包括：审查施工承包人提交的施工组织设计；检查施工承包人工程质量；安全生产管理制度；审核施工承包人提交的工程款支付申请；发现工程质量、施工安全生产存在隐患的，要求施工承包人整改并报委托人；验收隐蔽工程、分部分项工程；签署竣工验收意见等</a:t>
            </a:r>
            <a:endParaRPr lang="zh-CN" altLang="en-US" sz="28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3"/>
          <p:cNvSpPr>
            <a:spLocks noGrp="1"/>
          </p:cNvSpPr>
          <p:nvPr>
            <p:ph idx="1"/>
          </p:nvPr>
        </p:nvSpPr>
        <p:spPr>
          <a:xfrm>
            <a:off x="457200" y="1066800"/>
            <a:ext cx="8229600" cy="5562600"/>
          </a:xfrm>
          <a:ln/>
        </p:spPr>
        <p:txBody>
          <a:bodyPr vert="horz" wrap="square" lIns="91440" tIns="45720" rIns="91440" bIns="45720" anchor="t" anchorCtr="0"/>
          <a:p>
            <a:r>
              <a:rPr lang="zh-CN" altLang="en-US" sz="2800" dirty="0"/>
              <a:t>       社区服务中心及卫生监督所项目，填报</a:t>
            </a:r>
            <a:r>
              <a:rPr lang="en-US" altLang="zh-CN" sz="2800" dirty="0"/>
              <a:t>27-31</a:t>
            </a:r>
            <a:r>
              <a:rPr lang="zh-CN" altLang="en-US" sz="2800" dirty="0"/>
              <a:t>项管理手续信息（按当时报表要求手续情况，包括下达项目、前期审批和管理等信息）、进度累计报表、开工和完工及建设过程照片每月</a:t>
            </a:r>
            <a:r>
              <a:rPr lang="en-US" altLang="zh-CN" sz="2800" dirty="0"/>
              <a:t>1</a:t>
            </a:r>
            <a:r>
              <a:rPr lang="zh-CN" altLang="en-US" sz="2800" dirty="0"/>
              <a:t>张至少</a:t>
            </a:r>
            <a:r>
              <a:rPr lang="en-US" altLang="zh-CN" sz="2800" dirty="0"/>
              <a:t>4</a:t>
            </a:r>
            <a:r>
              <a:rPr lang="zh-CN" altLang="en-US" sz="2800" dirty="0"/>
              <a:t>张以上；</a:t>
            </a:r>
            <a:r>
              <a:rPr lang="en-US" altLang="zh-CN" sz="2800" dirty="0"/>
              <a:t>                    </a:t>
            </a:r>
            <a:endParaRPr lang="en-US" altLang="zh-CN" sz="2800" dirty="0"/>
          </a:p>
          <a:p>
            <a:r>
              <a:rPr lang="en-US" altLang="zh-CN" sz="2800" dirty="0"/>
              <a:t>       </a:t>
            </a:r>
            <a:r>
              <a:rPr lang="zh-CN" altLang="en-US" sz="2800" dirty="0"/>
              <a:t>县级医院、疾控及以上项目，填报</a:t>
            </a:r>
            <a:r>
              <a:rPr lang="en-US" altLang="zh-CN" sz="2800" dirty="0"/>
              <a:t>29-34</a:t>
            </a:r>
            <a:r>
              <a:rPr lang="zh-CN" altLang="en-US" sz="2800" dirty="0"/>
              <a:t>项管理手续信息（按当时报表要求手续情况，包括下达项目、前期审批和管理等信息）、进度累计报表、开工和完工及建设过程每月</a:t>
            </a:r>
            <a:r>
              <a:rPr lang="en-US" altLang="zh-CN" sz="2800" dirty="0"/>
              <a:t>1</a:t>
            </a:r>
            <a:r>
              <a:rPr lang="zh-CN" altLang="en-US" sz="2800" dirty="0"/>
              <a:t>张进度照片。</a:t>
            </a:r>
            <a:endParaRPr lang="en-US" altLang="zh-CN" sz="2800" dirty="0"/>
          </a:p>
          <a:p>
            <a:r>
              <a:rPr lang="zh-CN" altLang="en-US" sz="2800" dirty="0"/>
              <a:t>（</a:t>
            </a:r>
            <a:r>
              <a:rPr lang="en-US" altLang="zh-CN" sz="2800" dirty="0"/>
              <a:t>3</a:t>
            </a:r>
            <a:r>
              <a:rPr lang="zh-CN" altLang="en-US" sz="2800" dirty="0"/>
              <a:t>）启动进程：</a:t>
            </a:r>
            <a:r>
              <a:rPr lang="en-US" altLang="zh-CN" sz="2800" dirty="0"/>
              <a:t>2012</a:t>
            </a:r>
            <a:r>
              <a:rPr lang="zh-CN" altLang="en-US" sz="2800" dirty="0"/>
              <a:t>年</a:t>
            </a:r>
            <a:r>
              <a:rPr lang="en-US" altLang="zh-CN" sz="2800" dirty="0"/>
              <a:t>3</a:t>
            </a:r>
            <a:r>
              <a:rPr lang="zh-CN" altLang="en-US" sz="2800" dirty="0"/>
              <a:t>月</a:t>
            </a:r>
            <a:r>
              <a:rPr lang="en-US" altLang="zh-CN" sz="2800" dirty="0"/>
              <a:t>25</a:t>
            </a:r>
            <a:r>
              <a:rPr lang="zh-CN" altLang="en-US" sz="2800" dirty="0"/>
              <a:t>开始，</a:t>
            </a:r>
            <a:r>
              <a:rPr lang="en-US" altLang="zh-CN" sz="2800" dirty="0"/>
              <a:t>6</a:t>
            </a:r>
            <a:r>
              <a:rPr lang="zh-CN" altLang="en-US" sz="2800" dirty="0"/>
              <a:t>月正式运行。</a:t>
            </a:r>
            <a:endParaRPr lang="en-US" altLang="zh-CN" sz="2800" dirty="0"/>
          </a:p>
          <a:p>
            <a:r>
              <a:rPr lang="zh-CN" altLang="en-US" sz="2800" dirty="0"/>
              <a:t>（</a:t>
            </a:r>
            <a:r>
              <a:rPr lang="en-US" altLang="zh-CN" sz="2800" dirty="0"/>
              <a:t>4</a:t>
            </a:r>
            <a:r>
              <a:rPr lang="zh-CN" altLang="en-US" sz="2800" dirty="0"/>
              <a:t>）人员要求。</a:t>
            </a:r>
            <a:endParaRPr lang="zh-CN" altLang="en-US" sz="2800" dirty="0"/>
          </a:p>
          <a:p>
            <a:endParaRPr lang="zh-CN" altLang="en-US" sz="2800" dirty="0"/>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内容占位符 2"/>
          <p:cNvSpPr>
            <a:spLocks noGrp="1"/>
          </p:cNvSpPr>
          <p:nvPr>
            <p:ph idx="1"/>
          </p:nvPr>
        </p:nvSpPr>
        <p:spPr>
          <a:xfrm>
            <a:off x="457200" y="381000"/>
            <a:ext cx="8229600" cy="5745163"/>
          </a:xfrm>
          <a:ln/>
        </p:spPr>
        <p:txBody>
          <a:bodyPr vert="horz" wrap="square" lIns="91440" tIns="45720" rIns="91440" bIns="45720" anchor="t" anchorCtr="0"/>
          <a:p>
            <a:pPr>
              <a:buNone/>
            </a:pPr>
            <a:r>
              <a:rPr lang="en-US" altLang="zh-CN" sz="2800" dirty="0"/>
              <a:t>4</a:t>
            </a:r>
            <a:r>
              <a:rPr lang="zh-CN" altLang="en-US" sz="2800" dirty="0"/>
              <a:t>、专用条款。如通用条款没有</a:t>
            </a:r>
            <a:r>
              <a:rPr lang="en-US" altLang="zh-CN" sz="2800" dirty="0"/>
              <a:t>22</a:t>
            </a:r>
            <a:r>
              <a:rPr lang="zh-CN" altLang="en-US" sz="2800" dirty="0"/>
              <a:t>条内容，则通过专用条款增加进去，还可以根据实际情况进一步明细的约定。</a:t>
            </a:r>
            <a:endParaRPr lang="en-US" altLang="zh-CN" sz="2800" dirty="0"/>
          </a:p>
          <a:p>
            <a:pPr>
              <a:buNone/>
            </a:pPr>
            <a:r>
              <a:rPr lang="en-US" altLang="zh-CN" sz="2800" dirty="0"/>
              <a:t> </a:t>
            </a:r>
            <a:r>
              <a:rPr lang="zh-CN" altLang="en-US" sz="2800" dirty="0"/>
              <a:t>（</a:t>
            </a:r>
            <a:r>
              <a:rPr lang="en-US" altLang="zh-CN" sz="2800" dirty="0"/>
              <a:t>1</a:t>
            </a:r>
            <a:r>
              <a:rPr lang="zh-CN" altLang="en-US" sz="2800" dirty="0"/>
              <a:t>）根据实际适当增加工作内容条款。如</a:t>
            </a:r>
            <a:r>
              <a:rPr lang="en-US" altLang="zh-CN" sz="2800" dirty="0"/>
              <a:t>A.</a:t>
            </a:r>
            <a:r>
              <a:rPr lang="zh-CN" altLang="zh-CN" sz="2800" dirty="0"/>
              <a:t>主持工程建设过程中有关协作单位的组织协调</a:t>
            </a:r>
            <a:r>
              <a:rPr lang="zh-CN" altLang="en-US" sz="2800" dirty="0"/>
              <a:t>，</a:t>
            </a:r>
            <a:r>
              <a:rPr lang="zh-CN" altLang="zh-CN" sz="2800" dirty="0"/>
              <a:t>重要协调事项应事先向委托人报告。</a:t>
            </a:r>
            <a:r>
              <a:rPr lang="en-US" altLang="zh-CN" sz="2800" dirty="0"/>
              <a:t>B.</a:t>
            </a:r>
            <a:r>
              <a:rPr lang="zh-CN" altLang="zh-CN" sz="2800" dirty="0"/>
              <a:t>定期（每周）召开监理工作会议，编制监理工作月报表并上报委托人。</a:t>
            </a:r>
            <a:r>
              <a:rPr lang="en-US" altLang="zh-CN" sz="2800" dirty="0"/>
              <a:t>C.</a:t>
            </a:r>
            <a:r>
              <a:rPr lang="zh-CN" altLang="zh-CN" sz="2800" dirty="0"/>
              <a:t>调查、处理工程质量缺陷和事故，审批处理方案，监督处理方案的实施。</a:t>
            </a:r>
            <a:r>
              <a:rPr lang="en-US" altLang="zh-CN" sz="2800" dirty="0"/>
              <a:t>D.</a:t>
            </a:r>
            <a:r>
              <a:rPr lang="zh-CN" altLang="zh-CN" sz="2800" dirty="0"/>
              <a:t>不定期组织安全检查，审查处理意见并限期整改，发现违章冒险作业的责令其停止作业，发现隐患的要责令其停工整改，参加工伤事故的处理。</a:t>
            </a:r>
            <a:endParaRPr lang="en-US" altLang="zh-CN" sz="2800" dirty="0"/>
          </a:p>
          <a:p>
            <a:pPr>
              <a:buNone/>
            </a:pPr>
            <a:r>
              <a:rPr lang="zh-CN" altLang="en-US" dirty="0"/>
              <a:t> </a:t>
            </a:r>
            <a:endParaRPr lang="zh-CN" altLang="en-US"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内容占位符 2"/>
          <p:cNvSpPr>
            <a:spLocks noGrp="1"/>
          </p:cNvSpPr>
          <p:nvPr>
            <p:ph idx="1"/>
          </p:nvPr>
        </p:nvSpPr>
        <p:spPr>
          <a:xfrm>
            <a:off x="457200" y="381000"/>
            <a:ext cx="8229600" cy="5745163"/>
          </a:xfrm>
          <a:ln/>
        </p:spPr>
        <p:txBody>
          <a:bodyPr vert="horz" wrap="square" lIns="91440" tIns="45720" rIns="91440" bIns="45720" anchor="t" anchorCtr="0"/>
          <a:p>
            <a:r>
              <a:rPr lang="zh-CN" altLang="en-US" sz="2800" dirty="0"/>
              <a:t>（</a:t>
            </a:r>
            <a:r>
              <a:rPr lang="en-US" altLang="zh-CN" sz="2800" dirty="0"/>
              <a:t>2</a:t>
            </a:r>
            <a:r>
              <a:rPr lang="zh-CN" altLang="en-US" sz="2800" dirty="0"/>
              <a:t>）提出工作具体要求条款。如</a:t>
            </a:r>
            <a:r>
              <a:rPr lang="en-US" altLang="zh-CN" sz="2800" dirty="0"/>
              <a:t>A.</a:t>
            </a:r>
            <a:r>
              <a:rPr lang="zh-CN" altLang="en-US" sz="2800" dirty="0"/>
              <a:t>工作时间要求，</a:t>
            </a:r>
            <a:r>
              <a:rPr lang="zh-CN" altLang="zh-CN" sz="2800" dirty="0"/>
              <a:t>总监每周在工地上班时间不少于</a:t>
            </a:r>
            <a:r>
              <a:rPr lang="en-US" altLang="zh-CN" sz="2800" dirty="0"/>
              <a:t>5</a:t>
            </a:r>
            <a:r>
              <a:rPr lang="zh-CN" altLang="zh-CN" sz="2800" dirty="0"/>
              <a:t>天；现场监理人员每天的工作时间与施工单位上班时间一致（每周上班时间为</a:t>
            </a:r>
            <a:r>
              <a:rPr lang="en-US" altLang="zh-CN" sz="2800" dirty="0"/>
              <a:t>7</a:t>
            </a:r>
            <a:r>
              <a:rPr lang="zh-CN" altLang="zh-CN" sz="2800" dirty="0"/>
              <a:t>天</a:t>
            </a:r>
            <a:r>
              <a:rPr lang="zh-CN" altLang="en-US" sz="2800" dirty="0"/>
              <a:t>），</a:t>
            </a:r>
            <a:r>
              <a:rPr lang="zh-CN" altLang="zh-CN" sz="2800" dirty="0"/>
              <a:t>做到</a:t>
            </a:r>
            <a:r>
              <a:rPr lang="en-US" altLang="zh-CN" sz="2800" dirty="0"/>
              <a:t>24</a:t>
            </a:r>
            <a:r>
              <a:rPr lang="zh-CN" altLang="zh-CN" sz="2800" dirty="0"/>
              <a:t>小时现场有监理人员值班，能及时处理发生的问题。</a:t>
            </a:r>
            <a:r>
              <a:rPr lang="en-US" altLang="zh-CN" sz="2800" dirty="0"/>
              <a:t>B.</a:t>
            </a:r>
            <a:r>
              <a:rPr lang="zh-CN" altLang="en-US" sz="2800" dirty="0"/>
              <a:t>对</a:t>
            </a:r>
            <a:r>
              <a:rPr lang="zh-CN" altLang="zh-CN" sz="2800" dirty="0"/>
              <a:t>总监</a:t>
            </a:r>
            <a:r>
              <a:rPr lang="zh-CN" altLang="en-US" sz="2800" dirty="0"/>
              <a:t>及</a:t>
            </a:r>
            <a:r>
              <a:rPr lang="zh-CN" altLang="zh-CN" sz="2800" dirty="0"/>
              <a:t>应制定各岗位监理人员的考核</a:t>
            </a:r>
            <a:r>
              <a:rPr lang="zh-CN" altLang="en-US" sz="2800" dirty="0"/>
              <a:t>要求，</a:t>
            </a:r>
            <a:r>
              <a:rPr lang="zh-CN" altLang="zh-CN" sz="2800" dirty="0"/>
              <a:t>定期对各岗位监理人员进行考核，对不称职的监理人</a:t>
            </a:r>
            <a:r>
              <a:rPr lang="zh-CN" altLang="en-US" sz="2800" dirty="0"/>
              <a:t>利用职权</a:t>
            </a:r>
            <a:r>
              <a:rPr lang="zh-CN" altLang="zh-CN" sz="2800" dirty="0"/>
              <a:t>谋取非法利益监理人员有权</a:t>
            </a:r>
            <a:r>
              <a:rPr lang="zh-CN" altLang="en-US" sz="2800" dirty="0"/>
              <a:t>处罚并</a:t>
            </a:r>
            <a:r>
              <a:rPr lang="zh-CN" altLang="zh-CN" sz="2800" dirty="0"/>
              <a:t>要求调换。</a:t>
            </a:r>
            <a:r>
              <a:rPr lang="en-US" altLang="zh-CN" sz="2800" dirty="0"/>
              <a:t>C.</a:t>
            </a:r>
            <a:r>
              <a:rPr lang="zh-CN" altLang="en-US" sz="2800" dirty="0"/>
              <a:t>审核图纸要求：</a:t>
            </a:r>
            <a:r>
              <a:rPr lang="zh-CN" altLang="zh-CN" sz="2800" dirty="0"/>
              <a:t>监理人在施工前应对施工图纸进行认真会审，如果因为审核工作不到位而引起的返工或变更，监理人应承担部分责任并进行赔偿。</a:t>
            </a:r>
            <a:r>
              <a:rPr lang="en-US" altLang="zh-CN" sz="2800" dirty="0"/>
              <a:t> D.</a:t>
            </a:r>
            <a:r>
              <a:rPr lang="zh-CN" altLang="en-US" sz="2800" dirty="0"/>
              <a:t>检测设备要求。</a:t>
            </a:r>
            <a:r>
              <a:rPr lang="en-US" altLang="zh-CN" sz="2800" dirty="0"/>
              <a:t>E</a:t>
            </a:r>
            <a:r>
              <a:rPr lang="zh-CN" altLang="en-US" sz="2800" dirty="0"/>
              <a:t>对计量计价进行审核的要求。</a:t>
            </a:r>
            <a:endParaRPr lang="zh-CN" altLang="en-US" sz="2800" dirty="0"/>
          </a:p>
          <a:p>
            <a:endParaRPr lang="zh-CN" altLang="en-US"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内容占位符 2"/>
          <p:cNvSpPr>
            <a:spLocks noGrp="1"/>
          </p:cNvSpPr>
          <p:nvPr>
            <p:ph idx="1"/>
          </p:nvPr>
        </p:nvSpPr>
        <p:spPr>
          <a:xfrm>
            <a:off x="457200" y="609600"/>
            <a:ext cx="8229600" cy="5516563"/>
          </a:xfrm>
          <a:ln/>
        </p:spPr>
        <p:txBody>
          <a:bodyPr vert="horz" wrap="square" lIns="91440" tIns="45720" rIns="91440" bIns="45720" anchor="t" anchorCtr="0"/>
          <a:p>
            <a:r>
              <a:rPr lang="en-US" altLang="zh-CN" sz="2800" dirty="0"/>
              <a:t>5.</a:t>
            </a:r>
            <a:r>
              <a:rPr lang="zh-CN" altLang="zh-CN" sz="2800" dirty="0"/>
              <a:t>质量保证金</a:t>
            </a:r>
            <a:r>
              <a:rPr lang="zh-CN" altLang="en-US" sz="2800" dirty="0"/>
              <a:t>。</a:t>
            </a:r>
            <a:endParaRPr lang="zh-CN" altLang="zh-CN" sz="2800" dirty="0"/>
          </a:p>
          <a:p>
            <a:pPr>
              <a:buNone/>
            </a:pPr>
            <a:r>
              <a:rPr lang="en-US" altLang="zh-CN" sz="2800" dirty="0"/>
              <a:t>   </a:t>
            </a:r>
            <a:r>
              <a:rPr lang="zh-CN" altLang="zh-CN" sz="2800" dirty="0"/>
              <a:t>委托人暂扣应付监理费用的</a:t>
            </a:r>
            <a:r>
              <a:rPr lang="en-US" altLang="zh-CN" sz="2800" dirty="0"/>
              <a:t>5%</a:t>
            </a:r>
            <a:r>
              <a:rPr lang="zh-CN" altLang="zh-CN" sz="2800" dirty="0"/>
              <a:t>作为质量保证金。在工程竣工验收合格满二年后，若无监理服务质量问题，则返还监理人的质量保证金。</a:t>
            </a:r>
            <a:endParaRPr lang="en-US" altLang="zh-CN" sz="2800" dirty="0"/>
          </a:p>
          <a:p>
            <a:r>
              <a:rPr lang="en-US" altLang="zh-CN" sz="2800" dirty="0"/>
              <a:t>6.</a:t>
            </a:r>
            <a:r>
              <a:rPr lang="zh-CN" altLang="en-US" sz="2800" dirty="0"/>
              <a:t>违约责任。</a:t>
            </a:r>
            <a:endParaRPr lang="en-US" altLang="zh-CN" sz="2800" dirty="0"/>
          </a:p>
          <a:p>
            <a:pPr>
              <a:buNone/>
            </a:pPr>
            <a:r>
              <a:rPr lang="en-US" altLang="zh-CN" sz="2800" dirty="0"/>
              <a:t>   </a:t>
            </a:r>
            <a:r>
              <a:rPr lang="zh-CN" altLang="en-US" sz="2800" dirty="0"/>
              <a:t>要明细可并操作，</a:t>
            </a:r>
            <a:r>
              <a:rPr lang="zh-CN" altLang="zh-CN" sz="2800" dirty="0"/>
              <a:t>监理机构在责任期内，应当履行监理合同中约定的义务。如果因监理人过失给委托人造成了经济损失，监理人除免收相应损失部分的监理费外，还应付给委托人与直接损失部分相对应的监理费用相等的赔偿金。但累计赔偿总额不应超过监理酬金总数</a:t>
            </a:r>
            <a:r>
              <a:rPr lang="en-US" altLang="zh-CN" sz="2800" dirty="0"/>
              <a:t>(</a:t>
            </a:r>
            <a:r>
              <a:rPr lang="zh-CN" altLang="zh-CN" sz="2800" dirty="0"/>
              <a:t>除去税金</a:t>
            </a:r>
            <a:r>
              <a:rPr lang="en-US" altLang="zh-CN" sz="2800" dirty="0"/>
              <a:t>)</a:t>
            </a:r>
            <a:r>
              <a:rPr lang="zh-CN" altLang="zh-CN" sz="2800" dirty="0"/>
              <a:t>。</a:t>
            </a:r>
            <a:endParaRPr lang="zh-CN" altLang="zh-CN" sz="2800" dirty="0"/>
          </a:p>
          <a:p>
            <a:endParaRPr lang="zh-CN" altLang="zh-CN" sz="2800" dirty="0"/>
          </a:p>
          <a:p>
            <a:endParaRPr lang="zh-CN" altLang="en-US" dirty="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3"/>
          <p:cNvSpPr>
            <a:spLocks noGrp="1"/>
          </p:cNvSpPr>
          <p:nvPr>
            <p:ph idx="1"/>
          </p:nvPr>
        </p:nvSpPr>
        <p:spPr>
          <a:ln/>
        </p:spPr>
        <p:txBody>
          <a:bodyPr vert="horz" wrap="square" lIns="91440" tIns="45720" rIns="91440" bIns="45720" anchor="t" anchorCtr="0"/>
          <a:p>
            <a:pPr>
              <a:buNone/>
            </a:pPr>
            <a:r>
              <a:rPr lang="zh-CN" altLang="en-US" sz="9600" dirty="0"/>
              <a:t>        </a:t>
            </a:r>
            <a:r>
              <a:rPr lang="zh-CN" altLang="en-US" sz="9600" b="1" dirty="0">
                <a:solidFill>
                  <a:srgbClr val="FF0000"/>
                </a:solidFill>
              </a:rPr>
              <a:t>谢谢！</a:t>
            </a:r>
            <a:endParaRPr lang="zh-CN" altLang="en-US" sz="9600" b="1" dirty="0">
              <a:solidFill>
                <a:srgbClr val="FF0000"/>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a:xfrm>
            <a:off x="457200" y="685800"/>
            <a:ext cx="8305800" cy="5440363"/>
          </a:xfrm>
          <a:ln/>
        </p:spPr>
        <p:txBody>
          <a:bodyPr vert="horz" wrap="square" lIns="91440" tIns="45720" rIns="91440" bIns="45720" anchor="t" anchorCtr="0"/>
          <a:p>
            <a:pPr>
              <a:buNone/>
            </a:pPr>
            <a:r>
              <a:rPr lang="zh-CN" altLang="en-US" sz="2800" dirty="0"/>
              <a:t>（二）</a:t>
            </a:r>
            <a:r>
              <a:rPr lang="en-US" altLang="zh-CN" sz="2800" dirty="0"/>
              <a:t>《</a:t>
            </a:r>
            <a:r>
              <a:rPr lang="zh-CN" altLang="en-US" sz="2800" dirty="0"/>
              <a:t>关于完善卫生基建项目网络直报有关事宜的通知</a:t>
            </a:r>
            <a:r>
              <a:rPr lang="en-US" altLang="zh-CN" sz="2800" dirty="0"/>
              <a:t>》</a:t>
            </a:r>
            <a:r>
              <a:rPr lang="zh-CN" altLang="en-US" sz="2800" dirty="0"/>
              <a:t>（厅卫项目</a:t>
            </a:r>
            <a:r>
              <a:rPr lang="en-US" altLang="zh-CN" sz="2800" dirty="0"/>
              <a:t>[2012]29</a:t>
            </a:r>
            <a:r>
              <a:rPr lang="zh-CN" altLang="en-US" sz="2800" dirty="0"/>
              <a:t>号）；</a:t>
            </a:r>
            <a:endParaRPr lang="zh-CN" altLang="en-US" sz="2800" dirty="0"/>
          </a:p>
          <a:p>
            <a:pPr>
              <a:buNone/>
            </a:pPr>
            <a:r>
              <a:rPr lang="en-US" altLang="zh-CN" sz="2800" dirty="0"/>
              <a:t>    1</a:t>
            </a:r>
            <a:r>
              <a:rPr lang="zh-CN" altLang="en-US" sz="2800" dirty="0"/>
              <a:t>、项目计划数要与上级下达计划对上，中央下达项目和国家发改委的对上，以后有地方审批的和上级下达不同的规模投资为调整数，计划数不能调整，并由自治区统一输入；调整计划数也是要经过有关部门批准的才能填调整数。</a:t>
            </a:r>
            <a:endParaRPr lang="en-US" altLang="zh-CN" sz="2800" dirty="0"/>
          </a:p>
          <a:p>
            <a:pPr>
              <a:buNone/>
            </a:pPr>
            <a:r>
              <a:rPr lang="en-US" altLang="zh-CN" sz="2800" dirty="0"/>
              <a:t>    2</a:t>
            </a:r>
            <a:r>
              <a:rPr lang="zh-CN" altLang="en-US" sz="2800" dirty="0"/>
              <a:t>、明确规定项目正式下达后无论开工与否，都要求进行填报，未开工的填报项目下达情况、前期工作情况和前期工作的投资（支出）情况；</a:t>
            </a:r>
            <a:endParaRPr lang="en-US" altLang="zh-CN" sz="28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a:xfrm>
            <a:off x="457200" y="533400"/>
            <a:ext cx="8229600" cy="5592763"/>
          </a:xfrm>
          <a:ln/>
        </p:spPr>
        <p:txBody>
          <a:bodyPr vert="horz" wrap="square" lIns="91440" tIns="45720" rIns="91440" bIns="45720" anchor="t" anchorCtr="0"/>
          <a:p>
            <a:pPr>
              <a:buNone/>
            </a:pPr>
            <a:r>
              <a:rPr lang="en-US" altLang="zh-CN" dirty="0"/>
              <a:t>   3</a:t>
            </a:r>
            <a:r>
              <a:rPr lang="zh-CN" altLang="en-US" dirty="0"/>
              <a:t>、未开工项目可以不上传照片（落实土地的也可上传），但开工项目一定要有照片，乡镇以上项目在主体施工过程中每月要有一张全面施工的照片。</a:t>
            </a:r>
            <a:endParaRPr lang="en-US" altLang="zh-CN" dirty="0"/>
          </a:p>
          <a:p>
            <a:pPr>
              <a:buNone/>
            </a:pPr>
            <a:r>
              <a:rPr lang="en-US" altLang="zh-CN" dirty="0"/>
              <a:t>   4</a:t>
            </a:r>
            <a:r>
              <a:rPr lang="zh-CN" altLang="en-US" dirty="0"/>
              <a:t>、注意“完成计划投资”和“实际完成投资”区别；在单个项目和会总表中，“实际完成投资</a:t>
            </a:r>
            <a:r>
              <a:rPr lang="zh-CN" altLang="zh-CN" dirty="0"/>
              <a:t>≥</a:t>
            </a:r>
            <a:r>
              <a:rPr lang="zh-CN" altLang="en-US" dirty="0"/>
              <a:t>完成计划投资”。</a:t>
            </a:r>
            <a:endParaRPr lang="en-US" altLang="zh-CN" dirty="0"/>
          </a:p>
          <a:p>
            <a:pPr>
              <a:buNone/>
            </a:pPr>
            <a:r>
              <a:rPr lang="en-US" altLang="zh-CN" dirty="0"/>
              <a:t>   5</a:t>
            </a:r>
            <a:r>
              <a:rPr lang="zh-CN" altLang="en-US" dirty="0"/>
              <a:t>、落实直报人员，区项目办对网络直报实行相对分工负责。</a:t>
            </a:r>
            <a:endParaRPr lang="en-US" altLang="zh-CN" dirty="0"/>
          </a:p>
          <a:p>
            <a:pPr>
              <a:buNone/>
            </a:pPr>
            <a:r>
              <a:rPr lang="en-US" altLang="zh-CN" dirty="0"/>
              <a:t>    </a:t>
            </a:r>
            <a:endParaRPr lang="zh-CN" altLang="en-US" dirty="0"/>
          </a:p>
        </p:txBody>
      </p:sp>
    </p:spTree>
  </p:cSld>
  <p:clrMapOvr>
    <a:masterClrMapping/>
  </p:clrMapOvr>
  <p:transition/>
</p:sld>
</file>

<file path=ppt/tags/tag1.xml><?xml version="1.0" encoding="utf-8"?>
<p:tagLst xmlns:p="http://schemas.openxmlformats.org/presentationml/2006/main">
  <p:tag name="KSO_WPP_MARK_KEY" val="8ac7659c-78e9-49f6-b36e-bd294244eca2"/>
  <p:tag name="COMMONDATA" val="eyJoZGlkIjoiN2VkNDM4NjMyNzY2NDAxZWNmOTMxYWE5NTczNDQyMjMifQ=="/>
</p:tagLst>
</file>

<file path=ppt/theme/theme1.xml><?xml version="1.0" encoding="utf-8"?>
<a:theme xmlns:a="http://schemas.openxmlformats.org/drawingml/2006/main" name="默认设计模板">
  <a:themeElements>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18916</Words>
  <Application>WPS 演示</Application>
  <PresentationFormat>全屏显示(4:3)</PresentationFormat>
  <Paragraphs>686</Paragraphs>
  <Slides>73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73</vt:i4>
      </vt:variant>
    </vt:vector>
  </HeadingPairs>
  <TitlesOfParts>
    <vt:vector size="83" baseType="lpstr">
      <vt:lpstr>Arial</vt:lpstr>
      <vt:lpstr>宋体</vt:lpstr>
      <vt:lpstr>Wingdings</vt:lpstr>
      <vt:lpstr>华文新魏</vt:lpstr>
      <vt:lpstr>方正行楷简体</vt:lpstr>
      <vt:lpstr>微软雅黑</vt:lpstr>
      <vt:lpstr>Times New Roman</vt:lpstr>
      <vt:lpstr>Calibri</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基建财务管理核算</dc:title>
  <dc:creator>吴彦伦</dc:creator>
  <dc:subject>讲义</dc:subject>
  <cp:lastModifiedBy>1234</cp:lastModifiedBy>
  <cp:revision>664</cp:revision>
  <dcterms:created xsi:type="dcterms:W3CDTF">2012-12-27T03:32:14Z</dcterms:created>
  <dcterms:modified xsi:type="dcterms:W3CDTF">2022-11-04T01:04:51Z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2052-11.1.0.12763</vt:lpwstr>
  </property>
  <property fmtid="{D5CDD505-2E9C-101B-9397-08002B2CF9AE}" pid="4" name="ICV">
    <vt:lpwstr>4E92F1B69F1842EF8571BE8924D890DF</vt:lpwstr>
  </property>
</Properties>
</file>