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handoutMasterIdLst>
    <p:handoutMasterId r:id="rId44"/>
  </p:handoutMasterIdLst>
  <p:sldIdLst>
    <p:sldId id="284" r:id="rId3"/>
    <p:sldId id="301" r:id="rId4"/>
    <p:sldId id="302" r:id="rId5"/>
    <p:sldId id="303" r:id="rId6"/>
    <p:sldId id="416" r:id="rId7"/>
    <p:sldId id="417" r:id="rId8"/>
    <p:sldId id="418" r:id="rId9"/>
    <p:sldId id="371" r:id="rId10"/>
    <p:sldId id="420" r:id="rId11"/>
    <p:sldId id="422" r:id="rId12"/>
    <p:sldId id="423" r:id="rId13"/>
    <p:sldId id="424" r:id="rId14"/>
    <p:sldId id="425" r:id="rId15"/>
    <p:sldId id="426" r:id="rId16"/>
    <p:sldId id="428" r:id="rId17"/>
    <p:sldId id="429" r:id="rId18"/>
    <p:sldId id="430" r:id="rId19"/>
    <p:sldId id="432" r:id="rId20"/>
    <p:sldId id="433" r:id="rId21"/>
    <p:sldId id="434" r:id="rId22"/>
    <p:sldId id="435" r:id="rId23"/>
    <p:sldId id="436" r:id="rId24"/>
    <p:sldId id="319" r:id="rId25"/>
    <p:sldId id="320" r:id="rId26"/>
    <p:sldId id="321" r:id="rId27"/>
    <p:sldId id="328" r:id="rId28"/>
    <p:sldId id="400" r:id="rId29"/>
    <p:sldId id="401" r:id="rId30"/>
    <p:sldId id="402" r:id="rId31"/>
    <p:sldId id="403" r:id="rId32"/>
    <p:sldId id="404" r:id="rId33"/>
    <p:sldId id="407" r:id="rId34"/>
    <p:sldId id="405" r:id="rId35"/>
    <p:sldId id="406" r:id="rId36"/>
    <p:sldId id="309" r:id="rId37"/>
    <p:sldId id="324" r:id="rId38"/>
    <p:sldId id="372" r:id="rId39"/>
    <p:sldId id="315" r:id="rId40"/>
    <p:sldId id="439" r:id="rId41"/>
    <p:sldId id="308" r:id="rId42"/>
  </p:sldIdLst>
  <p:sldSz cx="9144000" cy="6858000" type="screen4x3"/>
  <p:notesSz cx="6858000" cy="9144000"/>
  <p:custDataLst>
    <p:tags r:id="rId48"/>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FF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541"/>
    <p:restoredTop sz="94634"/>
  </p:normalViewPr>
  <p:slideViewPr>
    <p:cSldViewPr showGuides="1">
      <p:cViewPr varScale="1">
        <p:scale>
          <a:sx n="82" d="100"/>
          <a:sy n="82" d="100"/>
        </p:scale>
        <p:origin x="-1694" y="-91"/>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8" Type="http://schemas.openxmlformats.org/officeDocument/2006/relationships/tags" Target="tags/tag1.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handoutMaster" Target="handoutMasters/handoutMaster1.xml"/><Relationship Id="rId43" Type="http://schemas.openxmlformats.org/officeDocument/2006/relationships/notesMaster" Target="notesMasters/notesMaster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buFontTx/>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buFontTx/>
              <a:buNone/>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A01E8E5-36E3-407C-A40D-7DDFFF771825}"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buFontTx/>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buFontTx/>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buFontTx/>
              <a:buNone/>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4036" name="Rectangle 4"/>
          <p:cNvSpPr>
            <a:spLocks noGrp="1" noRot="1"/>
          </p:cNvSpPr>
          <p:nvPr>
            <p:ph type="sldImg"/>
          </p:nvPr>
        </p:nvSpPr>
        <p:spPr>
          <a:xfrm>
            <a:off x="1143000" y="685800"/>
            <a:ext cx="4572000" cy="3429000"/>
          </a:xfrm>
          <a:prstGeom prst="rect">
            <a:avLst/>
          </a:prstGeom>
          <a:noFill/>
          <a:ln w="9525">
            <a:noFill/>
          </a:ln>
        </p:spPr>
      </p:sp>
      <p:sp>
        <p:nvSpPr>
          <p:cNvPr id="2053" name="Rectangle 5"/>
          <p:cNvSpPr>
            <a:spLocks noGrp="1" noRot="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buFontTx/>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PhAnim="0"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90114" name="Rectangle 2"/>
          <p:cNvSpPr>
            <a:spLocks noGrp="1" noRot="1" noChangeArrowheads="1"/>
          </p:cNvSpPr>
          <p:nvPr>
            <p:ph type="ctrTitle"/>
          </p:nvPr>
        </p:nvSpPr>
        <p:spPr>
          <a:xfrm>
            <a:off x="3962400" y="1066800"/>
            <a:ext cx="4648200" cy="1981200"/>
          </a:xfrm>
        </p:spPr>
        <p:txBody>
          <a:bodyPr/>
          <a:lstStyle>
            <a:lvl1pPr>
              <a:defRPr/>
            </a:lvl1pPr>
          </a:lstStyle>
          <a:p>
            <a:r>
              <a:rPr lang="zh-CN" altLang="en-US" noProof="1"/>
              <a:t>单击此处编辑母版标题样式</a:t>
            </a:r>
            <a:endParaRPr lang="zh-CN" altLang="en-US" noProof="1"/>
          </a:p>
        </p:txBody>
      </p:sp>
      <p:sp>
        <p:nvSpPr>
          <p:cNvPr id="90115" name="Rectangle 3"/>
          <p:cNvSpPr>
            <a:spLocks noGrp="1" noRot="1" noChangeArrowheads="1"/>
          </p:cNvSpPr>
          <p:nvPr>
            <p:ph type="subTitle" idx="1"/>
          </p:nvPr>
        </p:nvSpPr>
        <p:spPr>
          <a:xfrm>
            <a:off x="3962400" y="3657600"/>
            <a:ext cx="4572000" cy="1676400"/>
          </a:xfrm>
        </p:spPr>
        <p:txBody>
          <a:bodyPr/>
          <a:lstStyle>
            <a:lvl1pPr marL="0" indent="0" algn="ctr">
              <a:buFont typeface="Wingdings" panose="05000000000000000000" pitchFamily="2" charset="2"/>
              <a:buNone/>
              <a:defRPr/>
            </a:lvl1pPr>
          </a:lstStyle>
          <a:p>
            <a:r>
              <a:rPr lang="zh-CN" altLang="en-US" noProof="1"/>
              <a:t>单击此处编辑母版副标题样式</a:t>
            </a:r>
            <a:endParaRPr lang="zh-CN" altLang="en-US" noProof="1"/>
          </a:p>
        </p:txBody>
      </p:sp>
      <p:sp>
        <p:nvSpPr>
          <p:cNvPr id="7" name="Rectangle 4"/>
          <p:cNvSpPr>
            <a:spLocks noGrp="1" noChangeArrowheads="1"/>
          </p:cNvSpPr>
          <p:nvPr>
            <p:ph type="dt" sz="half" idx="2"/>
          </p:nvPr>
        </p:nvSpPr>
        <p:spPr bwMode="auto">
          <a:xfrm>
            <a:off x="301625" y="6076950"/>
            <a:ext cx="2289175"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0D928C08-4377-4236-B40A-74D5157310A9}"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3124200" y="6076950"/>
            <a:ext cx="2895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6553200" y="6076950"/>
            <a:ext cx="2289175" cy="476250"/>
          </a:xfrm>
          <a:prstGeom prst="rect">
            <a:avLst/>
          </a:prstGeom>
          <a:ln>
            <a:miter lim="800000"/>
          </a:ln>
        </p:spPr>
        <p:txBody>
          <a:bodyPr vert="horz" wrap="square" lIns="91440" tIns="45720" rIns="91440" bIns="45720" numCol="1" anchor="t" anchorCtr="0" compatLnSpc="1"/>
          <a:p>
            <a:pPr algn="r"/>
            <a:fld id="{9A0DB2DC-4C9A-4742-B13C-FB6460FD3503}" type="slidenum">
              <a:rPr lang="zh-CN" altLang="en-US" dirty="0"/>
            </a:fld>
            <a:endParaRPr lang="zh-CN"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125B2A6-45DD-4E73-B236-3C0CB71B3629}"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10363" y="685800"/>
            <a:ext cx="2135187" cy="5181600"/>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301625" y="685800"/>
            <a:ext cx="6256338" cy="5181600"/>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125B2A6-45DD-4E73-B236-3C0CB71B3629}"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125B2A6-45DD-4E73-B236-3C0CB71B3629}"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125B2A6-45DD-4E73-B236-3C0CB71B3629}"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304800" y="1981200"/>
            <a:ext cx="4194175"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51375" y="1981200"/>
            <a:ext cx="4194175"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125B2A6-45DD-4E73-B236-3C0CB71B3629}"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125B2A6-45DD-4E73-B236-3C0CB71B3629}"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125B2A6-45DD-4E73-B236-3C0CB71B3629}"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125B2A6-45DD-4E73-B236-3C0CB71B3629}"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125B2A6-45DD-4E73-B236-3C0CB71B3629}"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125B2A6-45DD-4E73-B236-3C0CB71B3629}"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Rectangle 2"/>
          <p:cNvSpPr>
            <a:spLocks noGrp="1" noRot="1"/>
          </p:cNvSpPr>
          <p:nvPr>
            <p:ph type="title"/>
          </p:nvPr>
        </p:nvSpPr>
        <p:spPr>
          <a:xfrm>
            <a:off x="301625" y="685800"/>
            <a:ext cx="854075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89091" name="Rectangle 3"/>
          <p:cNvSpPr>
            <a:spLocks noGrp="1" noRot="1"/>
          </p:cNvSpPr>
          <p:nvPr>
            <p:ph type="body"/>
          </p:nvPr>
        </p:nvSpPr>
        <p:spPr>
          <a:xfrm>
            <a:off x="304800" y="1981200"/>
            <a:ext cx="8540750" cy="38862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89092" name="Rectangle 4"/>
          <p:cNvSpPr>
            <a:spLocks noGrp="1" noChangeArrowheads="1"/>
          </p:cNvSpPr>
          <p:nvPr>
            <p:ph type="dt" sz="half" idx="2"/>
          </p:nvPr>
        </p:nvSpPr>
        <p:spPr bwMode="auto">
          <a:xfrm>
            <a:off x="301625" y="6019800"/>
            <a:ext cx="2289175" cy="476250"/>
          </a:xfrm>
          <a:prstGeom prst="rect">
            <a:avLst/>
          </a:prstGeom>
          <a:noFill/>
          <a:ln w="9525">
            <a:noFill/>
            <a:miter lim="800000"/>
          </a:ln>
          <a:effectLst/>
        </p:spPr>
        <p:txBody>
          <a:bodyPr vert="horz" wrap="square" lIns="91440" tIns="45720" rIns="91440" bIns="45720" numCol="1" anchor="t" anchorCtr="0" compatLnSpc="1"/>
          <a:lstStyle>
            <a:lvl1pPr>
              <a:buFontTx/>
              <a:buNone/>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125B2A6-45DD-4E73-B236-3C0CB71B3629}"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9093" name="Rectangle 5"/>
          <p:cNvSpPr>
            <a:spLocks noGrp="1" noChangeArrowheads="1"/>
          </p:cNvSpPr>
          <p:nvPr>
            <p:ph type="ftr" sz="quarter" idx="3"/>
          </p:nvPr>
        </p:nvSpPr>
        <p:spPr bwMode="auto">
          <a:xfrm>
            <a:off x="3124200" y="6019800"/>
            <a:ext cx="2895600" cy="476250"/>
          </a:xfrm>
          <a:prstGeom prst="rect">
            <a:avLst/>
          </a:prstGeom>
          <a:noFill/>
          <a:ln w="9525">
            <a:noFill/>
            <a:miter lim="800000"/>
          </a:ln>
          <a:effectLst/>
        </p:spPr>
        <p:txBody>
          <a:bodyPr vert="horz" wrap="square" lIns="91440" tIns="45720" rIns="91440" bIns="45720" numCol="1" anchor="t" anchorCtr="0" compatLnSpc="1"/>
          <a:lstStyle>
            <a:lvl1pPr algn="ctr">
              <a:buFontTx/>
              <a:buNone/>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9094" name="Rectangle 6"/>
          <p:cNvSpPr>
            <a:spLocks noGrp="1" noChangeArrowheads="1"/>
          </p:cNvSpPr>
          <p:nvPr>
            <p:ph type="sldNum" sz="quarter" idx="4"/>
          </p:nvPr>
        </p:nvSpPr>
        <p:spPr bwMode="auto">
          <a:xfrm>
            <a:off x="6553200" y="6019800"/>
            <a:ext cx="2289175"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fade">
                                      <p:cBhvr>
                                        <p:cTn id="7" dur="1000"/>
                                        <p:tgtEl>
                                          <p:spTgt spid="89091">
                                            <p:txEl>
                                              <p:pRg st="0" end="0"/>
                                            </p:txEl>
                                          </p:spTgt>
                                        </p:tgtEl>
                                      </p:cBhvr>
                                    </p:animEffect>
                                    <p:anim calcmode="lin" valueType="num">
                                      <p:cBhvr>
                                        <p:cTn id="8" dur="1000" fill="hold"/>
                                        <p:tgtEl>
                                          <p:spTgt spid="890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909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Effect transition="in" filter="fade">
                                      <p:cBhvr>
                                        <p:cTn id="12" dur="1000"/>
                                        <p:tgtEl>
                                          <p:spTgt spid="89091">
                                            <p:txEl>
                                              <p:pRg st="1" end="1"/>
                                            </p:txEl>
                                          </p:spTgt>
                                        </p:tgtEl>
                                      </p:cBhvr>
                                    </p:animEffect>
                                    <p:anim calcmode="lin" valueType="num">
                                      <p:cBhvr>
                                        <p:cTn id="13" dur="1000" fill="hold"/>
                                        <p:tgtEl>
                                          <p:spTgt spid="8909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909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9091">
                                            <p:txEl>
                                              <p:pRg st="2" end="2"/>
                                            </p:txEl>
                                          </p:spTgt>
                                        </p:tgtEl>
                                        <p:attrNameLst>
                                          <p:attrName>style.visibility</p:attrName>
                                        </p:attrNameLst>
                                      </p:cBhvr>
                                      <p:to>
                                        <p:strVal val="visible"/>
                                      </p:to>
                                    </p:set>
                                    <p:animEffect transition="in" filter="fade">
                                      <p:cBhvr>
                                        <p:cTn id="17" dur="1000"/>
                                        <p:tgtEl>
                                          <p:spTgt spid="89091">
                                            <p:txEl>
                                              <p:pRg st="2" end="2"/>
                                            </p:txEl>
                                          </p:spTgt>
                                        </p:tgtEl>
                                      </p:cBhvr>
                                    </p:animEffect>
                                    <p:anim calcmode="lin" valueType="num">
                                      <p:cBhvr>
                                        <p:cTn id="18" dur="1000" fill="hold"/>
                                        <p:tgtEl>
                                          <p:spTgt spid="8909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909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9091">
                                            <p:txEl>
                                              <p:pRg st="3" end="3"/>
                                            </p:txEl>
                                          </p:spTgt>
                                        </p:tgtEl>
                                        <p:attrNameLst>
                                          <p:attrName>style.visibility</p:attrName>
                                        </p:attrNameLst>
                                      </p:cBhvr>
                                      <p:to>
                                        <p:strVal val="visible"/>
                                      </p:to>
                                    </p:set>
                                    <p:animEffect transition="in" filter="fade">
                                      <p:cBhvr>
                                        <p:cTn id="22" dur="1000"/>
                                        <p:tgtEl>
                                          <p:spTgt spid="89091">
                                            <p:txEl>
                                              <p:pRg st="3" end="3"/>
                                            </p:txEl>
                                          </p:spTgt>
                                        </p:tgtEl>
                                      </p:cBhvr>
                                    </p:animEffect>
                                    <p:anim calcmode="lin" valueType="num">
                                      <p:cBhvr>
                                        <p:cTn id="23" dur="1000" fill="hold"/>
                                        <p:tgtEl>
                                          <p:spTgt spid="8909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89091">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9091">
                                            <p:txEl>
                                              <p:pRg st="4" end="4"/>
                                            </p:txEl>
                                          </p:spTgt>
                                        </p:tgtEl>
                                        <p:attrNameLst>
                                          <p:attrName>style.visibility</p:attrName>
                                        </p:attrNameLst>
                                      </p:cBhvr>
                                      <p:to>
                                        <p:strVal val="visible"/>
                                      </p:to>
                                    </p:set>
                                    <p:animEffect transition="in" filter="fade">
                                      <p:cBhvr>
                                        <p:cTn id="27" dur="1000"/>
                                        <p:tgtEl>
                                          <p:spTgt spid="89091">
                                            <p:txEl>
                                              <p:pRg st="4" end="4"/>
                                            </p:txEl>
                                          </p:spTgt>
                                        </p:tgtEl>
                                      </p:cBhvr>
                                    </p:animEffect>
                                    <p:anim calcmode="lin" valueType="num">
                                      <p:cBhvr>
                                        <p:cTn id="28" dur="1000" fill="hold"/>
                                        <p:tgtEl>
                                          <p:spTgt spid="8909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8909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tmplLst>
          <p:tmpl lvl="1">
            <p:tnLst>
              <p:par>
                <p:cTn presetID="42" presetClass="entr" presetSubtype="0" fill="hold" nodeType="clickEffect">
                  <p:stCondLst>
                    <p:cond delay="0"/>
                  </p:stCondLst>
                  <p:childTnLst>
                    <p:set>
                      <p:cBhvr>
                        <p:cTn dur="1" fill="hold">
                          <p:stCondLst>
                            <p:cond delay="0"/>
                          </p:stCondLst>
                        </p:cTn>
                        <p:tgtEl>
                          <p:spTgt spid="89091"/>
                        </p:tgtEl>
                        <p:attrNameLst>
                          <p:attrName>style.visibility</p:attrName>
                        </p:attrNameLst>
                      </p:cBhvr>
                      <p:to>
                        <p:strVal val="visible"/>
                      </p:to>
                    </p:set>
                    <p:animEffect transition="in" filter="fade">
                      <p:cBhvr>
                        <p:cTn dur="1000"/>
                        <p:tgtEl>
                          <p:spTgt spid="89091"/>
                        </p:tgtEl>
                      </p:cBhvr>
                    </p:animEffect>
                    <p:anim calcmode="lin" valueType="num">
                      <p:cBhvr>
                        <p:cTn dur="1000" fill="hold"/>
                        <p:tgtEl>
                          <p:spTgt spid="89091"/>
                        </p:tgtEl>
                        <p:attrNameLst>
                          <p:attrName>ppt_x</p:attrName>
                        </p:attrNameLst>
                      </p:cBhvr>
                      <p:tavLst>
                        <p:tav tm="0">
                          <p:val>
                            <p:strVal val="#ppt_x"/>
                          </p:val>
                        </p:tav>
                        <p:tav tm="100000">
                          <p:val>
                            <p:strVal val="#ppt_x"/>
                          </p:val>
                        </p:tav>
                      </p:tavLst>
                    </p:anim>
                    <p:anim calcmode="lin" valueType="num">
                      <p:cBhvr>
                        <p:cTn dur="1000" fill="hold"/>
                        <p:tgtEl>
                          <p:spTgt spid="89091"/>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89091"/>
                        </p:tgtEl>
                        <p:attrNameLst>
                          <p:attrName>style.visibility</p:attrName>
                        </p:attrNameLst>
                      </p:cBhvr>
                      <p:to>
                        <p:strVal val="visible"/>
                      </p:to>
                    </p:set>
                    <p:animEffect transition="in" filter="fade">
                      <p:cBhvr>
                        <p:cTn dur="1000"/>
                        <p:tgtEl>
                          <p:spTgt spid="89091"/>
                        </p:tgtEl>
                      </p:cBhvr>
                    </p:animEffect>
                    <p:anim calcmode="lin" valueType="num">
                      <p:cBhvr>
                        <p:cTn dur="1000" fill="hold"/>
                        <p:tgtEl>
                          <p:spTgt spid="89091"/>
                        </p:tgtEl>
                        <p:attrNameLst>
                          <p:attrName>ppt_x</p:attrName>
                        </p:attrNameLst>
                      </p:cBhvr>
                      <p:tavLst>
                        <p:tav tm="0">
                          <p:val>
                            <p:strVal val="#ppt_x"/>
                          </p:val>
                        </p:tav>
                        <p:tav tm="100000">
                          <p:val>
                            <p:strVal val="#ppt_x"/>
                          </p:val>
                        </p:tav>
                      </p:tavLst>
                    </p:anim>
                    <p:anim calcmode="lin" valueType="num">
                      <p:cBhvr>
                        <p:cTn dur="1000" fill="hold"/>
                        <p:tgtEl>
                          <p:spTgt spid="89091"/>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89091"/>
                        </p:tgtEl>
                        <p:attrNameLst>
                          <p:attrName>style.visibility</p:attrName>
                        </p:attrNameLst>
                      </p:cBhvr>
                      <p:to>
                        <p:strVal val="visible"/>
                      </p:to>
                    </p:set>
                    <p:animEffect transition="in" filter="fade">
                      <p:cBhvr>
                        <p:cTn dur="1000"/>
                        <p:tgtEl>
                          <p:spTgt spid="89091"/>
                        </p:tgtEl>
                      </p:cBhvr>
                    </p:animEffect>
                    <p:anim calcmode="lin" valueType="num">
                      <p:cBhvr>
                        <p:cTn dur="1000" fill="hold"/>
                        <p:tgtEl>
                          <p:spTgt spid="89091"/>
                        </p:tgtEl>
                        <p:attrNameLst>
                          <p:attrName>ppt_x</p:attrName>
                        </p:attrNameLst>
                      </p:cBhvr>
                      <p:tavLst>
                        <p:tav tm="0">
                          <p:val>
                            <p:strVal val="#ppt_x"/>
                          </p:val>
                        </p:tav>
                        <p:tav tm="100000">
                          <p:val>
                            <p:strVal val="#ppt_x"/>
                          </p:val>
                        </p:tav>
                      </p:tavLst>
                    </p:anim>
                    <p:anim calcmode="lin" valueType="num">
                      <p:cBhvr>
                        <p:cTn dur="1000" fill="hold"/>
                        <p:tgtEl>
                          <p:spTgt spid="89091"/>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89091"/>
                        </p:tgtEl>
                        <p:attrNameLst>
                          <p:attrName>style.visibility</p:attrName>
                        </p:attrNameLst>
                      </p:cBhvr>
                      <p:to>
                        <p:strVal val="visible"/>
                      </p:to>
                    </p:set>
                    <p:animEffect transition="in" filter="fade">
                      <p:cBhvr>
                        <p:cTn dur="1000"/>
                        <p:tgtEl>
                          <p:spTgt spid="89091"/>
                        </p:tgtEl>
                      </p:cBhvr>
                    </p:animEffect>
                    <p:anim calcmode="lin" valueType="num">
                      <p:cBhvr>
                        <p:cTn dur="1000" fill="hold"/>
                        <p:tgtEl>
                          <p:spTgt spid="89091"/>
                        </p:tgtEl>
                        <p:attrNameLst>
                          <p:attrName>ppt_x</p:attrName>
                        </p:attrNameLst>
                      </p:cBhvr>
                      <p:tavLst>
                        <p:tav tm="0">
                          <p:val>
                            <p:strVal val="#ppt_x"/>
                          </p:val>
                        </p:tav>
                        <p:tav tm="100000">
                          <p:val>
                            <p:strVal val="#ppt_x"/>
                          </p:val>
                        </p:tav>
                      </p:tavLst>
                    </p:anim>
                    <p:anim calcmode="lin" valueType="num">
                      <p:cBhvr>
                        <p:cTn dur="1000" fill="hold"/>
                        <p:tgtEl>
                          <p:spTgt spid="89091"/>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89091"/>
                        </p:tgtEl>
                        <p:attrNameLst>
                          <p:attrName>style.visibility</p:attrName>
                        </p:attrNameLst>
                      </p:cBhvr>
                      <p:to>
                        <p:strVal val="visible"/>
                      </p:to>
                    </p:set>
                    <p:animEffect transition="in" filter="fade">
                      <p:cBhvr>
                        <p:cTn dur="1000"/>
                        <p:tgtEl>
                          <p:spTgt spid="89091"/>
                        </p:tgtEl>
                      </p:cBhvr>
                    </p:animEffect>
                    <p:anim calcmode="lin" valueType="num">
                      <p:cBhvr>
                        <p:cTn dur="1000" fill="hold"/>
                        <p:tgtEl>
                          <p:spTgt spid="89091"/>
                        </p:tgtEl>
                        <p:attrNameLst>
                          <p:attrName>ppt_x</p:attrName>
                        </p:attrNameLst>
                      </p:cBhvr>
                      <p:tavLst>
                        <p:tav tm="0">
                          <p:val>
                            <p:strVal val="#ppt_x"/>
                          </p:val>
                        </p:tav>
                        <p:tav tm="100000">
                          <p:val>
                            <p:strVal val="#ppt_x"/>
                          </p:val>
                        </p:tav>
                      </p:tavLst>
                    </p:anim>
                    <p:anim calcmode="lin" valueType="num">
                      <p:cBhvr>
                        <p:cTn dur="1000" fill="hold"/>
                        <p:tgtEl>
                          <p:spTgt spid="89091"/>
                        </p:tgtEl>
                        <p:attrNameLst>
                          <p:attrName>ppt_y</p:attrName>
                        </p:attrNameLst>
                      </p:cBhvr>
                      <p:tavLst>
                        <p:tav tm="0">
                          <p:val>
                            <p:strVal val="#ppt_y+.1"/>
                          </p:val>
                        </p:tav>
                        <p:tav tm="100000">
                          <p:val>
                            <p:strVal val="#ppt_y"/>
                          </p:val>
                        </p:tav>
                      </p:tavLst>
                    </p:anim>
                  </p:childTnLst>
                </p:cTn>
              </p:par>
            </p:tnLst>
          </p:tmpl>
        </p:tmplLst>
      </p:bldP>
    </p:bldLst>
  </p:timing>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anose="05000000000000000000" pitchFamily="2" charset="2"/>
        <a:buChar char="v"/>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9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5pPr>
      <a:lvl6pPr marL="25146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6pPr>
      <a:lvl7pPr marL="29718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7pPr>
      <a:lvl8pPr marL="34290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8pPr>
      <a:lvl9pPr marL="38862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hyperlink" Target="http://124.227.108.49/thinkphp/projects/index.php" TargetMode="External"/><Relationship Id="rId1" Type="http://schemas.openxmlformats.org/officeDocument/2006/relationships/hyperlink" Target="http://www.gxws.gov.cn/xmgl /"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hyperlink" Target="http://124.227.108.49/thinkphp/projects/index.php" TargetMode="External"/><Relationship Id="rId1" Type="http://schemas.openxmlformats.org/officeDocument/2006/relationships/hyperlink" Target="http://www.gxws.gov.cn/xmgl /" TargetMode="Externa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Rectangle 2"/>
          <p:cNvSpPr>
            <a:spLocks noGrp="1" noRot="1"/>
          </p:cNvSpPr>
          <p:nvPr>
            <p:ph type="ctrTitle" idx="4294967295"/>
          </p:nvPr>
        </p:nvSpPr>
        <p:spPr>
          <a:xfrm>
            <a:off x="304800" y="1295400"/>
            <a:ext cx="8382000" cy="1600200"/>
          </a:xfrm>
        </p:spPr>
        <p:txBody>
          <a:bodyPr vert="horz" wrap="square" lIns="91440" tIns="45720" rIns="91440" bIns="45720" anchor="ctr" anchorCtr="0"/>
          <a:lstStyle>
            <a:lvl1pPr lvl="0">
              <a:buClrTx/>
              <a:buSzTx/>
              <a:buFontTx/>
              <a:defRPr/>
            </a:lvl1pPr>
          </a:lstStyle>
          <a:p>
            <a:pPr lvl="0" eaLnBrk="1" hangingPunct="1"/>
            <a:r>
              <a:rPr lang="zh-CN" altLang="en-US" sz="5400" b="1" dirty="0">
                <a:latin typeface="宋体" panose="02010600030101010101" pitchFamily="2" charset="-122"/>
              </a:rPr>
              <a:t>基建信息填报要求及招标合同会计核算管理</a:t>
            </a:r>
            <a:endParaRPr lang="zh-CN" altLang="en-US" sz="5400" b="1" dirty="0">
              <a:latin typeface="宋体" panose="02010600030101010101" pitchFamily="2" charset="-122"/>
            </a:endParaRPr>
          </a:p>
        </p:txBody>
      </p:sp>
      <p:sp>
        <p:nvSpPr>
          <p:cNvPr id="3075" name="Rectangle 3"/>
          <p:cNvSpPr>
            <a:spLocks noGrp="1" noRot="1"/>
          </p:cNvSpPr>
          <p:nvPr>
            <p:ph type="subTitle" idx="4294967295"/>
          </p:nvPr>
        </p:nvSpPr>
        <p:spPr>
          <a:xfrm>
            <a:off x="1252538" y="4114800"/>
            <a:ext cx="6824662" cy="1828800"/>
          </a:xfrm>
        </p:spPr>
        <p:txBody>
          <a:bodyPr vert="horz" wrap="square" lIns="91440" tIns="45720" rIns="91440" bIns="45720" anchor="t" anchorCtr="0"/>
          <a:lstStyle>
            <a:lvl1pPr marL="0" lvl="0" indent="0" algn="ctr">
              <a:buClr>
                <a:schemeClr val="hlink"/>
              </a:buClr>
              <a:buSzPct val="70000"/>
              <a:buFont typeface="Wingdings" panose="05000000000000000000" pitchFamily="2" charset="2"/>
              <a:buNone/>
              <a:defRPr/>
            </a:lvl1pPr>
            <a:lvl2pPr marL="457200" lvl="1" indent="0" algn="ctr">
              <a:buClr>
                <a:schemeClr val="accent2"/>
              </a:buClr>
              <a:buSzPct val="85000"/>
              <a:buFont typeface="Wingdings" panose="05000000000000000000" pitchFamily="2" charset="2"/>
              <a:buNone/>
              <a:defRPr/>
            </a:lvl2pPr>
            <a:lvl3pPr marL="914400" lvl="2" indent="0" algn="ctr">
              <a:buClr>
                <a:schemeClr val="hlink"/>
              </a:buClr>
              <a:buSzPct val="80000"/>
              <a:buFont typeface="Wingdings" panose="05000000000000000000" pitchFamily="2" charset="2"/>
              <a:buNone/>
              <a:defRPr/>
            </a:lvl3pPr>
            <a:lvl4pPr marL="1371600" lvl="3" indent="0" algn="ctr">
              <a:buClr>
                <a:schemeClr val="accent2"/>
              </a:buClr>
              <a:buSzPct val="90000"/>
              <a:buFont typeface="Wingdings" panose="05000000000000000000" pitchFamily="2" charset="2"/>
              <a:buNone/>
              <a:defRPr/>
            </a:lvl4pPr>
            <a:lvl5pPr marL="1828800" lvl="4" indent="0" algn="ctr">
              <a:buClr>
                <a:schemeClr val="hlink"/>
              </a:buClr>
              <a:buSzPct val="85000"/>
              <a:buFont typeface="Wingdings" panose="05000000000000000000" pitchFamily="2" charset="2"/>
              <a:buNone/>
              <a:defRPr/>
            </a:lvl5pPr>
          </a:lstStyle>
          <a:p>
            <a:pPr lvl="0" eaLnBrk="1" hangingPunct="1">
              <a:lnSpc>
                <a:spcPct val="90000"/>
              </a:lnSpc>
            </a:pPr>
            <a:r>
              <a:rPr lang="zh-CN" altLang="en-US" sz="2800" b="1" dirty="0">
                <a:latin typeface="华文新魏" pitchFamily="2" charset="-122"/>
                <a:ea typeface="华文新魏" pitchFamily="2" charset="-122"/>
              </a:rPr>
              <a:t> </a:t>
            </a:r>
            <a:r>
              <a:rPr lang="zh-CN" altLang="en-US" sz="2800" b="1" dirty="0">
                <a:latin typeface="宋体" panose="02010600030101010101" pitchFamily="2" charset="-122"/>
              </a:rPr>
              <a:t>广西卫生项目办      吴彦伦</a:t>
            </a:r>
            <a:endParaRPr lang="zh-CN" altLang="en-US" sz="2800" b="1" dirty="0">
              <a:latin typeface="宋体" panose="02010600030101010101" pitchFamily="2" charset="-122"/>
            </a:endParaRPr>
          </a:p>
          <a:p>
            <a:pPr lvl="0" eaLnBrk="1" hangingPunct="1">
              <a:lnSpc>
                <a:spcPct val="90000"/>
              </a:lnSpc>
            </a:pPr>
            <a:r>
              <a:rPr lang="en-US" altLang="zh-CN" sz="2800" dirty="0"/>
              <a:t>Q</a:t>
            </a:r>
            <a:r>
              <a:rPr lang="zh-CN" altLang="en-US" sz="2800" dirty="0"/>
              <a:t>群：</a:t>
            </a:r>
            <a:r>
              <a:rPr lang="en-US" altLang="zh-CN" sz="2800" dirty="0"/>
              <a:t>219310751</a:t>
            </a:r>
            <a:endParaRPr lang="en-US" altLang="zh-CN" dirty="0">
              <a:latin typeface="方正行楷简体" pitchFamily="2" charset="-122"/>
              <a:ea typeface="方正行楷简体" pitchFamily="2" charset="-122"/>
            </a:endParaRPr>
          </a:p>
          <a:p>
            <a:pPr lvl="0" eaLnBrk="1" hangingPunct="1">
              <a:lnSpc>
                <a:spcPct val="90000"/>
              </a:lnSpc>
            </a:pPr>
            <a:r>
              <a:rPr lang="en-US" altLang="zh-CN" sz="2800" b="1" dirty="0">
                <a:latin typeface="宋体" panose="02010600030101010101" pitchFamily="2" charset="-122"/>
              </a:rPr>
              <a:t>0771-2828657</a:t>
            </a:r>
            <a:endParaRPr lang="en-US" altLang="zh-CN" sz="2800" dirty="0">
              <a:latin typeface="宋体" panose="02010600030101010101" pitchFamily="2" charset="-122"/>
            </a:endParaRPr>
          </a:p>
          <a:p>
            <a:pPr lvl="0" eaLnBrk="1" hangingPunct="1">
              <a:lnSpc>
                <a:spcPct val="90000"/>
              </a:lnSpc>
            </a:pPr>
            <a:r>
              <a:rPr lang="en-US" altLang="zh-CN" sz="2400" dirty="0">
                <a:latin typeface="宋体" panose="02010600030101010101" pitchFamily="2" charset="-122"/>
              </a:rPr>
              <a:t>2015.9  </a:t>
            </a:r>
            <a:r>
              <a:rPr lang="zh-CN" altLang="en-US" sz="2400" dirty="0">
                <a:latin typeface="宋体" panose="02010600030101010101" pitchFamily="2" charset="-122"/>
              </a:rPr>
              <a:t>南宁</a:t>
            </a:r>
            <a:endParaRPr lang="zh-CN" altLang="en-US" sz="2400" dirty="0">
              <a:latin typeface="宋体" panose="02010600030101010101" pitchFamily="2" charset="-122"/>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5">
                                            <p:txEl>
                                              <p:charRg st="0" end="18"/>
                                            </p:txEl>
                                          </p:spTgt>
                                        </p:tgtEl>
                                        <p:attrNameLst>
                                          <p:attrName>style.visibility</p:attrName>
                                        </p:attrNameLst>
                                      </p:cBhvr>
                                      <p:to>
                                        <p:strVal val="visible"/>
                                      </p:to>
                                    </p:set>
                                    <p:animEffect transition="in" filter="fade">
                                      <p:cBhvr>
                                        <p:cTn id="7" dur="1000"/>
                                        <p:tgtEl>
                                          <p:spTgt spid="3075">
                                            <p:txEl>
                                              <p:charRg st="0" end="18"/>
                                            </p:txEl>
                                          </p:spTgt>
                                        </p:tgtEl>
                                      </p:cBhvr>
                                    </p:animEffect>
                                    <p:anim calcmode="lin" valueType="num">
                                      <p:cBhvr>
                                        <p:cTn id="8" dur="1000" fill="hold"/>
                                        <p:tgtEl>
                                          <p:spTgt spid="3075">
                                            <p:txEl>
                                              <p:charRg st="0" end="18"/>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charRg st="0" end="18"/>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75">
                                            <p:txEl>
                                              <p:charRg st="18" end="31"/>
                                            </p:txEl>
                                          </p:spTgt>
                                        </p:tgtEl>
                                        <p:attrNameLst>
                                          <p:attrName>style.visibility</p:attrName>
                                        </p:attrNameLst>
                                      </p:cBhvr>
                                      <p:to>
                                        <p:strVal val="visible"/>
                                      </p:to>
                                    </p:set>
                                    <p:animEffect transition="in" filter="fade">
                                      <p:cBhvr>
                                        <p:cTn id="14" dur="1000"/>
                                        <p:tgtEl>
                                          <p:spTgt spid="3075">
                                            <p:txEl>
                                              <p:charRg st="18" end="31"/>
                                            </p:txEl>
                                          </p:spTgt>
                                        </p:tgtEl>
                                      </p:cBhvr>
                                    </p:animEffect>
                                    <p:anim calcmode="lin" valueType="num">
                                      <p:cBhvr>
                                        <p:cTn id="15" dur="1000" fill="hold"/>
                                        <p:tgtEl>
                                          <p:spTgt spid="3075">
                                            <p:txEl>
                                              <p:charRg st="18" end="31"/>
                                            </p:txEl>
                                          </p:spTgt>
                                        </p:tgtEl>
                                        <p:attrNameLst>
                                          <p:attrName>ppt_x</p:attrName>
                                        </p:attrNameLst>
                                      </p:cBhvr>
                                      <p:tavLst>
                                        <p:tav tm="0">
                                          <p:val>
                                            <p:strVal val="#ppt_x"/>
                                          </p:val>
                                        </p:tav>
                                        <p:tav tm="100000">
                                          <p:val>
                                            <p:strVal val="#ppt_x"/>
                                          </p:val>
                                        </p:tav>
                                      </p:tavLst>
                                    </p:anim>
                                    <p:anim calcmode="lin" valueType="num">
                                      <p:cBhvr>
                                        <p:cTn id="16" dur="1000" fill="hold"/>
                                        <p:tgtEl>
                                          <p:spTgt spid="3075">
                                            <p:txEl>
                                              <p:charRg st="18" end="3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75">
                                            <p:txEl>
                                              <p:charRg st="31" end="44"/>
                                            </p:txEl>
                                          </p:spTgt>
                                        </p:tgtEl>
                                        <p:attrNameLst>
                                          <p:attrName>style.visibility</p:attrName>
                                        </p:attrNameLst>
                                      </p:cBhvr>
                                      <p:to>
                                        <p:strVal val="visible"/>
                                      </p:to>
                                    </p:set>
                                    <p:animEffect transition="in" filter="fade">
                                      <p:cBhvr>
                                        <p:cTn id="21" dur="1000"/>
                                        <p:tgtEl>
                                          <p:spTgt spid="3075">
                                            <p:txEl>
                                              <p:charRg st="31" end="44"/>
                                            </p:txEl>
                                          </p:spTgt>
                                        </p:tgtEl>
                                      </p:cBhvr>
                                    </p:animEffect>
                                    <p:anim calcmode="lin" valueType="num">
                                      <p:cBhvr>
                                        <p:cTn id="22" dur="1000" fill="hold"/>
                                        <p:tgtEl>
                                          <p:spTgt spid="3075">
                                            <p:txEl>
                                              <p:charRg st="31" end="44"/>
                                            </p:txEl>
                                          </p:spTgt>
                                        </p:tgtEl>
                                        <p:attrNameLst>
                                          <p:attrName>ppt_x</p:attrName>
                                        </p:attrNameLst>
                                      </p:cBhvr>
                                      <p:tavLst>
                                        <p:tav tm="0">
                                          <p:val>
                                            <p:strVal val="#ppt_x"/>
                                          </p:val>
                                        </p:tav>
                                        <p:tav tm="100000">
                                          <p:val>
                                            <p:strVal val="#ppt_x"/>
                                          </p:val>
                                        </p:tav>
                                      </p:tavLst>
                                    </p:anim>
                                    <p:anim calcmode="lin" valueType="num">
                                      <p:cBhvr>
                                        <p:cTn id="23" dur="1000" fill="hold"/>
                                        <p:tgtEl>
                                          <p:spTgt spid="3075">
                                            <p:txEl>
                                              <p:charRg st="31" end="4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075">
                                            <p:txEl>
                                              <p:charRg st="44" end="55"/>
                                            </p:txEl>
                                          </p:spTgt>
                                        </p:tgtEl>
                                        <p:attrNameLst>
                                          <p:attrName>style.visibility</p:attrName>
                                        </p:attrNameLst>
                                      </p:cBhvr>
                                      <p:to>
                                        <p:strVal val="visible"/>
                                      </p:to>
                                    </p:set>
                                    <p:animEffect transition="in" filter="fade">
                                      <p:cBhvr>
                                        <p:cTn id="28" dur="1000"/>
                                        <p:tgtEl>
                                          <p:spTgt spid="3075">
                                            <p:txEl>
                                              <p:charRg st="44" end="55"/>
                                            </p:txEl>
                                          </p:spTgt>
                                        </p:tgtEl>
                                      </p:cBhvr>
                                    </p:animEffect>
                                    <p:anim calcmode="lin" valueType="num">
                                      <p:cBhvr>
                                        <p:cTn id="29" dur="1000" fill="hold"/>
                                        <p:tgtEl>
                                          <p:spTgt spid="3075">
                                            <p:txEl>
                                              <p:charRg st="44" end="55"/>
                                            </p:txEl>
                                          </p:spTgt>
                                        </p:tgtEl>
                                        <p:attrNameLst>
                                          <p:attrName>ppt_x</p:attrName>
                                        </p:attrNameLst>
                                      </p:cBhvr>
                                      <p:tavLst>
                                        <p:tav tm="0">
                                          <p:val>
                                            <p:strVal val="#ppt_x"/>
                                          </p:val>
                                        </p:tav>
                                        <p:tav tm="100000">
                                          <p:val>
                                            <p:strVal val="#ppt_x"/>
                                          </p:val>
                                        </p:tav>
                                      </p:tavLst>
                                    </p:anim>
                                    <p:anim calcmode="lin" valueType="num">
                                      <p:cBhvr>
                                        <p:cTn id="30" dur="1000" fill="hold"/>
                                        <p:tgtEl>
                                          <p:spTgt spid="3075">
                                            <p:txEl>
                                              <p:charRg st="44" end="5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标题 1"/>
          <p:cNvSpPr>
            <a:spLocks noGrp="1" noRot="1"/>
          </p:cNvSpPr>
          <p:nvPr>
            <p:ph type="title" idx="4294967295"/>
          </p:nvPr>
        </p:nvSpPr>
        <p:spPr>
          <a:xfrm>
            <a:off x="301625" y="152400"/>
            <a:ext cx="8540750" cy="914400"/>
          </a:xfrm>
        </p:spPr>
        <p:txBody>
          <a:bodyPr vert="horz" wrap="square" lIns="91440" tIns="45720" rIns="91440" bIns="45720" anchor="ctr" anchorCtr="0"/>
          <a:p>
            <a:pPr eaLnBrk="1" hangingPunct="1"/>
            <a:r>
              <a:rPr lang="zh-CN" altLang="en-US" sz="3200" dirty="0"/>
              <a:t>从项目进展月（旬）报进入</a:t>
            </a:r>
            <a:br>
              <a:rPr lang="en-US" altLang="zh-CN" sz="3200" dirty="0"/>
            </a:br>
            <a:r>
              <a:rPr lang="zh-CN" altLang="en-US" sz="3200" dirty="0"/>
              <a:t>并选梧州市精神卫生专科医院的编辑填报状态</a:t>
            </a:r>
            <a:endParaRPr lang="zh-CN" altLang="en-US" sz="3200" dirty="0"/>
          </a:p>
        </p:txBody>
      </p:sp>
      <p:pic>
        <p:nvPicPr>
          <p:cNvPr id="12291" name="Picture 2"/>
          <p:cNvPicPr>
            <a:picLocks noGrp="1" noRot="1" noChangeAspect="1"/>
          </p:cNvPicPr>
          <p:nvPr>
            <p:ph idx="4294967295"/>
          </p:nvPr>
        </p:nvPicPr>
        <p:blipFill>
          <a:blip r:embed="rId1"/>
          <a:srcRect/>
          <a:stretch>
            <a:fillRect/>
          </a:stretch>
        </p:blipFill>
        <p:spPr>
          <a:xfrm>
            <a:off x="304800" y="1219200"/>
            <a:ext cx="8610600" cy="518160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1000"/>
                                        <p:tgtEl>
                                          <p:spTgt spid="12291"/>
                                        </p:tgtEl>
                                      </p:cBhvr>
                                    </p:animEffect>
                                    <p:anim calcmode="lin" valueType="num">
                                      <p:cBhvr>
                                        <p:cTn id="8" dur="1000" fill="hold"/>
                                        <p:tgtEl>
                                          <p:spTgt spid="12291"/>
                                        </p:tgtEl>
                                        <p:attrNameLst>
                                          <p:attrName>ppt_x</p:attrName>
                                        </p:attrNameLst>
                                      </p:cBhvr>
                                      <p:tavLst>
                                        <p:tav tm="0">
                                          <p:val>
                                            <p:strVal val="#ppt_x"/>
                                          </p:val>
                                        </p:tav>
                                        <p:tav tm="100000">
                                          <p:val>
                                            <p:strVal val="#ppt_x"/>
                                          </p:val>
                                        </p:tav>
                                      </p:tavLst>
                                    </p:anim>
                                    <p:anim calcmode="lin" valueType="num">
                                      <p:cBhvr>
                                        <p:cTn id="9" dur="1000" fill="hold"/>
                                        <p:tgtEl>
                                          <p:spTgt spid="122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4" name="Picture 2"/>
          <p:cNvPicPr>
            <a:picLocks noGrp="1" noRot="1" noChangeAspect="1"/>
          </p:cNvPicPr>
          <p:nvPr>
            <p:ph idx="1"/>
          </p:nvPr>
        </p:nvPicPr>
        <p:blipFill>
          <a:blip r:embed="rId1"/>
          <a:srcRect/>
          <a:stretch>
            <a:fillRect/>
          </a:stretch>
        </p:blipFill>
        <p:spPr>
          <a:xfrm>
            <a:off x="519113" y="1143000"/>
            <a:ext cx="8320087" cy="5181600"/>
          </a:xfrm>
        </p:spPr>
      </p:pic>
      <p:sp>
        <p:nvSpPr>
          <p:cNvPr id="13315" name="标题 1"/>
          <p:cNvSpPr>
            <a:spLocks noGrp="1" noRot="1"/>
          </p:cNvSpPr>
          <p:nvPr>
            <p:ph type="title"/>
          </p:nvPr>
        </p:nvSpPr>
        <p:spPr>
          <a:xfrm>
            <a:off x="304800" y="228600"/>
            <a:ext cx="8540750" cy="1143000"/>
          </a:xfrm>
        </p:spPr>
        <p:txBody>
          <a:bodyPr vert="horz" wrap="square" lIns="91440" tIns="45720" rIns="91440" bIns="45720" anchor="ctr" anchorCtr="0"/>
          <a:p>
            <a:pPr eaLnBrk="1" hangingPunct="1"/>
            <a:r>
              <a:rPr lang="zh-CN" altLang="en-US" sz="2800" dirty="0"/>
              <a:t>编辑填报梧州市精神卫生专科医院数据信息（上）</a:t>
            </a:r>
            <a:endParaRPr lang="zh-CN" alt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8" name="Picture 2"/>
          <p:cNvPicPr>
            <a:picLocks noGrp="1" noRot="1" noChangeAspect="1"/>
          </p:cNvPicPr>
          <p:nvPr>
            <p:ph idx="1"/>
          </p:nvPr>
        </p:nvPicPr>
        <p:blipFill>
          <a:blip r:embed="rId1"/>
          <a:srcRect/>
          <a:stretch>
            <a:fillRect/>
          </a:stretch>
        </p:blipFill>
        <p:spPr>
          <a:xfrm>
            <a:off x="228600" y="1143000"/>
            <a:ext cx="8686800" cy="5334000"/>
          </a:xfrm>
        </p:spPr>
      </p:pic>
      <p:sp>
        <p:nvSpPr>
          <p:cNvPr id="14339" name="标题 1"/>
          <p:cNvSpPr>
            <a:spLocks noGrp="1" noRot="1"/>
          </p:cNvSpPr>
          <p:nvPr>
            <p:ph type="title"/>
          </p:nvPr>
        </p:nvSpPr>
        <p:spPr>
          <a:xfrm>
            <a:off x="304800" y="304800"/>
            <a:ext cx="8540750" cy="838200"/>
          </a:xfrm>
        </p:spPr>
        <p:txBody>
          <a:bodyPr vert="horz" wrap="square" lIns="91440" tIns="45720" rIns="91440" bIns="45720" anchor="ctr" anchorCtr="0"/>
          <a:p>
            <a:pPr eaLnBrk="1" hangingPunct="1"/>
            <a:r>
              <a:rPr lang="zh-CN" altLang="en-US" sz="2800" dirty="0"/>
              <a:t>编辑填报梧州市精神卫生专科医院数据信息（下）</a:t>
            </a:r>
            <a:endParaRPr lang="zh-CN" alt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3"/>
          <p:cNvSpPr>
            <a:spLocks noGrp="1" noRot="1"/>
          </p:cNvSpPr>
          <p:nvPr>
            <p:ph idx="1"/>
          </p:nvPr>
        </p:nvSpPr>
        <p:spPr>
          <a:xfrm>
            <a:off x="304800" y="1219200"/>
            <a:ext cx="8540750" cy="4648200"/>
          </a:xfrm>
        </p:spPr>
        <p:txBody>
          <a:bodyPr vert="horz" wrap="square" lIns="91440" tIns="45720" rIns="91440" bIns="45720" anchor="t" anchorCtr="0"/>
          <a:p>
            <a:pPr eaLnBrk="1" hangingPunct="1">
              <a:buNone/>
            </a:pPr>
            <a:r>
              <a:rPr lang="en-US" altLang="zh-CN" sz="2800" b="1" dirty="0"/>
              <a:t>3</a:t>
            </a:r>
            <a:r>
              <a:rPr lang="zh-CN" altLang="en-US" sz="2800" b="1" dirty="0"/>
              <a:t>、数据查询（单个项目）</a:t>
            </a:r>
            <a:endParaRPr lang="en-US" altLang="zh-CN" sz="2800" b="1" dirty="0"/>
          </a:p>
          <a:p>
            <a:pPr eaLnBrk="1" hangingPunct="1">
              <a:buNone/>
            </a:pPr>
            <a:r>
              <a:rPr lang="zh-CN" altLang="en-US" sz="2800" dirty="0"/>
              <a:t>     从数据查询的</a:t>
            </a:r>
            <a:r>
              <a:rPr lang="en-US" altLang="zh-CN" sz="2800" dirty="0"/>
              <a:t>”</a:t>
            </a:r>
            <a:r>
              <a:rPr lang="zh-CN" altLang="en-US" sz="2800" dirty="0"/>
              <a:t>旬报查询（单个项目）</a:t>
            </a:r>
            <a:r>
              <a:rPr lang="en-US" altLang="zh-CN" sz="2800" dirty="0"/>
              <a:t>”</a:t>
            </a:r>
            <a:r>
              <a:rPr lang="zh-CN" altLang="en-US" sz="2800" dirty="0"/>
              <a:t>进入，可查询“项目简介、项目报表、形象进度和管理手续”等内容，从“项目地图导航”进入也可以。</a:t>
            </a:r>
            <a:endParaRPr lang="en-US" altLang="zh-CN" sz="2800" dirty="0"/>
          </a:p>
          <a:p>
            <a:pPr eaLnBrk="1" hangingPunct="1">
              <a:buNone/>
            </a:pPr>
            <a:r>
              <a:rPr lang="zh-CN" altLang="en-US" sz="2800" dirty="0"/>
              <a:t>        数据查询分二个途径进入，（</a:t>
            </a:r>
            <a:r>
              <a:rPr lang="en-US" altLang="zh-CN" sz="2800" dirty="0"/>
              <a:t>1</a:t>
            </a:r>
            <a:r>
              <a:rPr lang="zh-CN" altLang="en-US" sz="2800" dirty="0"/>
              <a:t>）地图导航；（</a:t>
            </a:r>
            <a:r>
              <a:rPr lang="en-US" altLang="zh-CN" sz="2800" dirty="0"/>
              <a:t>2</a:t>
            </a:r>
            <a:r>
              <a:rPr lang="zh-CN" altLang="en-US" sz="2800" dirty="0"/>
              <a:t>）（旬）月报查询（单个项目）。</a:t>
            </a:r>
            <a:endParaRPr lang="en-US" altLang="zh-CN" sz="2800" dirty="0"/>
          </a:p>
          <a:p>
            <a:pPr eaLnBrk="1" hangingPunct="1">
              <a:buNone/>
            </a:pPr>
            <a:r>
              <a:rPr lang="zh-CN" altLang="en-US" sz="2800" dirty="0"/>
              <a:t>       数据查询内容：分为四个方面，（</a:t>
            </a:r>
            <a:r>
              <a:rPr lang="en-US" altLang="zh-CN" sz="2800" dirty="0"/>
              <a:t>1</a:t>
            </a:r>
            <a:r>
              <a:rPr lang="zh-CN" altLang="en-US" sz="2800" dirty="0"/>
              <a:t>）项目简介；（</a:t>
            </a:r>
            <a:r>
              <a:rPr lang="en-US" altLang="zh-CN" sz="2800" dirty="0"/>
              <a:t>2</a:t>
            </a:r>
            <a:r>
              <a:rPr lang="zh-CN" altLang="en-US" sz="2800" dirty="0"/>
              <a:t>）项目报表；（</a:t>
            </a:r>
            <a:r>
              <a:rPr lang="en-US" altLang="zh-CN" sz="2800" dirty="0"/>
              <a:t>3</a:t>
            </a:r>
            <a:r>
              <a:rPr lang="zh-CN" altLang="en-US" sz="2800" dirty="0"/>
              <a:t>）形象进度；（</a:t>
            </a:r>
            <a:r>
              <a:rPr lang="en-US" altLang="zh-CN" sz="2800" dirty="0"/>
              <a:t>4</a:t>
            </a:r>
            <a:r>
              <a:rPr lang="zh-CN" altLang="en-US" sz="2800" dirty="0"/>
              <a:t>）手续资料。</a:t>
            </a:r>
            <a:endParaRPr lang="zh-CN" alt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noRot="1"/>
          </p:cNvSpPr>
          <p:nvPr>
            <p:ph type="title"/>
          </p:nvPr>
        </p:nvSpPr>
        <p:spPr>
          <a:xfrm>
            <a:off x="457200" y="304800"/>
            <a:ext cx="8540750" cy="914400"/>
          </a:xfrm>
        </p:spPr>
        <p:txBody>
          <a:bodyPr vert="horz" wrap="square" lIns="91440" tIns="45720" rIns="91440" bIns="45720" anchor="ctr" anchorCtr="0"/>
          <a:p>
            <a:pPr eaLnBrk="1" hangingPunct="1"/>
            <a:r>
              <a:rPr lang="zh-CN" altLang="en-US" sz="3200" dirty="0"/>
              <a:t>从数据查询进入“询报查询（单项目）”</a:t>
            </a:r>
            <a:br>
              <a:rPr lang="en-US" altLang="zh-CN" sz="3200" dirty="0"/>
            </a:br>
            <a:r>
              <a:rPr lang="zh-CN" altLang="en-US" sz="3200" dirty="0"/>
              <a:t>查询蒙山县人民医院</a:t>
            </a:r>
            <a:endParaRPr lang="zh-CN" altLang="en-US" sz="3200" dirty="0"/>
          </a:p>
        </p:txBody>
      </p:sp>
      <p:pic>
        <p:nvPicPr>
          <p:cNvPr id="16387" name="Picture 2"/>
          <p:cNvPicPr>
            <a:picLocks noGrp="1" noRot="1" noChangeAspect="1"/>
          </p:cNvPicPr>
          <p:nvPr>
            <p:ph idx="1"/>
          </p:nvPr>
        </p:nvPicPr>
        <p:blipFill>
          <a:blip r:embed="rId1"/>
          <a:srcRect/>
          <a:stretch>
            <a:fillRect/>
          </a:stretch>
        </p:blipFill>
        <p:spPr>
          <a:xfrm>
            <a:off x="304800" y="1295400"/>
            <a:ext cx="8610600" cy="52578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p:cNvPicPr>
            <a:picLocks noGrp="1" noRot="1" noChangeAspect="1"/>
          </p:cNvPicPr>
          <p:nvPr>
            <p:ph idx="4294967295"/>
          </p:nvPr>
        </p:nvPicPr>
        <p:blipFill>
          <a:blip r:embed="rId1"/>
          <a:srcRect/>
          <a:stretch>
            <a:fillRect/>
          </a:stretch>
        </p:blipFill>
        <p:spPr>
          <a:xfrm>
            <a:off x="304800" y="457200"/>
            <a:ext cx="8610600" cy="571500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1000"/>
                                        <p:tgtEl>
                                          <p:spTgt spid="17410"/>
                                        </p:tgtEl>
                                      </p:cBhvr>
                                    </p:animEffect>
                                    <p:anim calcmode="lin" valueType="num">
                                      <p:cBhvr>
                                        <p:cTn id="8" dur="1000" fill="hold"/>
                                        <p:tgtEl>
                                          <p:spTgt spid="17410"/>
                                        </p:tgtEl>
                                        <p:attrNameLst>
                                          <p:attrName>ppt_x</p:attrName>
                                        </p:attrNameLst>
                                      </p:cBhvr>
                                      <p:tavLst>
                                        <p:tav tm="0">
                                          <p:val>
                                            <p:strVal val="#ppt_x"/>
                                          </p:val>
                                        </p:tav>
                                        <p:tav tm="100000">
                                          <p:val>
                                            <p:strVal val="#ppt_x"/>
                                          </p:val>
                                        </p:tav>
                                      </p:tavLst>
                                    </p:anim>
                                    <p:anim calcmode="lin" valueType="num">
                                      <p:cBhvr>
                                        <p:cTn id="9" dur="1000" fill="hold"/>
                                        <p:tgtEl>
                                          <p:spTgt spid="174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noRot="1"/>
          </p:cNvSpPr>
          <p:nvPr>
            <p:ph type="title"/>
          </p:nvPr>
        </p:nvSpPr>
        <p:spPr/>
        <p:txBody>
          <a:bodyPr vert="horz" wrap="square" lIns="91440" tIns="45720" rIns="91440" bIns="45720" anchor="ctr" anchorCtr="0"/>
          <a:p>
            <a:pPr eaLnBrk="1" hangingPunct="1"/>
            <a:endParaRPr lang="zh-CN" altLang="en-US" dirty="0"/>
          </a:p>
        </p:txBody>
      </p:sp>
      <p:pic>
        <p:nvPicPr>
          <p:cNvPr id="18435" name="Picture 2"/>
          <p:cNvPicPr>
            <a:picLocks noGrp="1" noRot="1" noChangeAspect="1"/>
          </p:cNvPicPr>
          <p:nvPr>
            <p:ph idx="1"/>
          </p:nvPr>
        </p:nvPicPr>
        <p:blipFill>
          <a:blip r:embed="rId1"/>
          <a:srcRect/>
          <a:stretch>
            <a:fillRect/>
          </a:stretch>
        </p:blipFill>
        <p:spPr>
          <a:xfrm>
            <a:off x="152400" y="228600"/>
            <a:ext cx="8991600" cy="61722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Picture 2"/>
          <p:cNvPicPr>
            <a:picLocks noGrp="1" noRot="1" noChangeAspect="1"/>
          </p:cNvPicPr>
          <p:nvPr>
            <p:ph idx="1"/>
          </p:nvPr>
        </p:nvPicPr>
        <p:blipFill>
          <a:blip r:embed="rId1"/>
          <a:srcRect/>
          <a:stretch>
            <a:fillRect/>
          </a:stretch>
        </p:blipFill>
        <p:spPr>
          <a:xfrm>
            <a:off x="228600" y="304800"/>
            <a:ext cx="8610600" cy="61722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Picture 2"/>
          <p:cNvPicPr>
            <a:picLocks noGrp="1" noRot="1" noChangeAspect="1"/>
          </p:cNvPicPr>
          <p:nvPr>
            <p:ph idx="4294967295"/>
          </p:nvPr>
        </p:nvPicPr>
        <p:blipFill>
          <a:blip r:embed="rId1"/>
          <a:srcRect/>
          <a:stretch>
            <a:fillRect/>
          </a:stretch>
        </p:blipFill>
        <p:spPr>
          <a:xfrm>
            <a:off x="228600" y="304800"/>
            <a:ext cx="8686800" cy="5730875"/>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1000"/>
                                        <p:tgtEl>
                                          <p:spTgt spid="20482"/>
                                        </p:tgtEl>
                                      </p:cBhvr>
                                    </p:animEffect>
                                    <p:anim calcmode="lin" valueType="num">
                                      <p:cBhvr>
                                        <p:cTn id="8" dur="1000" fill="hold"/>
                                        <p:tgtEl>
                                          <p:spTgt spid="20482"/>
                                        </p:tgtEl>
                                        <p:attrNameLst>
                                          <p:attrName>ppt_x</p:attrName>
                                        </p:attrNameLst>
                                      </p:cBhvr>
                                      <p:tavLst>
                                        <p:tav tm="0">
                                          <p:val>
                                            <p:strVal val="#ppt_x"/>
                                          </p:val>
                                        </p:tav>
                                        <p:tav tm="100000">
                                          <p:val>
                                            <p:strVal val="#ppt_x"/>
                                          </p:val>
                                        </p:tav>
                                      </p:tavLst>
                                    </p:anim>
                                    <p:anim calcmode="lin" valueType="num">
                                      <p:cBhvr>
                                        <p:cTn id="9" dur="1000" fill="hold"/>
                                        <p:tgtEl>
                                          <p:spTgt spid="204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3"/>
          <p:cNvSpPr>
            <a:spLocks noGrp="1" noRot="1"/>
          </p:cNvSpPr>
          <p:nvPr>
            <p:ph idx="1"/>
          </p:nvPr>
        </p:nvSpPr>
        <p:spPr>
          <a:xfrm>
            <a:off x="304800" y="533400"/>
            <a:ext cx="8540750" cy="5791200"/>
          </a:xfrm>
        </p:spPr>
        <p:txBody>
          <a:bodyPr vert="horz" wrap="square" lIns="91440" tIns="45720" rIns="91440" bIns="45720" anchor="t" anchorCtr="0"/>
          <a:p>
            <a:pPr eaLnBrk="1" hangingPunct="1"/>
            <a:r>
              <a:rPr lang="en-US" altLang="zh-CN" dirty="0"/>
              <a:t>4</a:t>
            </a:r>
            <a:r>
              <a:rPr lang="zh-CN" altLang="en-US" dirty="0"/>
              <a:t>、数据自动汇总</a:t>
            </a:r>
            <a:endParaRPr lang="en-US" altLang="zh-CN" dirty="0"/>
          </a:p>
          <a:p>
            <a:pPr eaLnBrk="1" hangingPunct="1"/>
            <a:r>
              <a:rPr lang="zh-CN" altLang="en-US" sz="2400" dirty="0"/>
              <a:t>汇总指标：</a:t>
            </a:r>
            <a:r>
              <a:rPr lang="zh-CN" altLang="zh-CN" sz="2400" dirty="0"/>
              <a:t>投资计划、到位资金、资金支付、实际完成投资、完成计划投资，其中中央资金的投资计划、到位资金、资金支付，其中地方配套（含地方政府）的投资计划、到位资金、资金支付，反映建设规模的计划面积、实际面积、当前完成面积等</a:t>
            </a:r>
            <a:r>
              <a:rPr lang="en-US" altLang="zh-CN" sz="2400" dirty="0"/>
              <a:t>14</a:t>
            </a:r>
            <a:r>
              <a:rPr lang="zh-CN" altLang="zh-CN" sz="2400" dirty="0"/>
              <a:t>个</a:t>
            </a:r>
            <a:r>
              <a:rPr lang="zh-CN" altLang="en-US" sz="2400" dirty="0"/>
              <a:t>单个项目</a:t>
            </a:r>
            <a:r>
              <a:rPr lang="zh-CN" altLang="zh-CN" sz="2400" dirty="0"/>
              <a:t>统计指标</a:t>
            </a:r>
            <a:r>
              <a:rPr lang="zh-CN" altLang="en-US" sz="2400" dirty="0"/>
              <a:t>进行汇总；还有</a:t>
            </a:r>
            <a:r>
              <a:rPr lang="zh-CN" altLang="zh-CN" sz="2400" dirty="0"/>
              <a:t>项目总个数、开工个数、完工个数、未完工、未开工个数等</a:t>
            </a:r>
            <a:r>
              <a:rPr lang="en-US" altLang="zh-CN" sz="2400" dirty="0"/>
              <a:t>5</a:t>
            </a:r>
            <a:r>
              <a:rPr lang="zh-CN" altLang="zh-CN" sz="2400" dirty="0"/>
              <a:t>个</a:t>
            </a:r>
            <a:r>
              <a:rPr lang="zh-CN" altLang="en-US" sz="2400" dirty="0"/>
              <a:t>项目群总括情况</a:t>
            </a:r>
            <a:r>
              <a:rPr lang="zh-CN" altLang="zh-CN" sz="2400" dirty="0"/>
              <a:t>指标</a:t>
            </a:r>
            <a:r>
              <a:rPr lang="zh-CN" altLang="en-US" sz="2400" dirty="0"/>
              <a:t>进行汇总。</a:t>
            </a:r>
            <a:r>
              <a:rPr lang="zh-CN" altLang="en-US" sz="2400" dirty="0">
                <a:solidFill>
                  <a:srgbClr val="FF0000"/>
                </a:solidFill>
              </a:rPr>
              <a:t>这些汇总都是自动的取单个项目数进行汇总。</a:t>
            </a:r>
            <a:endParaRPr lang="en-US" altLang="zh-CN" sz="2400" dirty="0">
              <a:solidFill>
                <a:srgbClr val="FF0000"/>
              </a:solidFill>
            </a:endParaRPr>
          </a:p>
          <a:p>
            <a:pPr eaLnBrk="1" hangingPunct="1"/>
            <a:r>
              <a:rPr lang="zh-CN" altLang="en-US" sz="2400" dirty="0"/>
              <a:t>（</a:t>
            </a:r>
            <a:r>
              <a:rPr lang="en-US" altLang="zh-CN" sz="2400" dirty="0"/>
              <a:t>1</a:t>
            </a:r>
            <a:r>
              <a:rPr lang="zh-CN" altLang="en-US" sz="2400" dirty="0"/>
              <a:t>）按不同地区项目汇总；</a:t>
            </a:r>
            <a:endParaRPr lang="en-US" altLang="zh-CN" sz="2400" dirty="0"/>
          </a:p>
          <a:p>
            <a:pPr eaLnBrk="1" hangingPunct="1"/>
            <a:r>
              <a:rPr lang="zh-CN" altLang="en-US" sz="2400" dirty="0"/>
              <a:t>（</a:t>
            </a:r>
            <a:r>
              <a:rPr lang="en-US" altLang="zh-CN" sz="2400" dirty="0"/>
              <a:t>2</a:t>
            </a:r>
            <a:r>
              <a:rPr lang="zh-CN" altLang="en-US" sz="2400" dirty="0"/>
              <a:t>）按不同类别项目汇总；</a:t>
            </a:r>
            <a:endParaRPr lang="en-US" altLang="zh-CN" sz="2400" dirty="0"/>
          </a:p>
          <a:p>
            <a:pPr eaLnBrk="1" hangingPunct="1"/>
            <a:r>
              <a:rPr lang="zh-CN" altLang="en-US" sz="2400" dirty="0"/>
              <a:t>（</a:t>
            </a:r>
            <a:r>
              <a:rPr lang="en-US" altLang="zh-CN" sz="2400" dirty="0"/>
              <a:t>3</a:t>
            </a:r>
            <a:r>
              <a:rPr lang="zh-CN" altLang="en-US" sz="2400" dirty="0"/>
              <a:t>）按不同年份的项目汇总；</a:t>
            </a:r>
            <a:endParaRPr lang="en-US" altLang="zh-CN" sz="2400" dirty="0"/>
          </a:p>
          <a:p>
            <a:pPr eaLnBrk="1" hangingPunct="1"/>
            <a:r>
              <a:rPr lang="zh-CN" altLang="en-US" sz="2400" dirty="0"/>
              <a:t>（</a:t>
            </a:r>
            <a:r>
              <a:rPr lang="en-US" altLang="zh-CN" sz="2400" dirty="0"/>
              <a:t>4</a:t>
            </a:r>
            <a:r>
              <a:rPr lang="zh-CN" altLang="en-US" sz="2400" dirty="0"/>
              <a:t>）按选择任意的地区（省、市、县）及单个项目、年份、类别进行汇总。</a:t>
            </a:r>
            <a:endParaRPr lang="zh-CN" altLang="en-US" sz="2400" dirty="0"/>
          </a:p>
          <a:p>
            <a:pPr eaLnBrk="1" hangingPunct="1"/>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2"/>
          <p:cNvSpPr>
            <a:spLocks noGrp="1" noRot="1"/>
          </p:cNvSpPr>
          <p:nvPr>
            <p:ph type="title" idx="4294967295"/>
          </p:nvPr>
        </p:nvSpPr>
        <p:spPr/>
        <p:txBody>
          <a:bodyPr vert="horz" wrap="square" lIns="91440" tIns="45720" rIns="91440" bIns="45720" anchor="ctr" anchorCtr="0"/>
          <a:p>
            <a:pPr eaLnBrk="1" hangingPunct="1"/>
            <a:r>
              <a:rPr lang="zh-CN" altLang="en-US" sz="4800" b="1" dirty="0"/>
              <a:t>内容提纲</a:t>
            </a:r>
            <a:endParaRPr lang="zh-CN" altLang="en-US" sz="4800" b="1" dirty="0"/>
          </a:p>
        </p:txBody>
      </p:sp>
      <p:sp>
        <p:nvSpPr>
          <p:cNvPr id="4099" name="Rectangle 3"/>
          <p:cNvSpPr>
            <a:spLocks noGrp="1" noRot="1"/>
          </p:cNvSpPr>
          <p:nvPr>
            <p:ph type="body" idx="4294967295"/>
          </p:nvPr>
        </p:nvSpPr>
        <p:spPr>
          <a:xfrm>
            <a:off x="304800" y="2819400"/>
            <a:ext cx="8540750" cy="2286000"/>
          </a:xfrm>
        </p:spPr>
        <p:txBody>
          <a:bodyPr vert="horz" wrap="square" lIns="91440" tIns="45720" rIns="91440" bIns="45720" anchor="t" anchorCtr="0"/>
          <a:p>
            <a:pPr eaLnBrk="1" hangingPunct="1">
              <a:buNone/>
            </a:pPr>
            <a:r>
              <a:rPr lang="zh-CN" altLang="en-US" sz="3600" b="1" dirty="0"/>
              <a:t>一、基建信息网络直报的填报管理要求</a:t>
            </a:r>
            <a:endParaRPr lang="zh-CN" altLang="en-US" sz="3600" b="1" dirty="0"/>
          </a:p>
          <a:p>
            <a:pPr eaLnBrk="1" hangingPunct="1">
              <a:buNone/>
            </a:pPr>
            <a:r>
              <a:rPr lang="zh-CN" altLang="en-US" sz="3600" b="1" dirty="0"/>
              <a:t>二、网络直报的审核管理</a:t>
            </a:r>
            <a:endParaRPr lang="zh-CN" altLang="en-US" sz="3600" b="1" dirty="0"/>
          </a:p>
          <a:p>
            <a:pPr eaLnBrk="1" hangingPunct="1">
              <a:buNone/>
            </a:pPr>
            <a:endParaRPr lang="zh-CN" altLang="en-US" sz="3600" b="1" dirty="0"/>
          </a:p>
          <a:p>
            <a:pPr eaLnBrk="1" hangingPunct="1">
              <a:buNone/>
            </a:pPr>
            <a:endParaRPr lang="zh-CN" altLang="en-US" sz="36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99">
                                            <p:txEl>
                                              <p:charRg st="0" end="18"/>
                                            </p:txEl>
                                          </p:spTgt>
                                        </p:tgtEl>
                                        <p:attrNameLst>
                                          <p:attrName>style.visibility</p:attrName>
                                        </p:attrNameLst>
                                      </p:cBhvr>
                                      <p:to>
                                        <p:strVal val="visible"/>
                                      </p:to>
                                    </p:set>
                                    <p:animEffect transition="in" filter="fade">
                                      <p:cBhvr>
                                        <p:cTn id="7" dur="1000"/>
                                        <p:tgtEl>
                                          <p:spTgt spid="4099">
                                            <p:txEl>
                                              <p:charRg st="0" end="18"/>
                                            </p:txEl>
                                          </p:spTgt>
                                        </p:tgtEl>
                                      </p:cBhvr>
                                    </p:animEffect>
                                    <p:anim calcmode="lin" valueType="num">
                                      <p:cBhvr>
                                        <p:cTn id="8" dur="1000" fill="hold"/>
                                        <p:tgtEl>
                                          <p:spTgt spid="4099">
                                            <p:txEl>
                                              <p:charRg st="0" end="18"/>
                                            </p:txEl>
                                          </p:spTgt>
                                        </p:tgtEl>
                                        <p:attrNameLst>
                                          <p:attrName>ppt_x</p:attrName>
                                        </p:attrNameLst>
                                      </p:cBhvr>
                                      <p:tavLst>
                                        <p:tav tm="0">
                                          <p:val>
                                            <p:strVal val="#ppt_x"/>
                                          </p:val>
                                        </p:tav>
                                        <p:tav tm="100000">
                                          <p:val>
                                            <p:strVal val="#ppt_x"/>
                                          </p:val>
                                        </p:tav>
                                      </p:tavLst>
                                    </p:anim>
                                    <p:anim calcmode="lin" valueType="num">
                                      <p:cBhvr>
                                        <p:cTn id="9" dur="1000" fill="hold"/>
                                        <p:tgtEl>
                                          <p:spTgt spid="4099">
                                            <p:txEl>
                                              <p:charRg st="0" end="18"/>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099">
                                            <p:txEl>
                                              <p:charRg st="18" end="30"/>
                                            </p:txEl>
                                          </p:spTgt>
                                        </p:tgtEl>
                                        <p:attrNameLst>
                                          <p:attrName>style.visibility</p:attrName>
                                        </p:attrNameLst>
                                      </p:cBhvr>
                                      <p:to>
                                        <p:strVal val="visible"/>
                                      </p:to>
                                    </p:set>
                                    <p:animEffect transition="in" filter="fade">
                                      <p:cBhvr>
                                        <p:cTn id="14" dur="1000"/>
                                        <p:tgtEl>
                                          <p:spTgt spid="4099">
                                            <p:txEl>
                                              <p:charRg st="18" end="30"/>
                                            </p:txEl>
                                          </p:spTgt>
                                        </p:tgtEl>
                                      </p:cBhvr>
                                    </p:animEffect>
                                    <p:anim calcmode="lin" valueType="num">
                                      <p:cBhvr>
                                        <p:cTn id="15" dur="1000" fill="hold"/>
                                        <p:tgtEl>
                                          <p:spTgt spid="4099">
                                            <p:txEl>
                                              <p:charRg st="18" end="30"/>
                                            </p:txEl>
                                          </p:spTgt>
                                        </p:tgtEl>
                                        <p:attrNameLst>
                                          <p:attrName>ppt_x</p:attrName>
                                        </p:attrNameLst>
                                      </p:cBhvr>
                                      <p:tavLst>
                                        <p:tav tm="0">
                                          <p:val>
                                            <p:strVal val="#ppt_x"/>
                                          </p:val>
                                        </p:tav>
                                        <p:tav tm="100000">
                                          <p:val>
                                            <p:strVal val="#ppt_x"/>
                                          </p:val>
                                        </p:tav>
                                      </p:tavLst>
                                    </p:anim>
                                    <p:anim calcmode="lin" valueType="num">
                                      <p:cBhvr>
                                        <p:cTn id="16" dur="1000" fill="hold"/>
                                        <p:tgtEl>
                                          <p:spTgt spid="4099">
                                            <p:txEl>
                                              <p:charRg st="18" end="3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a:spLocks noGrp="1" noRot="1"/>
          </p:cNvSpPr>
          <p:nvPr>
            <p:ph type="title"/>
          </p:nvPr>
        </p:nvSpPr>
        <p:spPr>
          <a:xfrm>
            <a:off x="301625" y="685800"/>
            <a:ext cx="8540750" cy="914400"/>
          </a:xfrm>
        </p:spPr>
        <p:txBody>
          <a:bodyPr vert="horz" wrap="square" lIns="91440" tIns="45720" rIns="91440" bIns="45720" anchor="ctr" anchorCtr="0"/>
          <a:p>
            <a:pPr eaLnBrk="1" hangingPunct="1"/>
            <a:r>
              <a:rPr lang="zh-CN" altLang="en-US" dirty="0"/>
              <a:t>数据汇总的任意组合取数汇总</a:t>
            </a:r>
            <a:endParaRPr lang="zh-CN" altLang="en-US" dirty="0"/>
          </a:p>
        </p:txBody>
      </p:sp>
      <p:pic>
        <p:nvPicPr>
          <p:cNvPr id="22531" name="Picture 2"/>
          <p:cNvPicPr>
            <a:picLocks noGrp="1" noRot="1" noChangeAspect="1"/>
          </p:cNvPicPr>
          <p:nvPr>
            <p:ph idx="1"/>
          </p:nvPr>
        </p:nvPicPr>
        <p:blipFill>
          <a:blip r:embed="rId1"/>
          <a:srcRect/>
          <a:stretch>
            <a:fillRect/>
          </a:stretch>
        </p:blipFill>
        <p:spPr>
          <a:xfrm>
            <a:off x="304800" y="1676400"/>
            <a:ext cx="8540750" cy="47244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4" name="Picture 2"/>
          <p:cNvPicPr>
            <a:picLocks noGrp="1" noRot="1" noChangeAspect="1"/>
          </p:cNvPicPr>
          <p:nvPr>
            <p:ph idx="1"/>
          </p:nvPr>
        </p:nvPicPr>
        <p:blipFill>
          <a:blip r:embed="rId1"/>
          <a:srcRect/>
          <a:stretch>
            <a:fillRect/>
          </a:stretch>
        </p:blipFill>
        <p:spPr>
          <a:xfrm>
            <a:off x="558800" y="762000"/>
            <a:ext cx="8128000" cy="53340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8" name="Picture 2"/>
          <p:cNvPicPr>
            <a:picLocks noGrp="1" noRot="1" noChangeAspect="1"/>
          </p:cNvPicPr>
          <p:nvPr>
            <p:ph idx="1"/>
          </p:nvPr>
        </p:nvPicPr>
        <p:blipFill>
          <a:blip r:embed="rId1"/>
          <a:srcRect/>
          <a:stretch>
            <a:fillRect/>
          </a:stretch>
        </p:blipFill>
        <p:spPr>
          <a:xfrm>
            <a:off x="460375" y="762000"/>
            <a:ext cx="8302625" cy="55626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内容占位符 2"/>
          <p:cNvSpPr>
            <a:spLocks noGrp="1" noRot="1"/>
          </p:cNvSpPr>
          <p:nvPr>
            <p:ph idx="4294967295"/>
          </p:nvPr>
        </p:nvSpPr>
        <p:spPr>
          <a:xfrm>
            <a:off x="457200" y="304800"/>
            <a:ext cx="8229600" cy="5821363"/>
          </a:xfrm>
        </p:spPr>
        <p:txBody>
          <a:bodyPr vert="horz" wrap="square" lIns="91440" tIns="45720" rIns="91440" bIns="45720" anchor="t" anchorCtr="0"/>
          <a:p>
            <a:pPr eaLnBrk="1" hangingPunct="1">
              <a:buNone/>
            </a:pPr>
            <a:r>
              <a:rPr lang="zh-CN" altLang="en-US" sz="2400" dirty="0"/>
              <a:t>（二）</a:t>
            </a:r>
            <a:r>
              <a:rPr lang="en-US" altLang="zh-CN" sz="2400" dirty="0"/>
              <a:t>《</a:t>
            </a:r>
            <a:r>
              <a:rPr lang="zh-CN" altLang="en-US" sz="2400" dirty="0"/>
              <a:t>关于采用网络直报卫生基建项目信息的通知</a:t>
            </a:r>
            <a:r>
              <a:rPr lang="en-US" altLang="zh-CN" sz="2400" dirty="0"/>
              <a:t>》</a:t>
            </a:r>
            <a:r>
              <a:rPr lang="zh-CN" altLang="en-US" sz="2400" dirty="0"/>
              <a:t>（桂卫规财</a:t>
            </a:r>
            <a:r>
              <a:rPr lang="en-US" altLang="zh-CN" sz="2400" dirty="0"/>
              <a:t>[2012]64</a:t>
            </a:r>
            <a:r>
              <a:rPr lang="zh-CN" altLang="en-US" sz="2400" dirty="0"/>
              <a:t>号）；</a:t>
            </a:r>
            <a:endParaRPr lang="zh-CN" altLang="en-US" sz="2400" dirty="0"/>
          </a:p>
          <a:p>
            <a:pPr eaLnBrk="1" hangingPunct="1"/>
            <a:r>
              <a:rPr lang="zh-CN" altLang="en-US" sz="2400" dirty="0"/>
              <a:t>   主要要求：</a:t>
            </a:r>
            <a:endParaRPr lang="en-US" altLang="zh-CN" sz="2400" dirty="0"/>
          </a:p>
          <a:p>
            <a:pPr eaLnBrk="1" hangingPunct="1"/>
            <a:r>
              <a:rPr lang="en-US" altLang="zh-CN" sz="2400" dirty="0"/>
              <a:t>1</a:t>
            </a:r>
            <a:r>
              <a:rPr lang="zh-CN" altLang="en-US" sz="2400" dirty="0"/>
              <a:t>、确定网络直报正式启动，确定填报单位（县、市、区直项目单位、县卫生局），确定填报时间为每月</a:t>
            </a:r>
            <a:r>
              <a:rPr lang="en-US" altLang="zh-CN" sz="2400" dirty="0"/>
              <a:t>5</a:t>
            </a:r>
            <a:r>
              <a:rPr lang="zh-CN" altLang="en-US" sz="2400" dirty="0"/>
              <a:t>日前，</a:t>
            </a:r>
            <a:r>
              <a:rPr lang="en-US" altLang="zh-CN" sz="2400" dirty="0"/>
              <a:t>6-10</a:t>
            </a:r>
            <a:r>
              <a:rPr lang="zh-CN" altLang="en-US" sz="2400" dirty="0"/>
              <a:t>日为各级卫生局审核时间。</a:t>
            </a:r>
            <a:endParaRPr lang="en-US" altLang="zh-CN" sz="2400" dirty="0"/>
          </a:p>
          <a:p>
            <a:pPr eaLnBrk="1" hangingPunct="1"/>
            <a:r>
              <a:rPr lang="en-US" altLang="zh-CN" sz="2400" dirty="0"/>
              <a:t>2</a:t>
            </a:r>
            <a:r>
              <a:rPr lang="zh-CN" altLang="en-US" sz="2400" dirty="0"/>
              <a:t>、填报要求：填报项目管理手续关键信息、各项指标累计进度情况的报表和上传有日期的开工项目照片。</a:t>
            </a:r>
            <a:endParaRPr lang="en-US" altLang="zh-CN" sz="2400" dirty="0"/>
          </a:p>
          <a:p>
            <a:pPr eaLnBrk="1" hangingPunct="1"/>
            <a:r>
              <a:rPr lang="zh-CN" altLang="en-US" sz="2400" dirty="0"/>
              <a:t>县级医院、疾控、妇幼保健院及以上项目，填报</a:t>
            </a:r>
            <a:r>
              <a:rPr lang="en-US" altLang="zh-CN" sz="2400" dirty="0"/>
              <a:t>29-34</a:t>
            </a:r>
            <a:r>
              <a:rPr lang="zh-CN" altLang="en-US" sz="2400" dirty="0"/>
              <a:t>项管理手续信息（按当时报表要求手续情况，包括下达项目、前期审批和管理等信息）、进度累计报表、开工和完工及建设过程每月</a:t>
            </a:r>
            <a:r>
              <a:rPr lang="en-US" altLang="zh-CN" sz="2400" dirty="0"/>
              <a:t>1</a:t>
            </a:r>
            <a:r>
              <a:rPr lang="zh-CN" altLang="en-US" sz="2400" dirty="0"/>
              <a:t>张进度照片。</a:t>
            </a:r>
            <a:endParaRPr lang="en-US" altLang="zh-CN" sz="2400" dirty="0"/>
          </a:p>
          <a:p>
            <a:pPr eaLnBrk="1" hangingPunct="1"/>
            <a:r>
              <a:rPr lang="en-US" altLang="zh-CN" sz="2400" dirty="0"/>
              <a:t>3</a:t>
            </a:r>
            <a:r>
              <a:rPr lang="zh-CN" altLang="en-US" sz="2400" dirty="0"/>
              <a:t>、人员要求。认真负责，具有较好的基建项目管理和电脑知识，人员稳定。</a:t>
            </a:r>
            <a:endParaRPr lang="zh-CN" altLang="en-US" sz="2400" dirty="0"/>
          </a:p>
          <a:p>
            <a:pPr eaLnBrk="1" hangingPunct="1"/>
            <a:r>
              <a:rPr lang="en-US" altLang="zh-CN" sz="2400" dirty="0"/>
              <a:t>                        </a:t>
            </a:r>
            <a:endParaRPr lang="zh-CN" alt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602">
                                            <p:txEl>
                                              <p:charRg st="0" end="41"/>
                                            </p:txEl>
                                          </p:spTgt>
                                        </p:tgtEl>
                                        <p:attrNameLst>
                                          <p:attrName>style.visibility</p:attrName>
                                        </p:attrNameLst>
                                      </p:cBhvr>
                                      <p:to>
                                        <p:strVal val="visible"/>
                                      </p:to>
                                    </p:set>
                                    <p:animEffect transition="in" filter="fade">
                                      <p:cBhvr>
                                        <p:cTn id="7" dur="1000"/>
                                        <p:tgtEl>
                                          <p:spTgt spid="25602">
                                            <p:txEl>
                                              <p:charRg st="0" end="41"/>
                                            </p:txEl>
                                          </p:spTgt>
                                        </p:tgtEl>
                                      </p:cBhvr>
                                    </p:animEffect>
                                    <p:anim calcmode="lin" valueType="num">
                                      <p:cBhvr>
                                        <p:cTn id="8" dur="1000" fill="hold"/>
                                        <p:tgtEl>
                                          <p:spTgt spid="25602">
                                            <p:txEl>
                                              <p:charRg st="0" end="41"/>
                                            </p:txEl>
                                          </p:spTgt>
                                        </p:tgtEl>
                                        <p:attrNameLst>
                                          <p:attrName>ppt_x</p:attrName>
                                        </p:attrNameLst>
                                      </p:cBhvr>
                                      <p:tavLst>
                                        <p:tav tm="0">
                                          <p:val>
                                            <p:strVal val="#ppt_x"/>
                                          </p:val>
                                        </p:tav>
                                        <p:tav tm="100000">
                                          <p:val>
                                            <p:strVal val="#ppt_x"/>
                                          </p:val>
                                        </p:tav>
                                      </p:tavLst>
                                    </p:anim>
                                    <p:anim calcmode="lin" valueType="num">
                                      <p:cBhvr>
                                        <p:cTn id="9" dur="1000" fill="hold"/>
                                        <p:tgtEl>
                                          <p:spTgt spid="25602">
                                            <p:txEl>
                                              <p:charRg st="0" end="4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602">
                                            <p:txEl>
                                              <p:charRg st="41" end="50"/>
                                            </p:txEl>
                                          </p:spTgt>
                                        </p:tgtEl>
                                        <p:attrNameLst>
                                          <p:attrName>style.visibility</p:attrName>
                                        </p:attrNameLst>
                                      </p:cBhvr>
                                      <p:to>
                                        <p:strVal val="visible"/>
                                      </p:to>
                                    </p:set>
                                    <p:animEffect transition="in" filter="fade">
                                      <p:cBhvr>
                                        <p:cTn id="14" dur="1000"/>
                                        <p:tgtEl>
                                          <p:spTgt spid="25602">
                                            <p:txEl>
                                              <p:charRg st="41" end="50"/>
                                            </p:txEl>
                                          </p:spTgt>
                                        </p:tgtEl>
                                      </p:cBhvr>
                                    </p:animEffect>
                                    <p:anim calcmode="lin" valueType="num">
                                      <p:cBhvr>
                                        <p:cTn id="15" dur="1000" fill="hold"/>
                                        <p:tgtEl>
                                          <p:spTgt spid="25602">
                                            <p:txEl>
                                              <p:charRg st="41" end="50"/>
                                            </p:txEl>
                                          </p:spTgt>
                                        </p:tgtEl>
                                        <p:attrNameLst>
                                          <p:attrName>ppt_x</p:attrName>
                                        </p:attrNameLst>
                                      </p:cBhvr>
                                      <p:tavLst>
                                        <p:tav tm="0">
                                          <p:val>
                                            <p:strVal val="#ppt_x"/>
                                          </p:val>
                                        </p:tav>
                                        <p:tav tm="100000">
                                          <p:val>
                                            <p:strVal val="#ppt_x"/>
                                          </p:val>
                                        </p:tav>
                                      </p:tavLst>
                                    </p:anim>
                                    <p:anim calcmode="lin" valueType="num">
                                      <p:cBhvr>
                                        <p:cTn id="16" dur="1000" fill="hold"/>
                                        <p:tgtEl>
                                          <p:spTgt spid="25602">
                                            <p:txEl>
                                              <p:charRg st="41" end="5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602">
                                            <p:txEl>
                                              <p:charRg st="50" end="117"/>
                                            </p:txEl>
                                          </p:spTgt>
                                        </p:tgtEl>
                                        <p:attrNameLst>
                                          <p:attrName>style.visibility</p:attrName>
                                        </p:attrNameLst>
                                      </p:cBhvr>
                                      <p:to>
                                        <p:strVal val="visible"/>
                                      </p:to>
                                    </p:set>
                                    <p:animEffect transition="in" filter="fade">
                                      <p:cBhvr>
                                        <p:cTn id="21" dur="1000"/>
                                        <p:tgtEl>
                                          <p:spTgt spid="25602">
                                            <p:txEl>
                                              <p:charRg st="50" end="117"/>
                                            </p:txEl>
                                          </p:spTgt>
                                        </p:tgtEl>
                                      </p:cBhvr>
                                    </p:animEffect>
                                    <p:anim calcmode="lin" valueType="num">
                                      <p:cBhvr>
                                        <p:cTn id="22" dur="1000" fill="hold"/>
                                        <p:tgtEl>
                                          <p:spTgt spid="25602">
                                            <p:txEl>
                                              <p:charRg st="50" end="117"/>
                                            </p:txEl>
                                          </p:spTgt>
                                        </p:tgtEl>
                                        <p:attrNameLst>
                                          <p:attrName>ppt_x</p:attrName>
                                        </p:attrNameLst>
                                      </p:cBhvr>
                                      <p:tavLst>
                                        <p:tav tm="0">
                                          <p:val>
                                            <p:strVal val="#ppt_x"/>
                                          </p:val>
                                        </p:tav>
                                        <p:tav tm="100000">
                                          <p:val>
                                            <p:strVal val="#ppt_x"/>
                                          </p:val>
                                        </p:tav>
                                      </p:tavLst>
                                    </p:anim>
                                    <p:anim calcmode="lin" valueType="num">
                                      <p:cBhvr>
                                        <p:cTn id="23" dur="1000" fill="hold"/>
                                        <p:tgtEl>
                                          <p:spTgt spid="25602">
                                            <p:txEl>
                                              <p:charRg st="50" end="11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5602">
                                            <p:txEl>
                                              <p:charRg st="117" end="165"/>
                                            </p:txEl>
                                          </p:spTgt>
                                        </p:tgtEl>
                                        <p:attrNameLst>
                                          <p:attrName>style.visibility</p:attrName>
                                        </p:attrNameLst>
                                      </p:cBhvr>
                                      <p:to>
                                        <p:strVal val="visible"/>
                                      </p:to>
                                    </p:set>
                                    <p:animEffect transition="in" filter="fade">
                                      <p:cBhvr>
                                        <p:cTn id="28" dur="1000"/>
                                        <p:tgtEl>
                                          <p:spTgt spid="25602">
                                            <p:txEl>
                                              <p:charRg st="117" end="165"/>
                                            </p:txEl>
                                          </p:spTgt>
                                        </p:tgtEl>
                                      </p:cBhvr>
                                    </p:animEffect>
                                    <p:anim calcmode="lin" valueType="num">
                                      <p:cBhvr>
                                        <p:cTn id="29" dur="1000" fill="hold"/>
                                        <p:tgtEl>
                                          <p:spTgt spid="25602">
                                            <p:txEl>
                                              <p:charRg st="117" end="165"/>
                                            </p:txEl>
                                          </p:spTgt>
                                        </p:tgtEl>
                                        <p:attrNameLst>
                                          <p:attrName>ppt_x</p:attrName>
                                        </p:attrNameLst>
                                      </p:cBhvr>
                                      <p:tavLst>
                                        <p:tav tm="0">
                                          <p:val>
                                            <p:strVal val="#ppt_x"/>
                                          </p:val>
                                        </p:tav>
                                        <p:tav tm="100000">
                                          <p:val>
                                            <p:strVal val="#ppt_x"/>
                                          </p:val>
                                        </p:tav>
                                      </p:tavLst>
                                    </p:anim>
                                    <p:anim calcmode="lin" valueType="num">
                                      <p:cBhvr>
                                        <p:cTn id="30" dur="1000" fill="hold"/>
                                        <p:tgtEl>
                                          <p:spTgt spid="25602">
                                            <p:txEl>
                                              <p:charRg st="117" end="16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5602">
                                            <p:txEl>
                                              <p:charRg st="165" end="257"/>
                                            </p:txEl>
                                          </p:spTgt>
                                        </p:tgtEl>
                                        <p:attrNameLst>
                                          <p:attrName>style.visibility</p:attrName>
                                        </p:attrNameLst>
                                      </p:cBhvr>
                                      <p:to>
                                        <p:strVal val="visible"/>
                                      </p:to>
                                    </p:set>
                                    <p:animEffect transition="in" filter="fade">
                                      <p:cBhvr>
                                        <p:cTn id="35" dur="1000"/>
                                        <p:tgtEl>
                                          <p:spTgt spid="25602">
                                            <p:txEl>
                                              <p:charRg st="165" end="257"/>
                                            </p:txEl>
                                          </p:spTgt>
                                        </p:tgtEl>
                                      </p:cBhvr>
                                    </p:animEffect>
                                    <p:anim calcmode="lin" valueType="num">
                                      <p:cBhvr>
                                        <p:cTn id="36" dur="1000" fill="hold"/>
                                        <p:tgtEl>
                                          <p:spTgt spid="25602">
                                            <p:txEl>
                                              <p:charRg st="165" end="257"/>
                                            </p:txEl>
                                          </p:spTgt>
                                        </p:tgtEl>
                                        <p:attrNameLst>
                                          <p:attrName>ppt_x</p:attrName>
                                        </p:attrNameLst>
                                      </p:cBhvr>
                                      <p:tavLst>
                                        <p:tav tm="0">
                                          <p:val>
                                            <p:strVal val="#ppt_x"/>
                                          </p:val>
                                        </p:tav>
                                        <p:tav tm="100000">
                                          <p:val>
                                            <p:strVal val="#ppt_x"/>
                                          </p:val>
                                        </p:tav>
                                      </p:tavLst>
                                    </p:anim>
                                    <p:anim calcmode="lin" valueType="num">
                                      <p:cBhvr>
                                        <p:cTn id="37" dur="1000" fill="hold"/>
                                        <p:tgtEl>
                                          <p:spTgt spid="25602">
                                            <p:txEl>
                                              <p:charRg st="165" end="25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5602">
                                            <p:txEl>
                                              <p:charRg st="257" end="292"/>
                                            </p:txEl>
                                          </p:spTgt>
                                        </p:tgtEl>
                                        <p:attrNameLst>
                                          <p:attrName>style.visibility</p:attrName>
                                        </p:attrNameLst>
                                      </p:cBhvr>
                                      <p:to>
                                        <p:strVal val="visible"/>
                                      </p:to>
                                    </p:set>
                                    <p:animEffect transition="in" filter="fade">
                                      <p:cBhvr>
                                        <p:cTn id="42" dur="1000"/>
                                        <p:tgtEl>
                                          <p:spTgt spid="25602">
                                            <p:txEl>
                                              <p:charRg st="257" end="292"/>
                                            </p:txEl>
                                          </p:spTgt>
                                        </p:tgtEl>
                                      </p:cBhvr>
                                    </p:animEffect>
                                    <p:anim calcmode="lin" valueType="num">
                                      <p:cBhvr>
                                        <p:cTn id="43" dur="1000" fill="hold"/>
                                        <p:tgtEl>
                                          <p:spTgt spid="25602">
                                            <p:txEl>
                                              <p:charRg st="257" end="292"/>
                                            </p:txEl>
                                          </p:spTgt>
                                        </p:tgtEl>
                                        <p:attrNameLst>
                                          <p:attrName>ppt_x</p:attrName>
                                        </p:attrNameLst>
                                      </p:cBhvr>
                                      <p:tavLst>
                                        <p:tav tm="0">
                                          <p:val>
                                            <p:strVal val="#ppt_x"/>
                                          </p:val>
                                        </p:tav>
                                        <p:tav tm="100000">
                                          <p:val>
                                            <p:strVal val="#ppt_x"/>
                                          </p:val>
                                        </p:tav>
                                      </p:tavLst>
                                    </p:anim>
                                    <p:anim calcmode="lin" valueType="num">
                                      <p:cBhvr>
                                        <p:cTn id="44" dur="1000" fill="hold"/>
                                        <p:tgtEl>
                                          <p:spTgt spid="25602">
                                            <p:txEl>
                                              <p:charRg st="257" end="29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5602">
                                            <p:txEl>
                                              <p:charRg st="292" end="317"/>
                                            </p:txEl>
                                          </p:spTgt>
                                        </p:tgtEl>
                                        <p:attrNameLst>
                                          <p:attrName>style.visibility</p:attrName>
                                        </p:attrNameLst>
                                      </p:cBhvr>
                                      <p:to>
                                        <p:strVal val="visible"/>
                                      </p:to>
                                    </p:set>
                                    <p:animEffect transition="in" filter="fade">
                                      <p:cBhvr>
                                        <p:cTn id="49" dur="1000"/>
                                        <p:tgtEl>
                                          <p:spTgt spid="25602">
                                            <p:txEl>
                                              <p:charRg st="292" end="317"/>
                                            </p:txEl>
                                          </p:spTgt>
                                        </p:tgtEl>
                                      </p:cBhvr>
                                    </p:animEffect>
                                    <p:anim calcmode="lin" valueType="num">
                                      <p:cBhvr>
                                        <p:cTn id="50" dur="1000" fill="hold"/>
                                        <p:tgtEl>
                                          <p:spTgt spid="25602">
                                            <p:txEl>
                                              <p:charRg st="292" end="317"/>
                                            </p:txEl>
                                          </p:spTgt>
                                        </p:tgtEl>
                                        <p:attrNameLst>
                                          <p:attrName>ppt_x</p:attrName>
                                        </p:attrNameLst>
                                      </p:cBhvr>
                                      <p:tavLst>
                                        <p:tav tm="0">
                                          <p:val>
                                            <p:strVal val="#ppt_x"/>
                                          </p:val>
                                        </p:tav>
                                        <p:tav tm="100000">
                                          <p:val>
                                            <p:strVal val="#ppt_x"/>
                                          </p:val>
                                        </p:tav>
                                      </p:tavLst>
                                    </p:anim>
                                    <p:anim calcmode="lin" valueType="num">
                                      <p:cBhvr>
                                        <p:cTn id="51" dur="1000" fill="hold"/>
                                        <p:tgtEl>
                                          <p:spTgt spid="25602">
                                            <p:txEl>
                                              <p:charRg st="292" end="31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内容占位符 2"/>
          <p:cNvSpPr>
            <a:spLocks noGrp="1" noRot="1"/>
          </p:cNvSpPr>
          <p:nvPr>
            <p:ph idx="4294967295"/>
          </p:nvPr>
        </p:nvSpPr>
        <p:spPr>
          <a:xfrm>
            <a:off x="457200" y="403225"/>
            <a:ext cx="8305800" cy="5722938"/>
          </a:xfrm>
        </p:spPr>
        <p:txBody>
          <a:bodyPr vert="horz" wrap="square" lIns="91440" tIns="45720" rIns="91440" bIns="45720" anchor="t" anchorCtr="0"/>
          <a:p>
            <a:pPr eaLnBrk="1" hangingPunct="1">
              <a:buNone/>
            </a:pPr>
            <a:r>
              <a:rPr lang="zh-CN" altLang="en-US" sz="2400" dirty="0"/>
              <a:t>（三）</a:t>
            </a:r>
            <a:r>
              <a:rPr lang="en-US" altLang="zh-CN" sz="2400" dirty="0"/>
              <a:t>《</a:t>
            </a:r>
            <a:r>
              <a:rPr lang="zh-CN" altLang="en-US" sz="2400" dirty="0"/>
              <a:t>关于完善卫生基建项目网络直报有关事宜的通知</a:t>
            </a:r>
            <a:r>
              <a:rPr lang="en-US" altLang="zh-CN" sz="2400" dirty="0"/>
              <a:t>》</a:t>
            </a:r>
            <a:r>
              <a:rPr lang="zh-CN" altLang="en-US" sz="2400" dirty="0"/>
              <a:t>（厅卫项目</a:t>
            </a:r>
            <a:r>
              <a:rPr lang="en-US" altLang="zh-CN" sz="2400" dirty="0"/>
              <a:t>[2012]29</a:t>
            </a:r>
            <a:r>
              <a:rPr lang="zh-CN" altLang="en-US" sz="2400" dirty="0"/>
              <a:t>号）；</a:t>
            </a:r>
            <a:endParaRPr lang="zh-CN" altLang="en-US" sz="2400" dirty="0"/>
          </a:p>
          <a:p>
            <a:pPr eaLnBrk="1" hangingPunct="1">
              <a:buNone/>
            </a:pPr>
            <a:r>
              <a:rPr lang="en-US" altLang="zh-CN" sz="2400" dirty="0"/>
              <a:t>  </a:t>
            </a:r>
            <a:r>
              <a:rPr lang="en-US" altLang="zh-CN" sz="2200" dirty="0"/>
              <a:t>  1</a:t>
            </a:r>
            <a:r>
              <a:rPr lang="zh-CN" altLang="zh-CN" sz="2200" dirty="0"/>
              <a:t>、县及县以上项目的由项目单位申请账号填报，乡镇卫生院、村卫生室项目的由县级计生部门申请账号代为填报；社区服务中心的项目由项目单位或其直接主管单位填报。</a:t>
            </a:r>
            <a:endParaRPr lang="zh-CN" altLang="zh-CN" sz="2200" dirty="0"/>
          </a:p>
          <a:p>
            <a:pPr eaLnBrk="1" hangingPunct="1">
              <a:buNone/>
            </a:pPr>
            <a:r>
              <a:rPr lang="en-US" altLang="zh-CN" sz="2200" dirty="0"/>
              <a:t>    2</a:t>
            </a:r>
            <a:r>
              <a:rPr lang="zh-CN" altLang="en-US" sz="2200" dirty="0"/>
              <a:t>、项目计划数要与上级下达计划对上，中央下达项目和国家发改委的对上，以后有地方审批的和上级下达不同的规模投资为调整数，</a:t>
            </a:r>
            <a:r>
              <a:rPr lang="zh-CN" altLang="en-US" sz="2200" dirty="0">
                <a:solidFill>
                  <a:srgbClr val="FF0000"/>
                </a:solidFill>
              </a:rPr>
              <a:t>计划数不能调整，并由自治区统一录入；</a:t>
            </a:r>
            <a:r>
              <a:rPr lang="zh-CN" altLang="en-US" sz="2200" dirty="0"/>
              <a:t>调整计划数也是要经过有关部门批准的才能填调整数。</a:t>
            </a:r>
            <a:endParaRPr lang="en-US" altLang="zh-CN" sz="2200" dirty="0"/>
          </a:p>
          <a:p>
            <a:pPr eaLnBrk="1" hangingPunct="1">
              <a:buNone/>
            </a:pPr>
            <a:r>
              <a:rPr lang="en-US" altLang="zh-CN" sz="2200" dirty="0"/>
              <a:t>    3</a:t>
            </a:r>
            <a:r>
              <a:rPr lang="zh-CN" altLang="en-US" sz="2200" dirty="0"/>
              <a:t>、规定项目正式下达后无论开工与否，都要求进行填报，未开工的填报项目下达情况、前期工作情况和前期工作的投资（支出）情况；</a:t>
            </a:r>
            <a:endParaRPr lang="en-US" altLang="zh-CN" sz="2200" dirty="0"/>
          </a:p>
          <a:p>
            <a:pPr eaLnBrk="1" hangingPunct="1">
              <a:buNone/>
            </a:pPr>
            <a:r>
              <a:rPr lang="en-US" altLang="zh-CN" sz="2200" dirty="0"/>
              <a:t>    4</a:t>
            </a:r>
            <a:r>
              <a:rPr lang="zh-CN" altLang="en-US" sz="2200" dirty="0"/>
              <a:t>、未开工项目可以不上传照片（落实土地的也可上传），但开工项目一定要有照片，乡镇以上项目在主体施工过程中每月要有一张全面施工的照片。</a:t>
            </a:r>
            <a:endParaRPr lang="en-US" altLang="zh-CN" sz="2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626">
                                            <p:txEl>
                                              <p:charRg st="0" end="43"/>
                                            </p:txEl>
                                          </p:spTgt>
                                        </p:tgtEl>
                                        <p:attrNameLst>
                                          <p:attrName>style.visibility</p:attrName>
                                        </p:attrNameLst>
                                      </p:cBhvr>
                                      <p:to>
                                        <p:strVal val="visible"/>
                                      </p:to>
                                    </p:set>
                                    <p:animEffect transition="in" filter="fade">
                                      <p:cBhvr>
                                        <p:cTn id="7" dur="1000"/>
                                        <p:tgtEl>
                                          <p:spTgt spid="26626">
                                            <p:txEl>
                                              <p:charRg st="0" end="43"/>
                                            </p:txEl>
                                          </p:spTgt>
                                        </p:tgtEl>
                                      </p:cBhvr>
                                    </p:animEffect>
                                    <p:anim calcmode="lin" valueType="num">
                                      <p:cBhvr>
                                        <p:cTn id="8" dur="1000" fill="hold"/>
                                        <p:tgtEl>
                                          <p:spTgt spid="26626">
                                            <p:txEl>
                                              <p:charRg st="0" end="43"/>
                                            </p:txEl>
                                          </p:spTgt>
                                        </p:tgtEl>
                                        <p:attrNameLst>
                                          <p:attrName>ppt_x</p:attrName>
                                        </p:attrNameLst>
                                      </p:cBhvr>
                                      <p:tavLst>
                                        <p:tav tm="0">
                                          <p:val>
                                            <p:strVal val="#ppt_x"/>
                                          </p:val>
                                        </p:tav>
                                        <p:tav tm="100000">
                                          <p:val>
                                            <p:strVal val="#ppt_x"/>
                                          </p:val>
                                        </p:tav>
                                      </p:tavLst>
                                    </p:anim>
                                    <p:anim calcmode="lin" valueType="num">
                                      <p:cBhvr>
                                        <p:cTn id="9" dur="1000" fill="hold"/>
                                        <p:tgtEl>
                                          <p:spTgt spid="26626">
                                            <p:txEl>
                                              <p:charRg st="0" end="4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626">
                                            <p:txEl>
                                              <p:charRg st="43" end="124"/>
                                            </p:txEl>
                                          </p:spTgt>
                                        </p:tgtEl>
                                        <p:attrNameLst>
                                          <p:attrName>style.visibility</p:attrName>
                                        </p:attrNameLst>
                                      </p:cBhvr>
                                      <p:to>
                                        <p:strVal val="visible"/>
                                      </p:to>
                                    </p:set>
                                    <p:animEffect transition="in" filter="fade">
                                      <p:cBhvr>
                                        <p:cTn id="14" dur="1000"/>
                                        <p:tgtEl>
                                          <p:spTgt spid="26626">
                                            <p:txEl>
                                              <p:charRg st="43" end="124"/>
                                            </p:txEl>
                                          </p:spTgt>
                                        </p:tgtEl>
                                      </p:cBhvr>
                                    </p:animEffect>
                                    <p:anim calcmode="lin" valueType="num">
                                      <p:cBhvr>
                                        <p:cTn id="15" dur="1000" fill="hold"/>
                                        <p:tgtEl>
                                          <p:spTgt spid="26626">
                                            <p:txEl>
                                              <p:charRg st="43" end="124"/>
                                            </p:txEl>
                                          </p:spTgt>
                                        </p:tgtEl>
                                        <p:attrNameLst>
                                          <p:attrName>ppt_x</p:attrName>
                                        </p:attrNameLst>
                                      </p:cBhvr>
                                      <p:tavLst>
                                        <p:tav tm="0">
                                          <p:val>
                                            <p:strVal val="#ppt_x"/>
                                          </p:val>
                                        </p:tav>
                                        <p:tav tm="100000">
                                          <p:val>
                                            <p:strVal val="#ppt_x"/>
                                          </p:val>
                                        </p:tav>
                                      </p:tavLst>
                                    </p:anim>
                                    <p:anim calcmode="lin" valueType="num">
                                      <p:cBhvr>
                                        <p:cTn id="16" dur="1000" fill="hold"/>
                                        <p:tgtEl>
                                          <p:spTgt spid="26626">
                                            <p:txEl>
                                              <p:charRg st="43" end="12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626">
                                            <p:txEl>
                                              <p:charRg st="124" end="230"/>
                                            </p:txEl>
                                          </p:spTgt>
                                        </p:tgtEl>
                                        <p:attrNameLst>
                                          <p:attrName>style.visibility</p:attrName>
                                        </p:attrNameLst>
                                      </p:cBhvr>
                                      <p:to>
                                        <p:strVal val="visible"/>
                                      </p:to>
                                    </p:set>
                                    <p:animEffect transition="in" filter="fade">
                                      <p:cBhvr>
                                        <p:cTn id="21" dur="1000"/>
                                        <p:tgtEl>
                                          <p:spTgt spid="26626">
                                            <p:txEl>
                                              <p:charRg st="124" end="230"/>
                                            </p:txEl>
                                          </p:spTgt>
                                        </p:tgtEl>
                                      </p:cBhvr>
                                    </p:animEffect>
                                    <p:anim calcmode="lin" valueType="num">
                                      <p:cBhvr>
                                        <p:cTn id="22" dur="1000" fill="hold"/>
                                        <p:tgtEl>
                                          <p:spTgt spid="26626">
                                            <p:txEl>
                                              <p:charRg st="124" end="230"/>
                                            </p:txEl>
                                          </p:spTgt>
                                        </p:tgtEl>
                                        <p:attrNameLst>
                                          <p:attrName>ppt_x</p:attrName>
                                        </p:attrNameLst>
                                      </p:cBhvr>
                                      <p:tavLst>
                                        <p:tav tm="0">
                                          <p:val>
                                            <p:strVal val="#ppt_x"/>
                                          </p:val>
                                        </p:tav>
                                        <p:tav tm="100000">
                                          <p:val>
                                            <p:strVal val="#ppt_x"/>
                                          </p:val>
                                        </p:tav>
                                      </p:tavLst>
                                    </p:anim>
                                    <p:anim calcmode="lin" valueType="num">
                                      <p:cBhvr>
                                        <p:cTn id="23" dur="1000" fill="hold"/>
                                        <p:tgtEl>
                                          <p:spTgt spid="26626">
                                            <p:txEl>
                                              <p:charRg st="124" end="23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626">
                                            <p:txEl>
                                              <p:charRg st="230" end="295"/>
                                            </p:txEl>
                                          </p:spTgt>
                                        </p:tgtEl>
                                        <p:attrNameLst>
                                          <p:attrName>style.visibility</p:attrName>
                                        </p:attrNameLst>
                                      </p:cBhvr>
                                      <p:to>
                                        <p:strVal val="visible"/>
                                      </p:to>
                                    </p:set>
                                    <p:animEffect transition="in" filter="fade">
                                      <p:cBhvr>
                                        <p:cTn id="28" dur="1000"/>
                                        <p:tgtEl>
                                          <p:spTgt spid="26626">
                                            <p:txEl>
                                              <p:charRg st="230" end="295"/>
                                            </p:txEl>
                                          </p:spTgt>
                                        </p:tgtEl>
                                      </p:cBhvr>
                                    </p:animEffect>
                                    <p:anim calcmode="lin" valueType="num">
                                      <p:cBhvr>
                                        <p:cTn id="29" dur="1000" fill="hold"/>
                                        <p:tgtEl>
                                          <p:spTgt spid="26626">
                                            <p:txEl>
                                              <p:charRg st="230" end="295"/>
                                            </p:txEl>
                                          </p:spTgt>
                                        </p:tgtEl>
                                        <p:attrNameLst>
                                          <p:attrName>ppt_x</p:attrName>
                                        </p:attrNameLst>
                                      </p:cBhvr>
                                      <p:tavLst>
                                        <p:tav tm="0">
                                          <p:val>
                                            <p:strVal val="#ppt_x"/>
                                          </p:val>
                                        </p:tav>
                                        <p:tav tm="100000">
                                          <p:val>
                                            <p:strVal val="#ppt_x"/>
                                          </p:val>
                                        </p:tav>
                                      </p:tavLst>
                                    </p:anim>
                                    <p:anim calcmode="lin" valueType="num">
                                      <p:cBhvr>
                                        <p:cTn id="30" dur="1000" fill="hold"/>
                                        <p:tgtEl>
                                          <p:spTgt spid="26626">
                                            <p:txEl>
                                              <p:charRg st="230" end="29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6626">
                                            <p:txEl>
                                              <p:charRg st="295" end="366"/>
                                            </p:txEl>
                                          </p:spTgt>
                                        </p:tgtEl>
                                        <p:attrNameLst>
                                          <p:attrName>style.visibility</p:attrName>
                                        </p:attrNameLst>
                                      </p:cBhvr>
                                      <p:to>
                                        <p:strVal val="visible"/>
                                      </p:to>
                                    </p:set>
                                    <p:animEffect transition="in" filter="fade">
                                      <p:cBhvr>
                                        <p:cTn id="35" dur="1000"/>
                                        <p:tgtEl>
                                          <p:spTgt spid="26626">
                                            <p:txEl>
                                              <p:charRg st="295" end="366"/>
                                            </p:txEl>
                                          </p:spTgt>
                                        </p:tgtEl>
                                      </p:cBhvr>
                                    </p:animEffect>
                                    <p:anim calcmode="lin" valueType="num">
                                      <p:cBhvr>
                                        <p:cTn id="36" dur="1000" fill="hold"/>
                                        <p:tgtEl>
                                          <p:spTgt spid="26626">
                                            <p:txEl>
                                              <p:charRg st="295" end="366"/>
                                            </p:txEl>
                                          </p:spTgt>
                                        </p:tgtEl>
                                        <p:attrNameLst>
                                          <p:attrName>ppt_x</p:attrName>
                                        </p:attrNameLst>
                                      </p:cBhvr>
                                      <p:tavLst>
                                        <p:tav tm="0">
                                          <p:val>
                                            <p:strVal val="#ppt_x"/>
                                          </p:val>
                                        </p:tav>
                                        <p:tav tm="100000">
                                          <p:val>
                                            <p:strVal val="#ppt_x"/>
                                          </p:val>
                                        </p:tav>
                                      </p:tavLst>
                                    </p:anim>
                                    <p:anim calcmode="lin" valueType="num">
                                      <p:cBhvr>
                                        <p:cTn id="37" dur="1000" fill="hold"/>
                                        <p:tgtEl>
                                          <p:spTgt spid="26626">
                                            <p:txEl>
                                              <p:charRg st="295" end="36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内容占位符 2"/>
          <p:cNvSpPr>
            <a:spLocks noGrp="1" noRot="1"/>
          </p:cNvSpPr>
          <p:nvPr>
            <p:ph idx="4294967295"/>
          </p:nvPr>
        </p:nvSpPr>
        <p:spPr>
          <a:xfrm>
            <a:off x="381000" y="228600"/>
            <a:ext cx="8534400" cy="6400800"/>
          </a:xfrm>
        </p:spPr>
        <p:txBody>
          <a:bodyPr vert="horz" wrap="square" lIns="91440" tIns="45720" rIns="91440" bIns="45720" anchor="t" anchorCtr="0"/>
          <a:p>
            <a:pPr eaLnBrk="1" hangingPunct="1"/>
            <a:r>
              <a:rPr lang="zh-CN" altLang="en-US" sz="2400" dirty="0"/>
              <a:t>（四）</a:t>
            </a:r>
            <a:r>
              <a:rPr lang="en-US" altLang="zh-CN" sz="2400" dirty="0"/>
              <a:t>《</a:t>
            </a:r>
            <a:r>
              <a:rPr lang="zh-CN" altLang="en-US" sz="2400" dirty="0"/>
              <a:t>关于进一步完善卫生基建项目网络直报工作的通知</a:t>
            </a:r>
            <a:r>
              <a:rPr lang="en-US" altLang="zh-CN" sz="2400" dirty="0"/>
              <a:t>》</a:t>
            </a:r>
            <a:r>
              <a:rPr lang="zh-CN" altLang="en-US" sz="2400" dirty="0"/>
              <a:t>（厅卫项目</a:t>
            </a:r>
            <a:r>
              <a:rPr lang="en-US" altLang="zh-CN" sz="2400" dirty="0"/>
              <a:t>[2013]17</a:t>
            </a:r>
            <a:r>
              <a:rPr lang="zh-CN" altLang="en-US" sz="2400" dirty="0"/>
              <a:t>号）。</a:t>
            </a:r>
            <a:endParaRPr lang="en-US" altLang="zh-CN" sz="2400" dirty="0"/>
          </a:p>
          <a:p>
            <a:pPr eaLnBrk="1" hangingPunct="1"/>
            <a:r>
              <a:rPr lang="zh-CN" altLang="en-US" sz="2000" dirty="0"/>
              <a:t>主要内容：</a:t>
            </a:r>
            <a:endParaRPr lang="en-US" altLang="zh-CN" sz="2000" dirty="0"/>
          </a:p>
          <a:p>
            <a:pPr eaLnBrk="1" hangingPunct="1"/>
            <a:r>
              <a:rPr lang="en-US" altLang="zh-CN" sz="2000" dirty="0"/>
              <a:t>1</a:t>
            </a:r>
            <a:r>
              <a:rPr lang="zh-CN" altLang="en-US" sz="2000" dirty="0"/>
              <a:t>、</a:t>
            </a:r>
            <a:r>
              <a:rPr lang="en-US" altLang="zh-CN" sz="2000" dirty="0"/>
              <a:t> </a:t>
            </a:r>
            <a:r>
              <a:rPr lang="zh-CN" altLang="zh-CN" sz="2000" dirty="0"/>
              <a:t>补填报</a:t>
            </a:r>
            <a:r>
              <a:rPr lang="en-US" altLang="zh-CN" sz="2000" dirty="0"/>
              <a:t>2008</a:t>
            </a:r>
            <a:r>
              <a:rPr lang="zh-CN" altLang="en-US" sz="2000" dirty="0"/>
              <a:t>、</a:t>
            </a:r>
            <a:r>
              <a:rPr lang="en-US" altLang="zh-CN" sz="2000" dirty="0"/>
              <a:t>2009</a:t>
            </a:r>
            <a:r>
              <a:rPr lang="zh-CN" altLang="zh-CN" sz="2000" dirty="0"/>
              <a:t>、</a:t>
            </a:r>
            <a:r>
              <a:rPr lang="en-US" altLang="zh-CN" sz="2000" dirty="0"/>
              <a:t>2010</a:t>
            </a:r>
            <a:r>
              <a:rPr lang="zh-CN" altLang="zh-CN" sz="2000" dirty="0"/>
              <a:t>、</a:t>
            </a:r>
            <a:r>
              <a:rPr lang="en-US" altLang="zh-CN" sz="2000" dirty="0"/>
              <a:t>2011</a:t>
            </a:r>
            <a:r>
              <a:rPr lang="zh-CN" altLang="zh-CN" sz="2000" dirty="0"/>
              <a:t>年的项目报表至少要填报每年</a:t>
            </a:r>
            <a:r>
              <a:rPr lang="en-US" altLang="zh-CN" sz="2000" dirty="0"/>
              <a:t>12</a:t>
            </a:r>
            <a:r>
              <a:rPr lang="zh-CN" altLang="zh-CN" sz="2000" dirty="0"/>
              <a:t>月份的年度报表</a:t>
            </a:r>
            <a:r>
              <a:rPr lang="zh-CN" altLang="en-US" sz="2000" dirty="0"/>
              <a:t>，如果在当年度开工和完工的至少要填开工和完工</a:t>
            </a:r>
            <a:r>
              <a:rPr lang="en-US" altLang="zh-CN" sz="2000" dirty="0"/>
              <a:t>2</a:t>
            </a:r>
            <a:r>
              <a:rPr lang="zh-CN" altLang="en-US" sz="2000" dirty="0"/>
              <a:t>期报表</a:t>
            </a:r>
            <a:r>
              <a:rPr lang="zh-CN" altLang="zh-CN" sz="2000" dirty="0"/>
              <a:t>。</a:t>
            </a:r>
            <a:endParaRPr lang="zh-CN" altLang="zh-CN" sz="2000" dirty="0"/>
          </a:p>
          <a:p>
            <a:pPr eaLnBrk="1" hangingPunct="1"/>
            <a:r>
              <a:rPr lang="en-US" altLang="zh-CN" sz="2000" dirty="0"/>
              <a:t>2</a:t>
            </a:r>
            <a:r>
              <a:rPr lang="zh-CN" altLang="en-US" sz="2000" dirty="0"/>
              <a:t>、</a:t>
            </a:r>
            <a:r>
              <a:rPr lang="en-US" altLang="zh-CN" sz="2000" dirty="0"/>
              <a:t>2012</a:t>
            </a:r>
            <a:r>
              <a:rPr lang="zh-CN" altLang="zh-CN" sz="2000" dirty="0"/>
              <a:t>年</a:t>
            </a:r>
            <a:r>
              <a:rPr lang="zh-CN" altLang="en-US" sz="2000" dirty="0"/>
              <a:t>以后</a:t>
            </a:r>
            <a:r>
              <a:rPr lang="zh-CN" altLang="zh-CN" sz="2000" dirty="0"/>
              <a:t>的项目报表要按月补填报，原则上有数据、管理手续、形象变化的每期月报都要更新填报；如遇到已经竣工的项目当期需要填报，但竣工的下一期次就不需再填报，每期汇总竣工项目数据则以最后一次填报的数据为准。</a:t>
            </a:r>
            <a:endParaRPr lang="en-US" altLang="zh-CN" sz="2000" dirty="0"/>
          </a:p>
          <a:p>
            <a:pPr eaLnBrk="1" hangingPunct="1"/>
            <a:r>
              <a:rPr lang="en-US" altLang="zh-CN" sz="2000" dirty="0"/>
              <a:t>3</a:t>
            </a:r>
            <a:r>
              <a:rPr lang="zh-CN" altLang="en-US" sz="2000" dirty="0"/>
              <a:t>、</a:t>
            </a:r>
            <a:r>
              <a:rPr lang="zh-CN" altLang="zh-CN" sz="2000" dirty="0"/>
              <a:t>不同类型的项目填报截止期要求。</a:t>
            </a:r>
            <a:endParaRPr lang="en-US" altLang="zh-CN" sz="2000" dirty="0"/>
          </a:p>
          <a:p>
            <a:pPr eaLnBrk="1" hangingPunct="1">
              <a:buNone/>
            </a:pPr>
            <a:r>
              <a:rPr lang="en-US" altLang="zh-CN" sz="2000" dirty="0"/>
              <a:t>       </a:t>
            </a:r>
            <a:r>
              <a:rPr lang="zh-CN" altLang="en-US" sz="2000" dirty="0"/>
              <a:t>村卫生室的填到</a:t>
            </a:r>
            <a:r>
              <a:rPr lang="zh-CN" altLang="en-US" sz="2000" dirty="0">
                <a:solidFill>
                  <a:srgbClr val="FF0000"/>
                </a:solidFill>
              </a:rPr>
              <a:t>“完工”</a:t>
            </a:r>
            <a:r>
              <a:rPr lang="zh-CN" altLang="en-US" sz="2000" dirty="0"/>
              <a:t>期后不用再填；乡镇卫生院、社区服务中心填到</a:t>
            </a:r>
            <a:r>
              <a:rPr lang="zh-CN" altLang="en-US" sz="2000" dirty="0">
                <a:solidFill>
                  <a:srgbClr val="FF0000"/>
                </a:solidFill>
              </a:rPr>
              <a:t>“竣工”（经质量验收合格）</a:t>
            </a:r>
            <a:r>
              <a:rPr lang="zh-CN" altLang="en-US" sz="2000" dirty="0"/>
              <a:t>期后不再填；</a:t>
            </a:r>
            <a:r>
              <a:rPr lang="zh-CN" altLang="zh-CN" sz="2000" dirty="0"/>
              <a:t>县级及以上项目填报到</a:t>
            </a:r>
            <a:r>
              <a:rPr lang="zh-CN" altLang="zh-CN" sz="2000" dirty="0">
                <a:solidFill>
                  <a:srgbClr val="FF0000"/>
                </a:solidFill>
              </a:rPr>
              <a:t>“竣工” </a:t>
            </a:r>
            <a:r>
              <a:rPr lang="zh-CN" altLang="zh-CN" sz="2000" dirty="0"/>
              <a:t>的报表期，</a:t>
            </a:r>
            <a:r>
              <a:rPr lang="zh-CN" altLang="en-US" sz="2000" dirty="0">
                <a:solidFill>
                  <a:srgbClr val="FF0000"/>
                </a:solidFill>
              </a:rPr>
              <a:t>同时</a:t>
            </a:r>
            <a:r>
              <a:rPr lang="zh-CN" altLang="en-US" sz="2000" dirty="0"/>
              <a:t>按竣工情况</a:t>
            </a:r>
            <a:r>
              <a:rPr lang="zh-CN" altLang="zh-CN" sz="2000" dirty="0"/>
              <a:t>填报“数据填报”模块中的</a:t>
            </a:r>
            <a:r>
              <a:rPr lang="zh-CN" altLang="zh-CN" sz="2000" dirty="0">
                <a:solidFill>
                  <a:srgbClr val="FF0000"/>
                </a:solidFill>
              </a:rPr>
              <a:t>“完工报告”</a:t>
            </a:r>
            <a:r>
              <a:rPr lang="zh-CN" altLang="en-US" sz="2000" dirty="0">
                <a:solidFill>
                  <a:srgbClr val="FF0000"/>
                </a:solidFill>
              </a:rPr>
              <a:t>。</a:t>
            </a:r>
            <a:r>
              <a:rPr lang="zh-CN" altLang="en-US" sz="2000" dirty="0"/>
              <a:t>在</a:t>
            </a:r>
            <a:r>
              <a:rPr lang="zh-CN" altLang="zh-CN" sz="2000" dirty="0"/>
              <a:t>“竣工”月份之后</a:t>
            </a:r>
            <a:r>
              <a:rPr lang="zh-CN" altLang="en-US" sz="2000" dirty="0"/>
              <a:t>有</a:t>
            </a:r>
            <a:r>
              <a:rPr lang="zh-CN" altLang="zh-CN" sz="2000" dirty="0"/>
              <a:t>补</a:t>
            </a:r>
            <a:r>
              <a:rPr lang="zh-CN" altLang="en-US" sz="2000" dirty="0"/>
              <a:t>办</a:t>
            </a:r>
            <a:r>
              <a:rPr lang="zh-CN" altLang="zh-CN" sz="2000" dirty="0"/>
              <a:t>管理手续</a:t>
            </a:r>
            <a:r>
              <a:rPr lang="zh-CN" altLang="en-US" sz="2000" dirty="0"/>
              <a:t>的在“竣工”期补</a:t>
            </a:r>
            <a:r>
              <a:rPr lang="zh-CN" altLang="zh-CN" sz="2000" dirty="0"/>
              <a:t>填完整</a:t>
            </a:r>
            <a:r>
              <a:rPr lang="zh-CN" altLang="en-US" sz="2000" dirty="0"/>
              <a:t>。完工后数据信息没有变化的直接在显示上月信息后</a:t>
            </a:r>
            <a:r>
              <a:rPr lang="zh-CN" altLang="en-US" sz="2000" dirty="0">
                <a:solidFill>
                  <a:srgbClr val="FF0000"/>
                </a:solidFill>
              </a:rPr>
              <a:t>填上统计人员和电话信息点击保存</a:t>
            </a:r>
            <a:r>
              <a:rPr lang="zh-CN" altLang="en-US" sz="2000" dirty="0"/>
              <a:t>就已经完成新一期的报表。</a:t>
            </a:r>
            <a:endParaRPr lang="en-US" altLang="zh-CN" sz="2000" dirty="0"/>
          </a:p>
          <a:p>
            <a:pPr eaLnBrk="1" hangingPunct="1">
              <a:buNone/>
            </a:pPr>
            <a:r>
              <a:rPr lang="en-US" altLang="zh-CN" sz="2000" dirty="0"/>
              <a:t>          </a:t>
            </a:r>
            <a:r>
              <a:rPr lang="zh-CN" altLang="en-US" sz="2000" dirty="0"/>
              <a:t>以上“完工”和“竣工”的填报以单个项目进展（旬）月报表中勾选的“工程形象进度”为准。</a:t>
            </a:r>
            <a:endParaRPr lang="en-US" altLang="zh-CN" sz="2000" dirty="0"/>
          </a:p>
          <a:p>
            <a:pPr eaLnBrk="1" hangingPunct="1"/>
            <a:endParaRPr lang="en-US" altLang="zh-CN" sz="2400" dirty="0"/>
          </a:p>
          <a:p>
            <a:pPr eaLnBrk="1" hangingPunct="1">
              <a:buNone/>
            </a:pPr>
            <a:r>
              <a:rPr lang="zh-CN" altLang="en-US" sz="2400" dirty="0"/>
              <a:t>   </a:t>
            </a:r>
            <a:endParaRPr lang="zh-CN" alt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650">
                                            <p:txEl>
                                              <p:charRg st="0" end="44"/>
                                            </p:txEl>
                                          </p:spTgt>
                                        </p:tgtEl>
                                        <p:attrNameLst>
                                          <p:attrName>style.visibility</p:attrName>
                                        </p:attrNameLst>
                                      </p:cBhvr>
                                      <p:to>
                                        <p:strVal val="visible"/>
                                      </p:to>
                                    </p:set>
                                    <p:animEffect transition="in" filter="fade">
                                      <p:cBhvr>
                                        <p:cTn id="7" dur="1000"/>
                                        <p:tgtEl>
                                          <p:spTgt spid="27650">
                                            <p:txEl>
                                              <p:charRg st="0" end="44"/>
                                            </p:txEl>
                                          </p:spTgt>
                                        </p:tgtEl>
                                      </p:cBhvr>
                                    </p:animEffect>
                                    <p:anim calcmode="lin" valueType="num">
                                      <p:cBhvr>
                                        <p:cTn id="8" dur="1000" fill="hold"/>
                                        <p:tgtEl>
                                          <p:spTgt spid="27650">
                                            <p:txEl>
                                              <p:charRg st="0" end="44"/>
                                            </p:txEl>
                                          </p:spTgt>
                                        </p:tgtEl>
                                        <p:attrNameLst>
                                          <p:attrName>ppt_x</p:attrName>
                                        </p:attrNameLst>
                                      </p:cBhvr>
                                      <p:tavLst>
                                        <p:tav tm="0">
                                          <p:val>
                                            <p:strVal val="#ppt_x"/>
                                          </p:val>
                                        </p:tav>
                                        <p:tav tm="100000">
                                          <p:val>
                                            <p:strVal val="#ppt_x"/>
                                          </p:val>
                                        </p:tav>
                                      </p:tavLst>
                                    </p:anim>
                                    <p:anim calcmode="lin" valueType="num">
                                      <p:cBhvr>
                                        <p:cTn id="9" dur="1000" fill="hold"/>
                                        <p:tgtEl>
                                          <p:spTgt spid="27650">
                                            <p:txEl>
                                              <p:charRg st="0" end="4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650">
                                            <p:txEl>
                                              <p:charRg st="44" end="50"/>
                                            </p:txEl>
                                          </p:spTgt>
                                        </p:tgtEl>
                                        <p:attrNameLst>
                                          <p:attrName>style.visibility</p:attrName>
                                        </p:attrNameLst>
                                      </p:cBhvr>
                                      <p:to>
                                        <p:strVal val="visible"/>
                                      </p:to>
                                    </p:set>
                                    <p:animEffect transition="in" filter="fade">
                                      <p:cBhvr>
                                        <p:cTn id="14" dur="1000"/>
                                        <p:tgtEl>
                                          <p:spTgt spid="27650">
                                            <p:txEl>
                                              <p:charRg st="44" end="50"/>
                                            </p:txEl>
                                          </p:spTgt>
                                        </p:tgtEl>
                                      </p:cBhvr>
                                    </p:animEffect>
                                    <p:anim calcmode="lin" valueType="num">
                                      <p:cBhvr>
                                        <p:cTn id="15" dur="1000" fill="hold"/>
                                        <p:tgtEl>
                                          <p:spTgt spid="27650">
                                            <p:txEl>
                                              <p:charRg st="44" end="50"/>
                                            </p:txEl>
                                          </p:spTgt>
                                        </p:tgtEl>
                                        <p:attrNameLst>
                                          <p:attrName>ppt_x</p:attrName>
                                        </p:attrNameLst>
                                      </p:cBhvr>
                                      <p:tavLst>
                                        <p:tav tm="0">
                                          <p:val>
                                            <p:strVal val="#ppt_x"/>
                                          </p:val>
                                        </p:tav>
                                        <p:tav tm="100000">
                                          <p:val>
                                            <p:strVal val="#ppt_x"/>
                                          </p:val>
                                        </p:tav>
                                      </p:tavLst>
                                    </p:anim>
                                    <p:anim calcmode="lin" valueType="num">
                                      <p:cBhvr>
                                        <p:cTn id="16" dur="1000" fill="hold"/>
                                        <p:tgtEl>
                                          <p:spTgt spid="27650">
                                            <p:txEl>
                                              <p:charRg st="44" end="5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650">
                                            <p:txEl>
                                              <p:charRg st="50" end="125"/>
                                            </p:txEl>
                                          </p:spTgt>
                                        </p:tgtEl>
                                        <p:attrNameLst>
                                          <p:attrName>style.visibility</p:attrName>
                                        </p:attrNameLst>
                                      </p:cBhvr>
                                      <p:to>
                                        <p:strVal val="visible"/>
                                      </p:to>
                                    </p:set>
                                    <p:animEffect transition="in" filter="fade">
                                      <p:cBhvr>
                                        <p:cTn id="21" dur="1000"/>
                                        <p:tgtEl>
                                          <p:spTgt spid="27650">
                                            <p:txEl>
                                              <p:charRg st="50" end="125"/>
                                            </p:txEl>
                                          </p:spTgt>
                                        </p:tgtEl>
                                      </p:cBhvr>
                                    </p:animEffect>
                                    <p:anim calcmode="lin" valueType="num">
                                      <p:cBhvr>
                                        <p:cTn id="22" dur="1000" fill="hold"/>
                                        <p:tgtEl>
                                          <p:spTgt spid="27650">
                                            <p:txEl>
                                              <p:charRg st="50" end="125"/>
                                            </p:txEl>
                                          </p:spTgt>
                                        </p:tgtEl>
                                        <p:attrNameLst>
                                          <p:attrName>ppt_x</p:attrName>
                                        </p:attrNameLst>
                                      </p:cBhvr>
                                      <p:tavLst>
                                        <p:tav tm="0">
                                          <p:val>
                                            <p:strVal val="#ppt_x"/>
                                          </p:val>
                                        </p:tav>
                                        <p:tav tm="100000">
                                          <p:val>
                                            <p:strVal val="#ppt_x"/>
                                          </p:val>
                                        </p:tav>
                                      </p:tavLst>
                                    </p:anim>
                                    <p:anim calcmode="lin" valueType="num">
                                      <p:cBhvr>
                                        <p:cTn id="23" dur="1000" fill="hold"/>
                                        <p:tgtEl>
                                          <p:spTgt spid="27650">
                                            <p:txEl>
                                              <p:charRg st="50" end="12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7650">
                                            <p:txEl>
                                              <p:charRg st="125" end="231"/>
                                            </p:txEl>
                                          </p:spTgt>
                                        </p:tgtEl>
                                        <p:attrNameLst>
                                          <p:attrName>style.visibility</p:attrName>
                                        </p:attrNameLst>
                                      </p:cBhvr>
                                      <p:to>
                                        <p:strVal val="visible"/>
                                      </p:to>
                                    </p:set>
                                    <p:animEffect transition="in" filter="fade">
                                      <p:cBhvr>
                                        <p:cTn id="28" dur="1000"/>
                                        <p:tgtEl>
                                          <p:spTgt spid="27650">
                                            <p:txEl>
                                              <p:charRg st="125" end="231"/>
                                            </p:txEl>
                                          </p:spTgt>
                                        </p:tgtEl>
                                      </p:cBhvr>
                                    </p:animEffect>
                                    <p:anim calcmode="lin" valueType="num">
                                      <p:cBhvr>
                                        <p:cTn id="29" dur="1000" fill="hold"/>
                                        <p:tgtEl>
                                          <p:spTgt spid="27650">
                                            <p:txEl>
                                              <p:charRg st="125" end="231"/>
                                            </p:txEl>
                                          </p:spTgt>
                                        </p:tgtEl>
                                        <p:attrNameLst>
                                          <p:attrName>ppt_x</p:attrName>
                                        </p:attrNameLst>
                                      </p:cBhvr>
                                      <p:tavLst>
                                        <p:tav tm="0">
                                          <p:val>
                                            <p:strVal val="#ppt_x"/>
                                          </p:val>
                                        </p:tav>
                                        <p:tav tm="100000">
                                          <p:val>
                                            <p:strVal val="#ppt_x"/>
                                          </p:val>
                                        </p:tav>
                                      </p:tavLst>
                                    </p:anim>
                                    <p:anim calcmode="lin" valueType="num">
                                      <p:cBhvr>
                                        <p:cTn id="30" dur="1000" fill="hold"/>
                                        <p:tgtEl>
                                          <p:spTgt spid="27650">
                                            <p:txEl>
                                              <p:charRg st="125" end="23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7650">
                                            <p:txEl>
                                              <p:charRg st="231" end="249"/>
                                            </p:txEl>
                                          </p:spTgt>
                                        </p:tgtEl>
                                        <p:attrNameLst>
                                          <p:attrName>style.visibility</p:attrName>
                                        </p:attrNameLst>
                                      </p:cBhvr>
                                      <p:to>
                                        <p:strVal val="visible"/>
                                      </p:to>
                                    </p:set>
                                    <p:animEffect transition="in" filter="fade">
                                      <p:cBhvr>
                                        <p:cTn id="35" dur="1000"/>
                                        <p:tgtEl>
                                          <p:spTgt spid="27650">
                                            <p:txEl>
                                              <p:charRg st="231" end="249"/>
                                            </p:txEl>
                                          </p:spTgt>
                                        </p:tgtEl>
                                      </p:cBhvr>
                                    </p:animEffect>
                                    <p:anim calcmode="lin" valueType="num">
                                      <p:cBhvr>
                                        <p:cTn id="36" dur="1000" fill="hold"/>
                                        <p:tgtEl>
                                          <p:spTgt spid="27650">
                                            <p:txEl>
                                              <p:charRg st="231" end="249"/>
                                            </p:txEl>
                                          </p:spTgt>
                                        </p:tgtEl>
                                        <p:attrNameLst>
                                          <p:attrName>ppt_x</p:attrName>
                                        </p:attrNameLst>
                                      </p:cBhvr>
                                      <p:tavLst>
                                        <p:tav tm="0">
                                          <p:val>
                                            <p:strVal val="#ppt_x"/>
                                          </p:val>
                                        </p:tav>
                                        <p:tav tm="100000">
                                          <p:val>
                                            <p:strVal val="#ppt_x"/>
                                          </p:val>
                                        </p:tav>
                                      </p:tavLst>
                                    </p:anim>
                                    <p:anim calcmode="lin" valueType="num">
                                      <p:cBhvr>
                                        <p:cTn id="37" dur="1000" fill="hold"/>
                                        <p:tgtEl>
                                          <p:spTgt spid="27650">
                                            <p:txEl>
                                              <p:charRg st="231" end="24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7650">
                                            <p:txEl>
                                              <p:charRg st="249" end="431"/>
                                            </p:txEl>
                                          </p:spTgt>
                                        </p:tgtEl>
                                        <p:attrNameLst>
                                          <p:attrName>style.visibility</p:attrName>
                                        </p:attrNameLst>
                                      </p:cBhvr>
                                      <p:to>
                                        <p:strVal val="visible"/>
                                      </p:to>
                                    </p:set>
                                    <p:animEffect transition="in" filter="fade">
                                      <p:cBhvr>
                                        <p:cTn id="42" dur="1000"/>
                                        <p:tgtEl>
                                          <p:spTgt spid="27650">
                                            <p:txEl>
                                              <p:charRg st="249" end="431"/>
                                            </p:txEl>
                                          </p:spTgt>
                                        </p:tgtEl>
                                      </p:cBhvr>
                                    </p:animEffect>
                                    <p:anim calcmode="lin" valueType="num">
                                      <p:cBhvr>
                                        <p:cTn id="43" dur="1000" fill="hold"/>
                                        <p:tgtEl>
                                          <p:spTgt spid="27650">
                                            <p:txEl>
                                              <p:charRg st="249" end="431"/>
                                            </p:txEl>
                                          </p:spTgt>
                                        </p:tgtEl>
                                        <p:attrNameLst>
                                          <p:attrName>ppt_x</p:attrName>
                                        </p:attrNameLst>
                                      </p:cBhvr>
                                      <p:tavLst>
                                        <p:tav tm="0">
                                          <p:val>
                                            <p:strVal val="#ppt_x"/>
                                          </p:val>
                                        </p:tav>
                                        <p:tav tm="100000">
                                          <p:val>
                                            <p:strVal val="#ppt_x"/>
                                          </p:val>
                                        </p:tav>
                                      </p:tavLst>
                                    </p:anim>
                                    <p:anim calcmode="lin" valueType="num">
                                      <p:cBhvr>
                                        <p:cTn id="44" dur="1000" fill="hold"/>
                                        <p:tgtEl>
                                          <p:spTgt spid="27650">
                                            <p:txEl>
                                              <p:charRg st="249" end="43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7650">
                                            <p:txEl>
                                              <p:charRg st="431" end="484"/>
                                            </p:txEl>
                                          </p:spTgt>
                                        </p:tgtEl>
                                        <p:attrNameLst>
                                          <p:attrName>style.visibility</p:attrName>
                                        </p:attrNameLst>
                                      </p:cBhvr>
                                      <p:to>
                                        <p:strVal val="visible"/>
                                      </p:to>
                                    </p:set>
                                    <p:animEffect transition="in" filter="fade">
                                      <p:cBhvr>
                                        <p:cTn id="49" dur="1000"/>
                                        <p:tgtEl>
                                          <p:spTgt spid="27650">
                                            <p:txEl>
                                              <p:charRg st="431" end="484"/>
                                            </p:txEl>
                                          </p:spTgt>
                                        </p:tgtEl>
                                      </p:cBhvr>
                                    </p:animEffect>
                                    <p:anim calcmode="lin" valueType="num">
                                      <p:cBhvr>
                                        <p:cTn id="50" dur="1000" fill="hold"/>
                                        <p:tgtEl>
                                          <p:spTgt spid="27650">
                                            <p:txEl>
                                              <p:charRg st="431" end="484"/>
                                            </p:txEl>
                                          </p:spTgt>
                                        </p:tgtEl>
                                        <p:attrNameLst>
                                          <p:attrName>ppt_x</p:attrName>
                                        </p:attrNameLst>
                                      </p:cBhvr>
                                      <p:tavLst>
                                        <p:tav tm="0">
                                          <p:val>
                                            <p:strVal val="#ppt_x"/>
                                          </p:val>
                                        </p:tav>
                                        <p:tav tm="100000">
                                          <p:val>
                                            <p:strVal val="#ppt_x"/>
                                          </p:val>
                                        </p:tav>
                                      </p:tavLst>
                                    </p:anim>
                                    <p:anim calcmode="lin" valueType="num">
                                      <p:cBhvr>
                                        <p:cTn id="51" dur="1000" fill="hold"/>
                                        <p:tgtEl>
                                          <p:spTgt spid="27650">
                                            <p:txEl>
                                              <p:charRg st="431" end="48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7650">
                                            <p:txEl>
                                              <p:charRg st="485" end="489"/>
                                            </p:txEl>
                                          </p:spTgt>
                                        </p:tgtEl>
                                        <p:attrNameLst>
                                          <p:attrName>style.visibility</p:attrName>
                                        </p:attrNameLst>
                                      </p:cBhvr>
                                      <p:to>
                                        <p:strVal val="visible"/>
                                      </p:to>
                                    </p:set>
                                    <p:animEffect transition="in" filter="fade">
                                      <p:cBhvr>
                                        <p:cTn id="56" dur="1000"/>
                                        <p:tgtEl>
                                          <p:spTgt spid="27650">
                                            <p:txEl>
                                              <p:charRg st="485" end="489"/>
                                            </p:txEl>
                                          </p:spTgt>
                                        </p:tgtEl>
                                      </p:cBhvr>
                                    </p:animEffect>
                                    <p:anim calcmode="lin" valueType="num">
                                      <p:cBhvr>
                                        <p:cTn id="57" dur="1000" fill="hold"/>
                                        <p:tgtEl>
                                          <p:spTgt spid="27650">
                                            <p:txEl>
                                              <p:charRg st="485" end="489"/>
                                            </p:txEl>
                                          </p:spTgt>
                                        </p:tgtEl>
                                        <p:attrNameLst>
                                          <p:attrName>ppt_x</p:attrName>
                                        </p:attrNameLst>
                                      </p:cBhvr>
                                      <p:tavLst>
                                        <p:tav tm="0">
                                          <p:val>
                                            <p:strVal val="#ppt_x"/>
                                          </p:val>
                                        </p:tav>
                                        <p:tav tm="100000">
                                          <p:val>
                                            <p:strVal val="#ppt_x"/>
                                          </p:val>
                                        </p:tav>
                                      </p:tavLst>
                                    </p:anim>
                                    <p:anim calcmode="lin" valueType="num">
                                      <p:cBhvr>
                                        <p:cTn id="58" dur="1000" fill="hold"/>
                                        <p:tgtEl>
                                          <p:spTgt spid="27650">
                                            <p:txEl>
                                              <p:charRg st="485" end="48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内容占位符 2"/>
          <p:cNvSpPr>
            <a:spLocks noGrp="1" noRot="1"/>
          </p:cNvSpPr>
          <p:nvPr>
            <p:ph idx="4294967295"/>
          </p:nvPr>
        </p:nvSpPr>
        <p:spPr>
          <a:xfrm>
            <a:off x="457200" y="228600"/>
            <a:ext cx="8229600" cy="6324600"/>
          </a:xfrm>
        </p:spPr>
        <p:txBody>
          <a:bodyPr vert="horz" wrap="square" lIns="91440" tIns="45720" rIns="91440" bIns="45720" anchor="t" anchorCtr="0"/>
          <a:p>
            <a:pPr eaLnBrk="1" hangingPunct="1"/>
            <a:r>
              <a:rPr lang="en-US" altLang="zh-CN" sz="2400" b="1" dirty="0">
                <a:solidFill>
                  <a:srgbClr val="FF0000"/>
                </a:solidFill>
              </a:rPr>
              <a:t>4</a:t>
            </a:r>
            <a:r>
              <a:rPr lang="zh-CN" altLang="en-US" sz="2400" b="1" dirty="0">
                <a:solidFill>
                  <a:srgbClr val="FF0000"/>
                </a:solidFill>
              </a:rPr>
              <a:t>、</a:t>
            </a:r>
            <a:r>
              <a:rPr lang="zh-CN" altLang="zh-CN" sz="2400" b="1" dirty="0">
                <a:solidFill>
                  <a:srgbClr val="FF0000"/>
                </a:solidFill>
              </a:rPr>
              <a:t>加</a:t>
            </a:r>
            <a:r>
              <a:rPr lang="zh-CN" altLang="en-US" sz="2400" b="1" dirty="0">
                <a:solidFill>
                  <a:srgbClr val="FF0000"/>
                </a:solidFill>
              </a:rPr>
              <a:t>强项目关键管理信息</a:t>
            </a:r>
            <a:r>
              <a:rPr lang="zh-CN" altLang="zh-CN" sz="2400" b="1" dirty="0">
                <a:solidFill>
                  <a:srgbClr val="FF0000"/>
                </a:solidFill>
              </a:rPr>
              <a:t>的填报。</a:t>
            </a:r>
            <a:endParaRPr lang="zh-CN" altLang="zh-CN" sz="2400" b="1" dirty="0">
              <a:solidFill>
                <a:srgbClr val="FF0000"/>
              </a:solidFill>
            </a:endParaRPr>
          </a:p>
          <a:p>
            <a:pPr eaLnBrk="1" hangingPunct="1"/>
            <a:r>
              <a:rPr lang="en-US" altLang="zh-CN" sz="2400" dirty="0"/>
              <a:t>   </a:t>
            </a:r>
            <a:r>
              <a:rPr lang="zh-CN" altLang="en-US" sz="2400" dirty="0"/>
              <a:t>县医院、疾控、妇幼保健院，县级以上项目的儿童医院、全科医生、市级医院等总共要填报</a:t>
            </a:r>
            <a:r>
              <a:rPr lang="en-US" altLang="zh-CN" sz="2400" dirty="0"/>
              <a:t>34</a:t>
            </a:r>
            <a:r>
              <a:rPr lang="zh-CN" altLang="en-US" sz="2400" dirty="0"/>
              <a:t>项，这些信息要按要求逐一通过网络直报进行填报。强调注意对增加管理手续信息的填报。</a:t>
            </a:r>
            <a:endParaRPr lang="en-US" altLang="zh-CN" sz="2400" dirty="0"/>
          </a:p>
          <a:p>
            <a:pPr eaLnBrk="1" hangingPunct="1"/>
            <a:r>
              <a:rPr lang="en-US" altLang="zh-CN" sz="2400" dirty="0"/>
              <a:t> </a:t>
            </a:r>
            <a:r>
              <a:rPr lang="zh-CN" altLang="en-US" sz="2400" dirty="0"/>
              <a:t>（</a:t>
            </a:r>
            <a:r>
              <a:rPr lang="en-US" altLang="zh-CN" sz="2400" dirty="0"/>
              <a:t>1</a:t>
            </a:r>
            <a:r>
              <a:rPr lang="zh-CN" altLang="en-US" sz="2400" dirty="0"/>
              <a:t>）前期工作手续：</a:t>
            </a:r>
            <a:r>
              <a:rPr lang="en-US" altLang="zh-CN" sz="2400" dirty="0"/>
              <a:t>1-22</a:t>
            </a:r>
            <a:r>
              <a:rPr lang="zh-CN" altLang="en-US" sz="2400" dirty="0"/>
              <a:t>项多数是前期工作的手续信息，从立项、环评、可研、初设审批、项目下达批文</a:t>
            </a:r>
            <a:r>
              <a:rPr lang="en-US" altLang="zh-CN" sz="2400" dirty="0"/>
              <a:t>……</a:t>
            </a:r>
            <a:r>
              <a:rPr lang="zh-CN" altLang="en-US" sz="2400" dirty="0"/>
              <a:t>消防审批、完成主体招标</a:t>
            </a:r>
            <a:r>
              <a:rPr lang="en-US" altLang="zh-CN" sz="2400" dirty="0"/>
              <a:t>……</a:t>
            </a:r>
            <a:r>
              <a:rPr lang="zh-CN" altLang="en-US" sz="2400" dirty="0"/>
              <a:t>签订合同、正式开工等，按照批文手续机关文号或者办理时间逐一填报。</a:t>
            </a:r>
            <a:endParaRPr lang="en-US" altLang="zh-CN" sz="2400" dirty="0"/>
          </a:p>
          <a:p>
            <a:pPr eaLnBrk="1" hangingPunct="1"/>
            <a:r>
              <a:rPr lang="zh-CN" altLang="en-US" sz="2400" dirty="0"/>
              <a:t> （</a:t>
            </a:r>
            <a:r>
              <a:rPr lang="en-US" altLang="zh-CN" sz="2400" dirty="0"/>
              <a:t>2</a:t>
            </a:r>
            <a:r>
              <a:rPr lang="zh-CN" altLang="en-US" sz="2400" dirty="0"/>
              <a:t>）关键的</a:t>
            </a:r>
            <a:r>
              <a:rPr lang="zh-CN" altLang="zh-CN" sz="2400" dirty="0"/>
              <a:t>管理手续</a:t>
            </a:r>
            <a:r>
              <a:rPr lang="zh-CN" altLang="en-US" sz="2400" dirty="0"/>
              <a:t>信息填报：</a:t>
            </a:r>
            <a:r>
              <a:rPr lang="en-US" altLang="zh-CN" sz="2400" dirty="0"/>
              <a:t>23-34</a:t>
            </a:r>
            <a:r>
              <a:rPr lang="zh-CN" altLang="en-US" sz="2400" dirty="0"/>
              <a:t>项多数都是关键的管理信息，要理解含义认真填报（祥见名词解释）。</a:t>
            </a:r>
            <a:endParaRPr lang="en-US" altLang="zh-CN" sz="2400" dirty="0"/>
          </a:p>
          <a:p>
            <a:pPr eaLnBrk="1" hangingPunct="1">
              <a:buNone/>
            </a:pPr>
            <a:r>
              <a:rPr lang="en-US" altLang="zh-CN" sz="2400" dirty="0">
                <a:solidFill>
                  <a:srgbClr val="FF0000"/>
                </a:solidFill>
              </a:rPr>
              <a:t>5</a:t>
            </a:r>
            <a:r>
              <a:rPr lang="zh-CN" altLang="en-US" sz="2400" dirty="0">
                <a:solidFill>
                  <a:srgbClr val="FF0000"/>
                </a:solidFill>
              </a:rPr>
              <a:t>、</a:t>
            </a:r>
            <a:r>
              <a:rPr lang="zh-CN" altLang="zh-CN" sz="2400" dirty="0"/>
              <a:t> </a:t>
            </a:r>
            <a:r>
              <a:rPr lang="zh-CN" altLang="en-US" sz="2400" dirty="0">
                <a:solidFill>
                  <a:srgbClr val="FF0000"/>
                </a:solidFill>
              </a:rPr>
              <a:t>增加与专帐管理配套的</a:t>
            </a:r>
            <a:r>
              <a:rPr lang="zh-CN" altLang="zh-CN" sz="2400" dirty="0">
                <a:solidFill>
                  <a:srgbClr val="FF0000"/>
                </a:solidFill>
              </a:rPr>
              <a:t>“基建项目会计报表（表</a:t>
            </a:r>
            <a:r>
              <a:rPr lang="en-US" altLang="zh-CN" sz="2400" dirty="0">
                <a:solidFill>
                  <a:srgbClr val="FF0000"/>
                </a:solidFill>
              </a:rPr>
              <a:t>1</a:t>
            </a:r>
            <a:r>
              <a:rPr lang="zh-CN" altLang="zh-CN" sz="2400" dirty="0">
                <a:solidFill>
                  <a:srgbClr val="FF0000"/>
                </a:solidFill>
              </a:rPr>
              <a:t>、表</a:t>
            </a:r>
            <a:r>
              <a:rPr lang="en-US" altLang="zh-CN" sz="2400" dirty="0">
                <a:solidFill>
                  <a:srgbClr val="FF0000"/>
                </a:solidFill>
              </a:rPr>
              <a:t>2</a:t>
            </a:r>
            <a:r>
              <a:rPr lang="zh-CN" altLang="zh-CN" sz="2400" dirty="0">
                <a:solidFill>
                  <a:srgbClr val="FF0000"/>
                </a:solidFill>
              </a:rPr>
              <a:t>、表</a:t>
            </a:r>
            <a:r>
              <a:rPr lang="en-US" altLang="zh-CN" sz="2400" dirty="0">
                <a:solidFill>
                  <a:srgbClr val="FF0000"/>
                </a:solidFill>
              </a:rPr>
              <a:t>3</a:t>
            </a:r>
            <a:r>
              <a:rPr lang="zh-CN" altLang="zh-CN" sz="2400" dirty="0">
                <a:solidFill>
                  <a:srgbClr val="FF0000"/>
                </a:solidFill>
              </a:rPr>
              <a:t>）”的填报</a:t>
            </a:r>
            <a:r>
              <a:rPr lang="zh-CN" altLang="en-US" sz="2400" dirty="0">
                <a:solidFill>
                  <a:srgbClr val="FF0000"/>
                </a:solidFill>
              </a:rPr>
              <a:t>，即</a:t>
            </a:r>
            <a:r>
              <a:rPr lang="zh-CN" altLang="en-US" sz="2400" dirty="0"/>
              <a:t>每季度填报</a:t>
            </a:r>
            <a:r>
              <a:rPr lang="zh-CN" altLang="en-US" sz="2400" dirty="0">
                <a:solidFill>
                  <a:srgbClr val="FF0000"/>
                </a:solidFill>
              </a:rPr>
              <a:t>“</a:t>
            </a:r>
            <a:r>
              <a:rPr lang="zh-CN" altLang="zh-CN" sz="2400" dirty="0">
                <a:solidFill>
                  <a:srgbClr val="FF0000"/>
                </a:solidFill>
              </a:rPr>
              <a:t>基建项目会计报表</a:t>
            </a:r>
            <a:r>
              <a:rPr lang="zh-CN" altLang="en-US" sz="2400" dirty="0">
                <a:solidFill>
                  <a:srgbClr val="FF0000"/>
                </a:solidFill>
              </a:rPr>
              <a:t>”后，转化为</a:t>
            </a:r>
            <a:r>
              <a:rPr lang="en-US" altLang="zh-CN" sz="2400" dirty="0">
                <a:solidFill>
                  <a:srgbClr val="FF0000"/>
                </a:solidFill>
              </a:rPr>
              <a:t>PDF</a:t>
            </a:r>
            <a:r>
              <a:rPr lang="zh-CN" altLang="en-US" sz="2400" dirty="0">
                <a:solidFill>
                  <a:srgbClr val="FF0000"/>
                </a:solidFill>
              </a:rPr>
              <a:t>版的或照片版的格式，上传到网络直报的填报照片位置，以检查财务管理情况及核实资金到位和完成投资的真实性。</a:t>
            </a:r>
            <a:endParaRPr lang="zh-CN" altLang="zh-CN" sz="2400" dirty="0">
              <a:solidFill>
                <a:srgbClr val="FF0000"/>
              </a:solidFill>
            </a:endParaRPr>
          </a:p>
          <a:p>
            <a:pPr eaLnBrk="1" hangingPunct="1"/>
            <a:endParaRPr lang="zh-CN" alt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674">
                                            <p:txEl>
                                              <p:charRg st="0" end="17"/>
                                            </p:txEl>
                                          </p:spTgt>
                                        </p:tgtEl>
                                        <p:attrNameLst>
                                          <p:attrName>style.visibility</p:attrName>
                                        </p:attrNameLst>
                                      </p:cBhvr>
                                      <p:to>
                                        <p:strVal val="visible"/>
                                      </p:to>
                                    </p:set>
                                    <p:animEffect transition="in" filter="fade">
                                      <p:cBhvr>
                                        <p:cTn id="7" dur="1000"/>
                                        <p:tgtEl>
                                          <p:spTgt spid="28674">
                                            <p:txEl>
                                              <p:charRg st="0" end="17"/>
                                            </p:txEl>
                                          </p:spTgt>
                                        </p:tgtEl>
                                      </p:cBhvr>
                                    </p:animEffect>
                                    <p:anim calcmode="lin" valueType="num">
                                      <p:cBhvr>
                                        <p:cTn id="8" dur="1000" fill="hold"/>
                                        <p:tgtEl>
                                          <p:spTgt spid="28674">
                                            <p:txEl>
                                              <p:charRg st="0" end="17"/>
                                            </p:txEl>
                                          </p:spTgt>
                                        </p:tgtEl>
                                        <p:attrNameLst>
                                          <p:attrName>ppt_x</p:attrName>
                                        </p:attrNameLst>
                                      </p:cBhvr>
                                      <p:tavLst>
                                        <p:tav tm="0">
                                          <p:val>
                                            <p:strVal val="#ppt_x"/>
                                          </p:val>
                                        </p:tav>
                                        <p:tav tm="100000">
                                          <p:val>
                                            <p:strVal val="#ppt_x"/>
                                          </p:val>
                                        </p:tav>
                                      </p:tavLst>
                                    </p:anim>
                                    <p:anim calcmode="lin" valueType="num">
                                      <p:cBhvr>
                                        <p:cTn id="9" dur="1000" fill="hold"/>
                                        <p:tgtEl>
                                          <p:spTgt spid="28674">
                                            <p:txEl>
                                              <p:charRg st="0" end="1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674">
                                            <p:txEl>
                                              <p:charRg st="17" end="104"/>
                                            </p:txEl>
                                          </p:spTgt>
                                        </p:tgtEl>
                                        <p:attrNameLst>
                                          <p:attrName>style.visibility</p:attrName>
                                        </p:attrNameLst>
                                      </p:cBhvr>
                                      <p:to>
                                        <p:strVal val="visible"/>
                                      </p:to>
                                    </p:set>
                                    <p:animEffect transition="in" filter="fade">
                                      <p:cBhvr>
                                        <p:cTn id="14" dur="1000"/>
                                        <p:tgtEl>
                                          <p:spTgt spid="28674">
                                            <p:txEl>
                                              <p:charRg st="17" end="104"/>
                                            </p:txEl>
                                          </p:spTgt>
                                        </p:tgtEl>
                                      </p:cBhvr>
                                    </p:animEffect>
                                    <p:anim calcmode="lin" valueType="num">
                                      <p:cBhvr>
                                        <p:cTn id="15" dur="1000" fill="hold"/>
                                        <p:tgtEl>
                                          <p:spTgt spid="28674">
                                            <p:txEl>
                                              <p:charRg st="17" end="104"/>
                                            </p:txEl>
                                          </p:spTgt>
                                        </p:tgtEl>
                                        <p:attrNameLst>
                                          <p:attrName>ppt_x</p:attrName>
                                        </p:attrNameLst>
                                      </p:cBhvr>
                                      <p:tavLst>
                                        <p:tav tm="0">
                                          <p:val>
                                            <p:strVal val="#ppt_x"/>
                                          </p:val>
                                        </p:tav>
                                        <p:tav tm="100000">
                                          <p:val>
                                            <p:strVal val="#ppt_x"/>
                                          </p:val>
                                        </p:tav>
                                      </p:tavLst>
                                    </p:anim>
                                    <p:anim calcmode="lin" valueType="num">
                                      <p:cBhvr>
                                        <p:cTn id="16" dur="1000" fill="hold"/>
                                        <p:tgtEl>
                                          <p:spTgt spid="28674">
                                            <p:txEl>
                                              <p:charRg st="17" end="10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674">
                                            <p:txEl>
                                              <p:charRg st="104" end="202"/>
                                            </p:txEl>
                                          </p:spTgt>
                                        </p:tgtEl>
                                        <p:attrNameLst>
                                          <p:attrName>style.visibility</p:attrName>
                                        </p:attrNameLst>
                                      </p:cBhvr>
                                      <p:to>
                                        <p:strVal val="visible"/>
                                      </p:to>
                                    </p:set>
                                    <p:animEffect transition="in" filter="fade">
                                      <p:cBhvr>
                                        <p:cTn id="21" dur="1000"/>
                                        <p:tgtEl>
                                          <p:spTgt spid="28674">
                                            <p:txEl>
                                              <p:charRg st="104" end="202"/>
                                            </p:txEl>
                                          </p:spTgt>
                                        </p:tgtEl>
                                      </p:cBhvr>
                                    </p:animEffect>
                                    <p:anim calcmode="lin" valueType="num">
                                      <p:cBhvr>
                                        <p:cTn id="22" dur="1000" fill="hold"/>
                                        <p:tgtEl>
                                          <p:spTgt spid="28674">
                                            <p:txEl>
                                              <p:charRg st="104" end="202"/>
                                            </p:txEl>
                                          </p:spTgt>
                                        </p:tgtEl>
                                        <p:attrNameLst>
                                          <p:attrName>ppt_x</p:attrName>
                                        </p:attrNameLst>
                                      </p:cBhvr>
                                      <p:tavLst>
                                        <p:tav tm="0">
                                          <p:val>
                                            <p:strVal val="#ppt_x"/>
                                          </p:val>
                                        </p:tav>
                                        <p:tav tm="100000">
                                          <p:val>
                                            <p:strVal val="#ppt_x"/>
                                          </p:val>
                                        </p:tav>
                                      </p:tavLst>
                                    </p:anim>
                                    <p:anim calcmode="lin" valueType="num">
                                      <p:cBhvr>
                                        <p:cTn id="23" dur="1000" fill="hold"/>
                                        <p:tgtEl>
                                          <p:spTgt spid="28674">
                                            <p:txEl>
                                              <p:charRg st="104" end="20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8674">
                                            <p:txEl>
                                              <p:charRg st="202" end="255"/>
                                            </p:txEl>
                                          </p:spTgt>
                                        </p:tgtEl>
                                        <p:attrNameLst>
                                          <p:attrName>style.visibility</p:attrName>
                                        </p:attrNameLst>
                                      </p:cBhvr>
                                      <p:to>
                                        <p:strVal val="visible"/>
                                      </p:to>
                                    </p:set>
                                    <p:animEffect transition="in" filter="fade">
                                      <p:cBhvr>
                                        <p:cTn id="28" dur="1000"/>
                                        <p:tgtEl>
                                          <p:spTgt spid="28674">
                                            <p:txEl>
                                              <p:charRg st="202" end="255"/>
                                            </p:txEl>
                                          </p:spTgt>
                                        </p:tgtEl>
                                      </p:cBhvr>
                                    </p:animEffect>
                                    <p:anim calcmode="lin" valueType="num">
                                      <p:cBhvr>
                                        <p:cTn id="29" dur="1000" fill="hold"/>
                                        <p:tgtEl>
                                          <p:spTgt spid="28674">
                                            <p:txEl>
                                              <p:charRg st="202" end="255"/>
                                            </p:txEl>
                                          </p:spTgt>
                                        </p:tgtEl>
                                        <p:attrNameLst>
                                          <p:attrName>ppt_x</p:attrName>
                                        </p:attrNameLst>
                                      </p:cBhvr>
                                      <p:tavLst>
                                        <p:tav tm="0">
                                          <p:val>
                                            <p:strVal val="#ppt_x"/>
                                          </p:val>
                                        </p:tav>
                                        <p:tav tm="100000">
                                          <p:val>
                                            <p:strVal val="#ppt_x"/>
                                          </p:val>
                                        </p:tav>
                                      </p:tavLst>
                                    </p:anim>
                                    <p:anim calcmode="lin" valueType="num">
                                      <p:cBhvr>
                                        <p:cTn id="30" dur="1000" fill="hold"/>
                                        <p:tgtEl>
                                          <p:spTgt spid="28674">
                                            <p:txEl>
                                              <p:charRg st="202" end="25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8674">
                                            <p:txEl>
                                              <p:charRg st="255" end="368"/>
                                            </p:txEl>
                                          </p:spTgt>
                                        </p:tgtEl>
                                        <p:attrNameLst>
                                          <p:attrName>style.visibility</p:attrName>
                                        </p:attrNameLst>
                                      </p:cBhvr>
                                      <p:to>
                                        <p:strVal val="visible"/>
                                      </p:to>
                                    </p:set>
                                    <p:animEffect transition="in" filter="fade">
                                      <p:cBhvr>
                                        <p:cTn id="35" dur="1000"/>
                                        <p:tgtEl>
                                          <p:spTgt spid="28674">
                                            <p:txEl>
                                              <p:charRg st="255" end="368"/>
                                            </p:txEl>
                                          </p:spTgt>
                                        </p:tgtEl>
                                      </p:cBhvr>
                                    </p:animEffect>
                                    <p:anim calcmode="lin" valueType="num">
                                      <p:cBhvr>
                                        <p:cTn id="36" dur="1000" fill="hold"/>
                                        <p:tgtEl>
                                          <p:spTgt spid="28674">
                                            <p:txEl>
                                              <p:charRg st="255" end="368"/>
                                            </p:txEl>
                                          </p:spTgt>
                                        </p:tgtEl>
                                        <p:attrNameLst>
                                          <p:attrName>ppt_x</p:attrName>
                                        </p:attrNameLst>
                                      </p:cBhvr>
                                      <p:tavLst>
                                        <p:tav tm="0">
                                          <p:val>
                                            <p:strVal val="#ppt_x"/>
                                          </p:val>
                                        </p:tav>
                                        <p:tav tm="100000">
                                          <p:val>
                                            <p:strVal val="#ppt_x"/>
                                          </p:val>
                                        </p:tav>
                                      </p:tavLst>
                                    </p:anim>
                                    <p:anim calcmode="lin" valueType="num">
                                      <p:cBhvr>
                                        <p:cTn id="37" dur="1000" fill="hold"/>
                                        <p:tgtEl>
                                          <p:spTgt spid="28674">
                                            <p:txEl>
                                              <p:charRg st="255" end="36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内容占位符 2"/>
          <p:cNvSpPr>
            <a:spLocks noGrp="1" noRot="1"/>
          </p:cNvSpPr>
          <p:nvPr>
            <p:ph idx="4294967295"/>
          </p:nvPr>
        </p:nvSpPr>
        <p:spPr>
          <a:xfrm>
            <a:off x="457200" y="228600"/>
            <a:ext cx="8229600" cy="6096000"/>
          </a:xfrm>
        </p:spPr>
        <p:txBody>
          <a:bodyPr vert="horz" wrap="square" lIns="91440" tIns="45720" rIns="91440" bIns="45720" anchor="t" anchorCtr="0"/>
          <a:p>
            <a:pPr eaLnBrk="1" hangingPunct="1">
              <a:buNone/>
            </a:pPr>
            <a:r>
              <a:rPr lang="zh-CN" altLang="en-US" sz="2400" b="1" dirty="0"/>
              <a:t>（五）网络直报有关的重要名词解释</a:t>
            </a:r>
            <a:endParaRPr lang="en-US" altLang="zh-CN" sz="2400" b="1" dirty="0"/>
          </a:p>
          <a:p>
            <a:pPr eaLnBrk="1" hangingPunct="1"/>
            <a:r>
              <a:rPr lang="en-US" altLang="zh-CN" sz="2400" b="1" dirty="0"/>
              <a:t>1</a:t>
            </a:r>
            <a:r>
              <a:rPr lang="zh-CN" altLang="en-US" sz="2400" b="1" dirty="0"/>
              <a:t>、</a:t>
            </a:r>
            <a:r>
              <a:rPr lang="zh-CN" altLang="zh-CN" sz="2400" b="1" dirty="0"/>
              <a:t>报表指标：</a:t>
            </a:r>
            <a:endParaRPr lang="zh-CN" altLang="zh-CN" sz="2400" dirty="0"/>
          </a:p>
          <a:p>
            <a:pPr eaLnBrk="1" hangingPunct="1"/>
            <a:r>
              <a:rPr lang="zh-CN" altLang="en-US" sz="2400" b="1" dirty="0"/>
              <a:t>（</a:t>
            </a:r>
            <a:r>
              <a:rPr lang="en-US" altLang="zh-CN" sz="2400" b="1" dirty="0"/>
              <a:t>1</a:t>
            </a:r>
            <a:r>
              <a:rPr lang="zh-CN" altLang="en-US" sz="2400" b="1" dirty="0"/>
              <a:t>）</a:t>
            </a:r>
            <a:r>
              <a:rPr lang="zh-CN" altLang="zh-CN" sz="2400" b="1" dirty="0"/>
              <a:t>计划数据。</a:t>
            </a:r>
            <a:endParaRPr lang="zh-CN" altLang="zh-CN" sz="2400" dirty="0"/>
          </a:p>
          <a:p>
            <a:pPr eaLnBrk="1" hangingPunct="1"/>
            <a:r>
              <a:rPr lang="zh-CN" altLang="zh-CN" sz="2400" dirty="0"/>
              <a:t>指自治区发改委下发项目文件中的</a:t>
            </a:r>
            <a:r>
              <a:rPr lang="zh-CN" altLang="zh-CN" sz="2400" b="1" dirty="0"/>
              <a:t>项目个数、项目名称、投资计划、中央投资计划、地方配套投资中的投资计划和（省）政府投资计划、建设内容、计划建设面积</a:t>
            </a:r>
            <a:r>
              <a:rPr lang="zh-CN" altLang="zh-CN" sz="2400" dirty="0"/>
              <a:t>等指标。</a:t>
            </a:r>
            <a:endParaRPr lang="zh-CN" altLang="zh-CN" sz="2400" dirty="0"/>
          </a:p>
          <a:p>
            <a:pPr eaLnBrk="1" hangingPunct="1"/>
            <a:r>
              <a:rPr lang="zh-CN" altLang="en-US" sz="2400" b="1" dirty="0"/>
              <a:t>（</a:t>
            </a:r>
            <a:r>
              <a:rPr lang="en-US" altLang="zh-CN" sz="2400" b="1" dirty="0"/>
              <a:t>2</a:t>
            </a:r>
            <a:r>
              <a:rPr lang="zh-CN" altLang="en-US" sz="2400" b="1" dirty="0"/>
              <a:t>）</a:t>
            </a:r>
            <a:r>
              <a:rPr lang="zh-CN" altLang="zh-CN" sz="2400" b="1" dirty="0"/>
              <a:t>到位资金。</a:t>
            </a:r>
            <a:endParaRPr lang="zh-CN" altLang="zh-CN" sz="2400" dirty="0"/>
          </a:p>
          <a:p>
            <a:pPr eaLnBrk="1" hangingPunct="1"/>
            <a:r>
              <a:rPr lang="zh-CN" altLang="zh-CN" sz="2400" dirty="0"/>
              <a:t>包括所有用于指定项目开支的自筹资金和财政资金的到位数，自筹资金的到位数以到达项目单位账户的建设资金为准，财政资金以到项目单位账户或项目单位的同级财政部门账户为准，并有相关的财政部门文件作为佐证。</a:t>
            </a:r>
            <a:endParaRPr lang="en-US" altLang="zh-CN" sz="2400" dirty="0"/>
          </a:p>
          <a:p>
            <a:pPr eaLnBrk="1" hangingPunct="1"/>
            <a:r>
              <a:rPr lang="zh-CN" altLang="zh-CN" sz="2400" b="1" dirty="0"/>
              <a:t>（</a:t>
            </a:r>
            <a:r>
              <a:rPr lang="en-US" altLang="zh-CN" sz="2400" b="1" dirty="0"/>
              <a:t>3</a:t>
            </a:r>
            <a:r>
              <a:rPr lang="zh-CN" altLang="zh-CN" sz="2400" b="1" dirty="0"/>
              <a:t>）资金支付数。</a:t>
            </a:r>
            <a:endParaRPr lang="zh-CN" altLang="zh-CN" sz="2400" dirty="0"/>
          </a:p>
          <a:p>
            <a:pPr eaLnBrk="1" hangingPunct="1"/>
            <a:r>
              <a:rPr lang="zh-CN" altLang="zh-CN" sz="2400" dirty="0"/>
              <a:t>是指财务支付的列入项目投资的资金数。资金支付数应包括一是纳入前期工作必需的费用支出；二是工程预付款；三是根据工程量计算的投资额所实际支付的工程进度款。</a:t>
            </a:r>
            <a:endParaRPr lang="zh-CN" altLang="zh-CN" sz="2400" dirty="0"/>
          </a:p>
          <a:p>
            <a:pPr eaLnBrk="1" hangingPunct="1"/>
            <a:endParaRPr lang="zh-CN" altLang="zh-CN" sz="2400" dirty="0"/>
          </a:p>
          <a:p>
            <a:pPr eaLnBrk="1" hangingPunct="1">
              <a:buNone/>
            </a:pPr>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698">
                                            <p:txEl>
                                              <p:charRg st="0" end="17"/>
                                            </p:txEl>
                                          </p:spTgt>
                                        </p:tgtEl>
                                        <p:attrNameLst>
                                          <p:attrName>style.visibility</p:attrName>
                                        </p:attrNameLst>
                                      </p:cBhvr>
                                      <p:to>
                                        <p:strVal val="visible"/>
                                      </p:to>
                                    </p:set>
                                    <p:animEffect transition="in" filter="fade">
                                      <p:cBhvr>
                                        <p:cTn id="7" dur="1000"/>
                                        <p:tgtEl>
                                          <p:spTgt spid="29698">
                                            <p:txEl>
                                              <p:charRg st="0" end="17"/>
                                            </p:txEl>
                                          </p:spTgt>
                                        </p:tgtEl>
                                      </p:cBhvr>
                                    </p:animEffect>
                                    <p:anim calcmode="lin" valueType="num">
                                      <p:cBhvr>
                                        <p:cTn id="8" dur="1000" fill="hold"/>
                                        <p:tgtEl>
                                          <p:spTgt spid="29698">
                                            <p:txEl>
                                              <p:charRg st="0" end="17"/>
                                            </p:txEl>
                                          </p:spTgt>
                                        </p:tgtEl>
                                        <p:attrNameLst>
                                          <p:attrName>ppt_x</p:attrName>
                                        </p:attrNameLst>
                                      </p:cBhvr>
                                      <p:tavLst>
                                        <p:tav tm="0">
                                          <p:val>
                                            <p:strVal val="#ppt_x"/>
                                          </p:val>
                                        </p:tav>
                                        <p:tav tm="100000">
                                          <p:val>
                                            <p:strVal val="#ppt_x"/>
                                          </p:val>
                                        </p:tav>
                                      </p:tavLst>
                                    </p:anim>
                                    <p:anim calcmode="lin" valueType="num">
                                      <p:cBhvr>
                                        <p:cTn id="9" dur="1000" fill="hold"/>
                                        <p:tgtEl>
                                          <p:spTgt spid="29698">
                                            <p:txEl>
                                              <p:charRg st="0" end="1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698">
                                            <p:txEl>
                                              <p:charRg st="17" end="25"/>
                                            </p:txEl>
                                          </p:spTgt>
                                        </p:tgtEl>
                                        <p:attrNameLst>
                                          <p:attrName>style.visibility</p:attrName>
                                        </p:attrNameLst>
                                      </p:cBhvr>
                                      <p:to>
                                        <p:strVal val="visible"/>
                                      </p:to>
                                    </p:set>
                                    <p:animEffect transition="in" filter="fade">
                                      <p:cBhvr>
                                        <p:cTn id="14" dur="1000"/>
                                        <p:tgtEl>
                                          <p:spTgt spid="29698">
                                            <p:txEl>
                                              <p:charRg st="17" end="25"/>
                                            </p:txEl>
                                          </p:spTgt>
                                        </p:tgtEl>
                                      </p:cBhvr>
                                    </p:animEffect>
                                    <p:anim calcmode="lin" valueType="num">
                                      <p:cBhvr>
                                        <p:cTn id="15" dur="1000" fill="hold"/>
                                        <p:tgtEl>
                                          <p:spTgt spid="29698">
                                            <p:txEl>
                                              <p:charRg st="17" end="25"/>
                                            </p:txEl>
                                          </p:spTgt>
                                        </p:tgtEl>
                                        <p:attrNameLst>
                                          <p:attrName>ppt_x</p:attrName>
                                        </p:attrNameLst>
                                      </p:cBhvr>
                                      <p:tavLst>
                                        <p:tav tm="0">
                                          <p:val>
                                            <p:strVal val="#ppt_x"/>
                                          </p:val>
                                        </p:tav>
                                        <p:tav tm="100000">
                                          <p:val>
                                            <p:strVal val="#ppt_x"/>
                                          </p:val>
                                        </p:tav>
                                      </p:tavLst>
                                    </p:anim>
                                    <p:anim calcmode="lin" valueType="num">
                                      <p:cBhvr>
                                        <p:cTn id="16" dur="1000" fill="hold"/>
                                        <p:tgtEl>
                                          <p:spTgt spid="29698">
                                            <p:txEl>
                                              <p:charRg st="17" end="2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9698">
                                            <p:txEl>
                                              <p:charRg st="25" end="34"/>
                                            </p:txEl>
                                          </p:spTgt>
                                        </p:tgtEl>
                                        <p:attrNameLst>
                                          <p:attrName>style.visibility</p:attrName>
                                        </p:attrNameLst>
                                      </p:cBhvr>
                                      <p:to>
                                        <p:strVal val="visible"/>
                                      </p:to>
                                    </p:set>
                                    <p:animEffect transition="in" filter="fade">
                                      <p:cBhvr>
                                        <p:cTn id="21" dur="1000"/>
                                        <p:tgtEl>
                                          <p:spTgt spid="29698">
                                            <p:txEl>
                                              <p:charRg st="25" end="34"/>
                                            </p:txEl>
                                          </p:spTgt>
                                        </p:tgtEl>
                                      </p:cBhvr>
                                    </p:animEffect>
                                    <p:anim calcmode="lin" valueType="num">
                                      <p:cBhvr>
                                        <p:cTn id="22" dur="1000" fill="hold"/>
                                        <p:tgtEl>
                                          <p:spTgt spid="29698">
                                            <p:txEl>
                                              <p:charRg st="25" end="34"/>
                                            </p:txEl>
                                          </p:spTgt>
                                        </p:tgtEl>
                                        <p:attrNameLst>
                                          <p:attrName>ppt_x</p:attrName>
                                        </p:attrNameLst>
                                      </p:cBhvr>
                                      <p:tavLst>
                                        <p:tav tm="0">
                                          <p:val>
                                            <p:strVal val="#ppt_x"/>
                                          </p:val>
                                        </p:tav>
                                        <p:tav tm="100000">
                                          <p:val>
                                            <p:strVal val="#ppt_x"/>
                                          </p:val>
                                        </p:tav>
                                      </p:tavLst>
                                    </p:anim>
                                    <p:anim calcmode="lin" valueType="num">
                                      <p:cBhvr>
                                        <p:cTn id="23" dur="1000" fill="hold"/>
                                        <p:tgtEl>
                                          <p:spTgt spid="29698">
                                            <p:txEl>
                                              <p:charRg st="25" end="3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9698">
                                            <p:txEl>
                                              <p:charRg st="34" end="110"/>
                                            </p:txEl>
                                          </p:spTgt>
                                        </p:tgtEl>
                                        <p:attrNameLst>
                                          <p:attrName>style.visibility</p:attrName>
                                        </p:attrNameLst>
                                      </p:cBhvr>
                                      <p:to>
                                        <p:strVal val="visible"/>
                                      </p:to>
                                    </p:set>
                                    <p:animEffect transition="in" filter="fade">
                                      <p:cBhvr>
                                        <p:cTn id="28" dur="1000"/>
                                        <p:tgtEl>
                                          <p:spTgt spid="29698">
                                            <p:txEl>
                                              <p:charRg st="34" end="110"/>
                                            </p:txEl>
                                          </p:spTgt>
                                        </p:tgtEl>
                                      </p:cBhvr>
                                    </p:animEffect>
                                    <p:anim calcmode="lin" valueType="num">
                                      <p:cBhvr>
                                        <p:cTn id="29" dur="1000" fill="hold"/>
                                        <p:tgtEl>
                                          <p:spTgt spid="29698">
                                            <p:txEl>
                                              <p:charRg st="34" end="110"/>
                                            </p:txEl>
                                          </p:spTgt>
                                        </p:tgtEl>
                                        <p:attrNameLst>
                                          <p:attrName>ppt_x</p:attrName>
                                        </p:attrNameLst>
                                      </p:cBhvr>
                                      <p:tavLst>
                                        <p:tav tm="0">
                                          <p:val>
                                            <p:strVal val="#ppt_x"/>
                                          </p:val>
                                        </p:tav>
                                        <p:tav tm="100000">
                                          <p:val>
                                            <p:strVal val="#ppt_x"/>
                                          </p:val>
                                        </p:tav>
                                      </p:tavLst>
                                    </p:anim>
                                    <p:anim calcmode="lin" valueType="num">
                                      <p:cBhvr>
                                        <p:cTn id="30" dur="1000" fill="hold"/>
                                        <p:tgtEl>
                                          <p:spTgt spid="29698">
                                            <p:txEl>
                                              <p:charRg st="34" end="11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9698">
                                            <p:txEl>
                                              <p:charRg st="110" end="119"/>
                                            </p:txEl>
                                          </p:spTgt>
                                        </p:tgtEl>
                                        <p:attrNameLst>
                                          <p:attrName>style.visibility</p:attrName>
                                        </p:attrNameLst>
                                      </p:cBhvr>
                                      <p:to>
                                        <p:strVal val="visible"/>
                                      </p:to>
                                    </p:set>
                                    <p:animEffect transition="in" filter="fade">
                                      <p:cBhvr>
                                        <p:cTn id="35" dur="1000"/>
                                        <p:tgtEl>
                                          <p:spTgt spid="29698">
                                            <p:txEl>
                                              <p:charRg st="110" end="119"/>
                                            </p:txEl>
                                          </p:spTgt>
                                        </p:tgtEl>
                                      </p:cBhvr>
                                    </p:animEffect>
                                    <p:anim calcmode="lin" valueType="num">
                                      <p:cBhvr>
                                        <p:cTn id="36" dur="1000" fill="hold"/>
                                        <p:tgtEl>
                                          <p:spTgt spid="29698">
                                            <p:txEl>
                                              <p:charRg st="110" end="119"/>
                                            </p:txEl>
                                          </p:spTgt>
                                        </p:tgtEl>
                                        <p:attrNameLst>
                                          <p:attrName>ppt_x</p:attrName>
                                        </p:attrNameLst>
                                      </p:cBhvr>
                                      <p:tavLst>
                                        <p:tav tm="0">
                                          <p:val>
                                            <p:strVal val="#ppt_x"/>
                                          </p:val>
                                        </p:tav>
                                        <p:tav tm="100000">
                                          <p:val>
                                            <p:strVal val="#ppt_x"/>
                                          </p:val>
                                        </p:tav>
                                      </p:tavLst>
                                    </p:anim>
                                    <p:anim calcmode="lin" valueType="num">
                                      <p:cBhvr>
                                        <p:cTn id="37" dur="1000" fill="hold"/>
                                        <p:tgtEl>
                                          <p:spTgt spid="29698">
                                            <p:txEl>
                                              <p:charRg st="110" end="11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9698">
                                            <p:txEl>
                                              <p:charRg st="119" end="217"/>
                                            </p:txEl>
                                          </p:spTgt>
                                        </p:tgtEl>
                                        <p:attrNameLst>
                                          <p:attrName>style.visibility</p:attrName>
                                        </p:attrNameLst>
                                      </p:cBhvr>
                                      <p:to>
                                        <p:strVal val="visible"/>
                                      </p:to>
                                    </p:set>
                                    <p:animEffect transition="in" filter="fade">
                                      <p:cBhvr>
                                        <p:cTn id="42" dur="1000"/>
                                        <p:tgtEl>
                                          <p:spTgt spid="29698">
                                            <p:txEl>
                                              <p:charRg st="119" end="217"/>
                                            </p:txEl>
                                          </p:spTgt>
                                        </p:tgtEl>
                                      </p:cBhvr>
                                    </p:animEffect>
                                    <p:anim calcmode="lin" valueType="num">
                                      <p:cBhvr>
                                        <p:cTn id="43" dur="1000" fill="hold"/>
                                        <p:tgtEl>
                                          <p:spTgt spid="29698">
                                            <p:txEl>
                                              <p:charRg st="119" end="217"/>
                                            </p:txEl>
                                          </p:spTgt>
                                        </p:tgtEl>
                                        <p:attrNameLst>
                                          <p:attrName>ppt_x</p:attrName>
                                        </p:attrNameLst>
                                      </p:cBhvr>
                                      <p:tavLst>
                                        <p:tav tm="0">
                                          <p:val>
                                            <p:strVal val="#ppt_x"/>
                                          </p:val>
                                        </p:tav>
                                        <p:tav tm="100000">
                                          <p:val>
                                            <p:strVal val="#ppt_x"/>
                                          </p:val>
                                        </p:tav>
                                      </p:tavLst>
                                    </p:anim>
                                    <p:anim calcmode="lin" valueType="num">
                                      <p:cBhvr>
                                        <p:cTn id="44" dur="1000" fill="hold"/>
                                        <p:tgtEl>
                                          <p:spTgt spid="29698">
                                            <p:txEl>
                                              <p:charRg st="119" end="21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9698">
                                            <p:txEl>
                                              <p:charRg st="217" end="227"/>
                                            </p:txEl>
                                          </p:spTgt>
                                        </p:tgtEl>
                                        <p:attrNameLst>
                                          <p:attrName>style.visibility</p:attrName>
                                        </p:attrNameLst>
                                      </p:cBhvr>
                                      <p:to>
                                        <p:strVal val="visible"/>
                                      </p:to>
                                    </p:set>
                                    <p:animEffect transition="in" filter="fade">
                                      <p:cBhvr>
                                        <p:cTn id="49" dur="1000"/>
                                        <p:tgtEl>
                                          <p:spTgt spid="29698">
                                            <p:txEl>
                                              <p:charRg st="217" end="227"/>
                                            </p:txEl>
                                          </p:spTgt>
                                        </p:tgtEl>
                                      </p:cBhvr>
                                    </p:animEffect>
                                    <p:anim calcmode="lin" valueType="num">
                                      <p:cBhvr>
                                        <p:cTn id="50" dur="1000" fill="hold"/>
                                        <p:tgtEl>
                                          <p:spTgt spid="29698">
                                            <p:txEl>
                                              <p:charRg st="217" end="227"/>
                                            </p:txEl>
                                          </p:spTgt>
                                        </p:tgtEl>
                                        <p:attrNameLst>
                                          <p:attrName>ppt_x</p:attrName>
                                        </p:attrNameLst>
                                      </p:cBhvr>
                                      <p:tavLst>
                                        <p:tav tm="0">
                                          <p:val>
                                            <p:strVal val="#ppt_x"/>
                                          </p:val>
                                        </p:tav>
                                        <p:tav tm="100000">
                                          <p:val>
                                            <p:strVal val="#ppt_x"/>
                                          </p:val>
                                        </p:tav>
                                      </p:tavLst>
                                    </p:anim>
                                    <p:anim calcmode="lin" valueType="num">
                                      <p:cBhvr>
                                        <p:cTn id="51" dur="1000" fill="hold"/>
                                        <p:tgtEl>
                                          <p:spTgt spid="29698">
                                            <p:txEl>
                                              <p:charRg st="217" end="22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9698">
                                            <p:txEl>
                                              <p:charRg st="227" end="303"/>
                                            </p:txEl>
                                          </p:spTgt>
                                        </p:tgtEl>
                                        <p:attrNameLst>
                                          <p:attrName>style.visibility</p:attrName>
                                        </p:attrNameLst>
                                      </p:cBhvr>
                                      <p:to>
                                        <p:strVal val="visible"/>
                                      </p:to>
                                    </p:set>
                                    <p:animEffect transition="in" filter="fade">
                                      <p:cBhvr>
                                        <p:cTn id="56" dur="1000"/>
                                        <p:tgtEl>
                                          <p:spTgt spid="29698">
                                            <p:txEl>
                                              <p:charRg st="227" end="303"/>
                                            </p:txEl>
                                          </p:spTgt>
                                        </p:tgtEl>
                                      </p:cBhvr>
                                    </p:animEffect>
                                    <p:anim calcmode="lin" valueType="num">
                                      <p:cBhvr>
                                        <p:cTn id="57" dur="1000" fill="hold"/>
                                        <p:tgtEl>
                                          <p:spTgt spid="29698">
                                            <p:txEl>
                                              <p:charRg st="227" end="303"/>
                                            </p:txEl>
                                          </p:spTgt>
                                        </p:tgtEl>
                                        <p:attrNameLst>
                                          <p:attrName>ppt_x</p:attrName>
                                        </p:attrNameLst>
                                      </p:cBhvr>
                                      <p:tavLst>
                                        <p:tav tm="0">
                                          <p:val>
                                            <p:strVal val="#ppt_x"/>
                                          </p:val>
                                        </p:tav>
                                        <p:tav tm="100000">
                                          <p:val>
                                            <p:strVal val="#ppt_x"/>
                                          </p:val>
                                        </p:tav>
                                      </p:tavLst>
                                    </p:anim>
                                    <p:anim calcmode="lin" valueType="num">
                                      <p:cBhvr>
                                        <p:cTn id="58" dur="1000" fill="hold"/>
                                        <p:tgtEl>
                                          <p:spTgt spid="29698">
                                            <p:txEl>
                                              <p:charRg st="227" end="30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内容占位符 2"/>
          <p:cNvSpPr>
            <a:spLocks noGrp="1" noRot="1"/>
          </p:cNvSpPr>
          <p:nvPr>
            <p:ph idx="4294967295"/>
          </p:nvPr>
        </p:nvSpPr>
        <p:spPr>
          <a:xfrm>
            <a:off x="457200" y="685800"/>
            <a:ext cx="8229600" cy="5440363"/>
          </a:xfrm>
        </p:spPr>
        <p:txBody>
          <a:bodyPr vert="horz" wrap="square" lIns="91440" tIns="45720" rIns="91440" bIns="45720" anchor="t" anchorCtr="0"/>
          <a:p>
            <a:pPr eaLnBrk="1" hangingPunct="1"/>
            <a:r>
              <a:rPr lang="zh-CN" altLang="zh-CN" sz="2400" b="1" dirty="0"/>
              <a:t>（</a:t>
            </a:r>
            <a:r>
              <a:rPr lang="en-US" altLang="zh-CN" sz="2400" b="1" dirty="0"/>
              <a:t>4</a:t>
            </a:r>
            <a:r>
              <a:rPr lang="zh-CN" altLang="zh-CN" sz="2400" b="1" dirty="0"/>
              <a:t>）</a:t>
            </a:r>
            <a:r>
              <a:rPr lang="zh-CN" altLang="zh-CN" sz="2400" b="1" dirty="0">
                <a:solidFill>
                  <a:srgbClr val="660066"/>
                </a:solidFill>
              </a:rPr>
              <a:t>实际完成投资</a:t>
            </a:r>
            <a:r>
              <a:rPr lang="zh-CN" altLang="en-US" sz="2400" b="1" dirty="0">
                <a:solidFill>
                  <a:srgbClr val="660066"/>
                </a:solidFill>
              </a:rPr>
              <a:t>（考核指标）</a:t>
            </a:r>
            <a:r>
              <a:rPr lang="zh-CN" altLang="zh-CN" sz="2400" b="1" dirty="0"/>
              <a:t>。</a:t>
            </a:r>
            <a:endParaRPr lang="zh-CN" altLang="zh-CN" sz="2400" dirty="0"/>
          </a:p>
          <a:p>
            <a:pPr eaLnBrk="1" hangingPunct="1"/>
            <a:r>
              <a:rPr lang="zh-CN" altLang="zh-CN" sz="2400" dirty="0"/>
              <a:t>用货币计量的实际完成的项目工作量称之</a:t>
            </a:r>
            <a:r>
              <a:rPr lang="zh-CN" altLang="en-US" sz="2400" dirty="0"/>
              <a:t>，是列入项目被批准概算各类别所有以实际工程量计算发生的投资额。</a:t>
            </a:r>
            <a:r>
              <a:rPr lang="zh-CN" altLang="zh-CN" sz="2400" dirty="0"/>
              <a:t>包括完成的项目</a:t>
            </a:r>
            <a:r>
              <a:rPr lang="zh-CN" altLang="zh-CN" sz="2400" dirty="0">
                <a:solidFill>
                  <a:srgbClr val="FF0000"/>
                </a:solidFill>
              </a:rPr>
              <a:t>前期工作支出投资额</a:t>
            </a:r>
            <a:r>
              <a:rPr lang="zh-CN" altLang="zh-CN" sz="2400" dirty="0"/>
              <a:t>和由施工单位提出实际完成的由业主单位或有资质的工程造价单位</a:t>
            </a:r>
            <a:r>
              <a:rPr lang="zh-CN" altLang="zh-CN" sz="2400" dirty="0">
                <a:solidFill>
                  <a:srgbClr val="FF0000"/>
                </a:solidFill>
              </a:rPr>
              <a:t>审核确认的工程量及单价所计算的投资额</a:t>
            </a:r>
            <a:r>
              <a:rPr lang="zh-CN" altLang="en-US" sz="2400" dirty="0"/>
              <a:t>，但通常不包括征地费。</a:t>
            </a:r>
            <a:endParaRPr lang="zh-CN" altLang="zh-CN" sz="2400" dirty="0"/>
          </a:p>
          <a:p>
            <a:pPr eaLnBrk="1" hangingPunct="1"/>
            <a:r>
              <a:rPr lang="zh-CN" altLang="zh-CN" sz="2400" b="1" dirty="0"/>
              <a:t>（</a:t>
            </a:r>
            <a:r>
              <a:rPr lang="en-US" altLang="zh-CN" sz="2400" b="1" dirty="0"/>
              <a:t>5</a:t>
            </a:r>
            <a:r>
              <a:rPr lang="zh-CN" altLang="zh-CN" sz="2400" b="1" dirty="0"/>
              <a:t>）完成计划投资。</a:t>
            </a:r>
            <a:endParaRPr lang="zh-CN" altLang="zh-CN" sz="2400" dirty="0"/>
          </a:p>
          <a:p>
            <a:pPr eaLnBrk="1" hangingPunct="1"/>
            <a:r>
              <a:rPr lang="zh-CN" altLang="zh-CN" sz="2400" dirty="0"/>
              <a:t>已完成的属于批准计划内（通常是初步设计批复或可研批复）的项目工程投资额。完成计划投资应小于等于实际完成投资，也应小于计划投资额。</a:t>
            </a:r>
            <a:endParaRPr lang="zh-CN" altLang="zh-CN" sz="2400" dirty="0"/>
          </a:p>
          <a:p>
            <a:pPr eaLnBrk="1" hangingPunct="1"/>
            <a:r>
              <a:rPr lang="zh-CN" altLang="zh-CN" sz="2400" b="1" dirty="0"/>
              <a:t>（</a:t>
            </a:r>
            <a:r>
              <a:rPr lang="en-US" altLang="zh-CN" sz="2400" b="1" dirty="0"/>
              <a:t>6</a:t>
            </a:r>
            <a:r>
              <a:rPr lang="zh-CN" altLang="zh-CN" sz="2400" b="1" dirty="0"/>
              <a:t>）完成中央计划投资。</a:t>
            </a:r>
            <a:endParaRPr lang="zh-CN" altLang="zh-CN" sz="2400" dirty="0"/>
          </a:p>
          <a:p>
            <a:pPr eaLnBrk="1" hangingPunct="1"/>
            <a:r>
              <a:rPr lang="zh-CN" altLang="zh-CN" sz="2400" dirty="0"/>
              <a:t>已完成的属于中央资金允许使用范围的项目工程投资额。完成中央计划投资应小于等于中央投资计划。数据来源于财务和基建主管人员。</a:t>
            </a:r>
            <a:endParaRPr lang="zh-CN" altLang="zh-CN" sz="2400" dirty="0"/>
          </a:p>
          <a:p>
            <a:pPr eaLnBrk="1" hangingPunct="1">
              <a:buNone/>
            </a:pPr>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22">
                                            <p:txEl>
                                              <p:charRg st="0" end="17"/>
                                            </p:txEl>
                                          </p:spTgt>
                                        </p:tgtEl>
                                        <p:attrNameLst>
                                          <p:attrName>style.visibility</p:attrName>
                                        </p:attrNameLst>
                                      </p:cBhvr>
                                      <p:to>
                                        <p:strVal val="visible"/>
                                      </p:to>
                                    </p:set>
                                    <p:animEffect transition="in" filter="fade">
                                      <p:cBhvr>
                                        <p:cTn id="7" dur="1000"/>
                                        <p:tgtEl>
                                          <p:spTgt spid="30722">
                                            <p:txEl>
                                              <p:charRg st="0" end="17"/>
                                            </p:txEl>
                                          </p:spTgt>
                                        </p:tgtEl>
                                      </p:cBhvr>
                                    </p:animEffect>
                                    <p:anim calcmode="lin" valueType="num">
                                      <p:cBhvr>
                                        <p:cTn id="8" dur="1000" fill="hold"/>
                                        <p:tgtEl>
                                          <p:spTgt spid="30722">
                                            <p:txEl>
                                              <p:charRg st="0" end="17"/>
                                            </p:txEl>
                                          </p:spTgt>
                                        </p:tgtEl>
                                        <p:attrNameLst>
                                          <p:attrName>ppt_x</p:attrName>
                                        </p:attrNameLst>
                                      </p:cBhvr>
                                      <p:tavLst>
                                        <p:tav tm="0">
                                          <p:val>
                                            <p:strVal val="#ppt_x"/>
                                          </p:val>
                                        </p:tav>
                                        <p:tav tm="100000">
                                          <p:val>
                                            <p:strVal val="#ppt_x"/>
                                          </p:val>
                                        </p:tav>
                                      </p:tavLst>
                                    </p:anim>
                                    <p:anim calcmode="lin" valueType="num">
                                      <p:cBhvr>
                                        <p:cTn id="9" dur="1000" fill="hold"/>
                                        <p:tgtEl>
                                          <p:spTgt spid="30722">
                                            <p:txEl>
                                              <p:charRg st="0" end="1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722">
                                            <p:txEl>
                                              <p:charRg st="17" end="141"/>
                                            </p:txEl>
                                          </p:spTgt>
                                        </p:tgtEl>
                                        <p:attrNameLst>
                                          <p:attrName>style.visibility</p:attrName>
                                        </p:attrNameLst>
                                      </p:cBhvr>
                                      <p:to>
                                        <p:strVal val="visible"/>
                                      </p:to>
                                    </p:set>
                                    <p:animEffect transition="in" filter="fade">
                                      <p:cBhvr>
                                        <p:cTn id="14" dur="1000"/>
                                        <p:tgtEl>
                                          <p:spTgt spid="30722">
                                            <p:txEl>
                                              <p:charRg st="17" end="141"/>
                                            </p:txEl>
                                          </p:spTgt>
                                        </p:tgtEl>
                                      </p:cBhvr>
                                    </p:animEffect>
                                    <p:anim calcmode="lin" valueType="num">
                                      <p:cBhvr>
                                        <p:cTn id="15" dur="1000" fill="hold"/>
                                        <p:tgtEl>
                                          <p:spTgt spid="30722">
                                            <p:txEl>
                                              <p:charRg st="17" end="141"/>
                                            </p:txEl>
                                          </p:spTgt>
                                        </p:tgtEl>
                                        <p:attrNameLst>
                                          <p:attrName>ppt_x</p:attrName>
                                        </p:attrNameLst>
                                      </p:cBhvr>
                                      <p:tavLst>
                                        <p:tav tm="0">
                                          <p:val>
                                            <p:strVal val="#ppt_x"/>
                                          </p:val>
                                        </p:tav>
                                        <p:tav tm="100000">
                                          <p:val>
                                            <p:strVal val="#ppt_x"/>
                                          </p:val>
                                        </p:tav>
                                      </p:tavLst>
                                    </p:anim>
                                    <p:anim calcmode="lin" valueType="num">
                                      <p:cBhvr>
                                        <p:cTn id="16" dur="1000" fill="hold"/>
                                        <p:tgtEl>
                                          <p:spTgt spid="30722">
                                            <p:txEl>
                                              <p:charRg st="17" end="14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722">
                                            <p:txEl>
                                              <p:charRg st="141" end="152"/>
                                            </p:txEl>
                                          </p:spTgt>
                                        </p:tgtEl>
                                        <p:attrNameLst>
                                          <p:attrName>style.visibility</p:attrName>
                                        </p:attrNameLst>
                                      </p:cBhvr>
                                      <p:to>
                                        <p:strVal val="visible"/>
                                      </p:to>
                                    </p:set>
                                    <p:animEffect transition="in" filter="fade">
                                      <p:cBhvr>
                                        <p:cTn id="21" dur="1000"/>
                                        <p:tgtEl>
                                          <p:spTgt spid="30722">
                                            <p:txEl>
                                              <p:charRg st="141" end="152"/>
                                            </p:txEl>
                                          </p:spTgt>
                                        </p:tgtEl>
                                      </p:cBhvr>
                                    </p:animEffect>
                                    <p:anim calcmode="lin" valueType="num">
                                      <p:cBhvr>
                                        <p:cTn id="22" dur="1000" fill="hold"/>
                                        <p:tgtEl>
                                          <p:spTgt spid="30722">
                                            <p:txEl>
                                              <p:charRg st="141" end="152"/>
                                            </p:txEl>
                                          </p:spTgt>
                                        </p:tgtEl>
                                        <p:attrNameLst>
                                          <p:attrName>ppt_x</p:attrName>
                                        </p:attrNameLst>
                                      </p:cBhvr>
                                      <p:tavLst>
                                        <p:tav tm="0">
                                          <p:val>
                                            <p:strVal val="#ppt_x"/>
                                          </p:val>
                                        </p:tav>
                                        <p:tav tm="100000">
                                          <p:val>
                                            <p:strVal val="#ppt_x"/>
                                          </p:val>
                                        </p:tav>
                                      </p:tavLst>
                                    </p:anim>
                                    <p:anim calcmode="lin" valueType="num">
                                      <p:cBhvr>
                                        <p:cTn id="23" dur="1000" fill="hold"/>
                                        <p:tgtEl>
                                          <p:spTgt spid="30722">
                                            <p:txEl>
                                              <p:charRg st="141" end="15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0722">
                                            <p:txEl>
                                              <p:charRg st="152" end="217"/>
                                            </p:txEl>
                                          </p:spTgt>
                                        </p:tgtEl>
                                        <p:attrNameLst>
                                          <p:attrName>style.visibility</p:attrName>
                                        </p:attrNameLst>
                                      </p:cBhvr>
                                      <p:to>
                                        <p:strVal val="visible"/>
                                      </p:to>
                                    </p:set>
                                    <p:animEffect transition="in" filter="fade">
                                      <p:cBhvr>
                                        <p:cTn id="28" dur="1000"/>
                                        <p:tgtEl>
                                          <p:spTgt spid="30722">
                                            <p:txEl>
                                              <p:charRg st="152" end="217"/>
                                            </p:txEl>
                                          </p:spTgt>
                                        </p:tgtEl>
                                      </p:cBhvr>
                                    </p:animEffect>
                                    <p:anim calcmode="lin" valueType="num">
                                      <p:cBhvr>
                                        <p:cTn id="29" dur="1000" fill="hold"/>
                                        <p:tgtEl>
                                          <p:spTgt spid="30722">
                                            <p:txEl>
                                              <p:charRg st="152" end="217"/>
                                            </p:txEl>
                                          </p:spTgt>
                                        </p:tgtEl>
                                        <p:attrNameLst>
                                          <p:attrName>ppt_x</p:attrName>
                                        </p:attrNameLst>
                                      </p:cBhvr>
                                      <p:tavLst>
                                        <p:tav tm="0">
                                          <p:val>
                                            <p:strVal val="#ppt_x"/>
                                          </p:val>
                                        </p:tav>
                                        <p:tav tm="100000">
                                          <p:val>
                                            <p:strVal val="#ppt_x"/>
                                          </p:val>
                                        </p:tav>
                                      </p:tavLst>
                                    </p:anim>
                                    <p:anim calcmode="lin" valueType="num">
                                      <p:cBhvr>
                                        <p:cTn id="30" dur="1000" fill="hold"/>
                                        <p:tgtEl>
                                          <p:spTgt spid="30722">
                                            <p:txEl>
                                              <p:charRg st="152" end="21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0722">
                                            <p:txEl>
                                              <p:charRg st="217" end="230"/>
                                            </p:txEl>
                                          </p:spTgt>
                                        </p:tgtEl>
                                        <p:attrNameLst>
                                          <p:attrName>style.visibility</p:attrName>
                                        </p:attrNameLst>
                                      </p:cBhvr>
                                      <p:to>
                                        <p:strVal val="visible"/>
                                      </p:to>
                                    </p:set>
                                    <p:animEffect transition="in" filter="fade">
                                      <p:cBhvr>
                                        <p:cTn id="35" dur="1000"/>
                                        <p:tgtEl>
                                          <p:spTgt spid="30722">
                                            <p:txEl>
                                              <p:charRg st="217" end="230"/>
                                            </p:txEl>
                                          </p:spTgt>
                                        </p:tgtEl>
                                      </p:cBhvr>
                                    </p:animEffect>
                                    <p:anim calcmode="lin" valueType="num">
                                      <p:cBhvr>
                                        <p:cTn id="36" dur="1000" fill="hold"/>
                                        <p:tgtEl>
                                          <p:spTgt spid="30722">
                                            <p:txEl>
                                              <p:charRg st="217" end="230"/>
                                            </p:txEl>
                                          </p:spTgt>
                                        </p:tgtEl>
                                        <p:attrNameLst>
                                          <p:attrName>ppt_x</p:attrName>
                                        </p:attrNameLst>
                                      </p:cBhvr>
                                      <p:tavLst>
                                        <p:tav tm="0">
                                          <p:val>
                                            <p:strVal val="#ppt_x"/>
                                          </p:val>
                                        </p:tav>
                                        <p:tav tm="100000">
                                          <p:val>
                                            <p:strVal val="#ppt_x"/>
                                          </p:val>
                                        </p:tav>
                                      </p:tavLst>
                                    </p:anim>
                                    <p:anim calcmode="lin" valueType="num">
                                      <p:cBhvr>
                                        <p:cTn id="37" dur="1000" fill="hold"/>
                                        <p:tgtEl>
                                          <p:spTgt spid="30722">
                                            <p:txEl>
                                              <p:charRg st="217" end="23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0722">
                                            <p:txEl>
                                              <p:charRg st="230" end="291"/>
                                            </p:txEl>
                                          </p:spTgt>
                                        </p:tgtEl>
                                        <p:attrNameLst>
                                          <p:attrName>style.visibility</p:attrName>
                                        </p:attrNameLst>
                                      </p:cBhvr>
                                      <p:to>
                                        <p:strVal val="visible"/>
                                      </p:to>
                                    </p:set>
                                    <p:animEffect transition="in" filter="fade">
                                      <p:cBhvr>
                                        <p:cTn id="42" dur="1000"/>
                                        <p:tgtEl>
                                          <p:spTgt spid="30722">
                                            <p:txEl>
                                              <p:charRg st="230" end="291"/>
                                            </p:txEl>
                                          </p:spTgt>
                                        </p:tgtEl>
                                      </p:cBhvr>
                                    </p:animEffect>
                                    <p:anim calcmode="lin" valueType="num">
                                      <p:cBhvr>
                                        <p:cTn id="43" dur="1000" fill="hold"/>
                                        <p:tgtEl>
                                          <p:spTgt spid="30722">
                                            <p:txEl>
                                              <p:charRg st="230" end="291"/>
                                            </p:txEl>
                                          </p:spTgt>
                                        </p:tgtEl>
                                        <p:attrNameLst>
                                          <p:attrName>ppt_x</p:attrName>
                                        </p:attrNameLst>
                                      </p:cBhvr>
                                      <p:tavLst>
                                        <p:tav tm="0">
                                          <p:val>
                                            <p:strVal val="#ppt_x"/>
                                          </p:val>
                                        </p:tav>
                                        <p:tav tm="100000">
                                          <p:val>
                                            <p:strVal val="#ppt_x"/>
                                          </p:val>
                                        </p:tav>
                                      </p:tavLst>
                                    </p:anim>
                                    <p:anim calcmode="lin" valueType="num">
                                      <p:cBhvr>
                                        <p:cTn id="44" dur="1000" fill="hold"/>
                                        <p:tgtEl>
                                          <p:spTgt spid="30722">
                                            <p:txEl>
                                              <p:charRg st="230" end="29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内容占位符 2"/>
          <p:cNvSpPr>
            <a:spLocks noGrp="1" noRot="1"/>
          </p:cNvSpPr>
          <p:nvPr>
            <p:ph idx="4294967295"/>
          </p:nvPr>
        </p:nvSpPr>
        <p:spPr>
          <a:xfrm>
            <a:off x="457200" y="457200"/>
            <a:ext cx="8534400" cy="5668963"/>
          </a:xfrm>
        </p:spPr>
        <p:txBody>
          <a:bodyPr vert="horz" wrap="square" lIns="91440" tIns="45720" rIns="91440" bIns="45720" anchor="t" anchorCtr="0"/>
          <a:p>
            <a:pPr eaLnBrk="1" hangingPunct="1">
              <a:buNone/>
            </a:pPr>
            <a:r>
              <a:rPr lang="zh-CN" altLang="zh-CN" sz="2400" b="1" dirty="0"/>
              <a:t>（</a:t>
            </a:r>
            <a:r>
              <a:rPr lang="en-US" altLang="zh-CN" sz="2400" b="1" dirty="0"/>
              <a:t>7</a:t>
            </a:r>
            <a:r>
              <a:rPr lang="zh-CN" altLang="zh-CN" sz="2400" b="1" dirty="0"/>
              <a:t>）计划建设面积。</a:t>
            </a:r>
            <a:endParaRPr lang="zh-CN" altLang="zh-CN" sz="2400" dirty="0"/>
          </a:p>
          <a:p>
            <a:pPr eaLnBrk="1" hangingPunct="1">
              <a:buNone/>
            </a:pPr>
            <a:r>
              <a:rPr lang="en-US" altLang="zh-CN" sz="2400" dirty="0"/>
              <a:t> </a:t>
            </a:r>
            <a:r>
              <a:rPr lang="zh-CN" altLang="zh-CN" sz="2400" dirty="0"/>
              <a:t>自治区发改委（或财政）项目下达文件的计划建设规模数。</a:t>
            </a:r>
            <a:endParaRPr lang="zh-CN" altLang="zh-CN" sz="2400" dirty="0"/>
          </a:p>
          <a:p>
            <a:pPr eaLnBrk="1" hangingPunct="1">
              <a:buNone/>
            </a:pPr>
            <a:r>
              <a:rPr lang="zh-CN" altLang="zh-CN" sz="2400" b="1" dirty="0"/>
              <a:t>（</a:t>
            </a:r>
            <a:r>
              <a:rPr lang="en-US" altLang="zh-CN" sz="2400" b="1" dirty="0"/>
              <a:t>8</a:t>
            </a:r>
            <a:r>
              <a:rPr lang="zh-CN" altLang="zh-CN" sz="2400" b="1" dirty="0"/>
              <a:t>）实际建设面积。</a:t>
            </a:r>
            <a:endParaRPr lang="zh-CN" altLang="zh-CN" sz="2400" dirty="0"/>
          </a:p>
          <a:p>
            <a:pPr eaLnBrk="1" hangingPunct="1">
              <a:buNone/>
            </a:pPr>
            <a:r>
              <a:rPr lang="en-US" altLang="zh-CN" sz="2400" dirty="0"/>
              <a:t>  </a:t>
            </a:r>
            <a:r>
              <a:rPr lang="zh-CN" altLang="zh-CN" sz="2400" dirty="0"/>
              <a:t>指项目工程的实际建设规模数。开工项目的实际建设面积来源于批准实施的施工图，竣工项目的实际建设面积来源于竣工图。</a:t>
            </a:r>
            <a:endParaRPr lang="zh-CN" altLang="zh-CN" sz="2400" dirty="0"/>
          </a:p>
          <a:p>
            <a:pPr eaLnBrk="1" hangingPunct="1">
              <a:buNone/>
            </a:pPr>
            <a:r>
              <a:rPr lang="zh-CN" altLang="zh-CN" sz="2400" b="1" dirty="0"/>
              <a:t>（</a:t>
            </a:r>
            <a:r>
              <a:rPr lang="en-US" altLang="zh-CN" sz="2400" b="1" dirty="0"/>
              <a:t>9</a:t>
            </a:r>
            <a:r>
              <a:rPr lang="zh-CN" altLang="zh-CN" sz="2400" b="1" dirty="0"/>
              <a:t>）当前完成建设面积。</a:t>
            </a:r>
            <a:endParaRPr lang="zh-CN" altLang="zh-CN" sz="2400" dirty="0"/>
          </a:p>
          <a:p>
            <a:pPr eaLnBrk="1" hangingPunct="1">
              <a:buNone/>
            </a:pPr>
            <a:r>
              <a:rPr lang="en-US" altLang="zh-CN" sz="2400" dirty="0"/>
              <a:t> </a:t>
            </a:r>
            <a:r>
              <a:rPr lang="zh-CN" altLang="zh-CN" sz="2400" dirty="0"/>
              <a:t>指当前项目工程进度所对应完成的建设面积。</a:t>
            </a:r>
            <a:endParaRPr lang="zh-CN" altLang="zh-CN" sz="2400" dirty="0"/>
          </a:p>
          <a:p>
            <a:pPr eaLnBrk="1" hangingPunct="1">
              <a:buNone/>
            </a:pPr>
            <a:r>
              <a:rPr lang="en-US" altLang="zh-CN" sz="2400" b="1" dirty="0"/>
              <a:t> </a:t>
            </a:r>
            <a:r>
              <a:rPr lang="zh-CN" altLang="zh-CN" sz="2400" b="1" dirty="0"/>
              <a:t>（</a:t>
            </a:r>
            <a:r>
              <a:rPr lang="en-US" altLang="zh-CN" sz="2400" b="1" dirty="0"/>
              <a:t>10</a:t>
            </a:r>
            <a:r>
              <a:rPr lang="zh-CN" altLang="zh-CN" sz="2400" b="1" dirty="0"/>
              <a:t>）完成超计划投资。</a:t>
            </a:r>
            <a:endParaRPr lang="zh-CN" altLang="zh-CN" sz="2400" dirty="0"/>
          </a:p>
          <a:p>
            <a:pPr eaLnBrk="1" hangingPunct="1">
              <a:buNone/>
            </a:pPr>
            <a:r>
              <a:rPr lang="en-US" altLang="zh-CN" sz="2400" dirty="0"/>
              <a:t> </a:t>
            </a:r>
            <a:r>
              <a:rPr lang="zh-CN" altLang="zh-CN" sz="2400" dirty="0"/>
              <a:t>又称超计划投资，指实际完成投资额超过计划投资额的部分。</a:t>
            </a:r>
            <a:endParaRPr lang="zh-CN" altLang="zh-CN" sz="2400" dirty="0"/>
          </a:p>
          <a:p>
            <a:pPr eaLnBrk="1" hangingPunct="1">
              <a:buNone/>
            </a:pPr>
            <a:r>
              <a:rPr lang="en-US" altLang="zh-CN" sz="2400" b="1" dirty="0"/>
              <a:t>  </a:t>
            </a:r>
            <a:r>
              <a:rPr lang="zh-CN" altLang="zh-CN" sz="2400" b="1" dirty="0"/>
              <a:t>以上涉及资金投资的指标统一以万元为单位，万元后可保留两位小数，建设面积以平米为单位，不需保留小数。</a:t>
            </a:r>
            <a:endParaRPr lang="zh-CN" altLang="zh-CN" sz="2400" dirty="0"/>
          </a:p>
          <a:p>
            <a:pPr eaLnBrk="1" hangingPunct="1"/>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746">
                                            <p:txEl>
                                              <p:charRg st="0" end="11"/>
                                            </p:txEl>
                                          </p:spTgt>
                                        </p:tgtEl>
                                        <p:attrNameLst>
                                          <p:attrName>style.visibility</p:attrName>
                                        </p:attrNameLst>
                                      </p:cBhvr>
                                      <p:to>
                                        <p:strVal val="visible"/>
                                      </p:to>
                                    </p:set>
                                    <p:animEffect transition="in" filter="fade">
                                      <p:cBhvr>
                                        <p:cTn id="7" dur="1000"/>
                                        <p:tgtEl>
                                          <p:spTgt spid="31746">
                                            <p:txEl>
                                              <p:charRg st="0" end="11"/>
                                            </p:txEl>
                                          </p:spTgt>
                                        </p:tgtEl>
                                      </p:cBhvr>
                                    </p:animEffect>
                                    <p:anim calcmode="lin" valueType="num">
                                      <p:cBhvr>
                                        <p:cTn id="8" dur="1000" fill="hold"/>
                                        <p:tgtEl>
                                          <p:spTgt spid="31746">
                                            <p:txEl>
                                              <p:charRg st="0" end="11"/>
                                            </p:txEl>
                                          </p:spTgt>
                                        </p:tgtEl>
                                        <p:attrNameLst>
                                          <p:attrName>ppt_x</p:attrName>
                                        </p:attrNameLst>
                                      </p:cBhvr>
                                      <p:tavLst>
                                        <p:tav tm="0">
                                          <p:val>
                                            <p:strVal val="#ppt_x"/>
                                          </p:val>
                                        </p:tav>
                                        <p:tav tm="100000">
                                          <p:val>
                                            <p:strVal val="#ppt_x"/>
                                          </p:val>
                                        </p:tav>
                                      </p:tavLst>
                                    </p:anim>
                                    <p:anim calcmode="lin" valueType="num">
                                      <p:cBhvr>
                                        <p:cTn id="9" dur="1000" fill="hold"/>
                                        <p:tgtEl>
                                          <p:spTgt spid="31746">
                                            <p:txEl>
                                              <p:charRg st="0" end="1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746">
                                            <p:txEl>
                                              <p:charRg st="11" end="39"/>
                                            </p:txEl>
                                          </p:spTgt>
                                        </p:tgtEl>
                                        <p:attrNameLst>
                                          <p:attrName>style.visibility</p:attrName>
                                        </p:attrNameLst>
                                      </p:cBhvr>
                                      <p:to>
                                        <p:strVal val="visible"/>
                                      </p:to>
                                    </p:set>
                                    <p:animEffect transition="in" filter="fade">
                                      <p:cBhvr>
                                        <p:cTn id="14" dur="1000"/>
                                        <p:tgtEl>
                                          <p:spTgt spid="31746">
                                            <p:txEl>
                                              <p:charRg st="11" end="39"/>
                                            </p:txEl>
                                          </p:spTgt>
                                        </p:tgtEl>
                                      </p:cBhvr>
                                    </p:animEffect>
                                    <p:anim calcmode="lin" valueType="num">
                                      <p:cBhvr>
                                        <p:cTn id="15" dur="1000" fill="hold"/>
                                        <p:tgtEl>
                                          <p:spTgt spid="31746">
                                            <p:txEl>
                                              <p:charRg st="11" end="39"/>
                                            </p:txEl>
                                          </p:spTgt>
                                        </p:tgtEl>
                                        <p:attrNameLst>
                                          <p:attrName>ppt_x</p:attrName>
                                        </p:attrNameLst>
                                      </p:cBhvr>
                                      <p:tavLst>
                                        <p:tav tm="0">
                                          <p:val>
                                            <p:strVal val="#ppt_x"/>
                                          </p:val>
                                        </p:tav>
                                        <p:tav tm="100000">
                                          <p:val>
                                            <p:strVal val="#ppt_x"/>
                                          </p:val>
                                        </p:tav>
                                      </p:tavLst>
                                    </p:anim>
                                    <p:anim calcmode="lin" valueType="num">
                                      <p:cBhvr>
                                        <p:cTn id="16" dur="1000" fill="hold"/>
                                        <p:tgtEl>
                                          <p:spTgt spid="31746">
                                            <p:txEl>
                                              <p:charRg st="11" end="39"/>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1746">
                                            <p:txEl>
                                              <p:charRg st="39" end="50"/>
                                            </p:txEl>
                                          </p:spTgt>
                                        </p:tgtEl>
                                        <p:attrNameLst>
                                          <p:attrName>style.visibility</p:attrName>
                                        </p:attrNameLst>
                                      </p:cBhvr>
                                      <p:to>
                                        <p:strVal val="visible"/>
                                      </p:to>
                                    </p:set>
                                    <p:animEffect transition="in" filter="fade">
                                      <p:cBhvr>
                                        <p:cTn id="21" dur="1000"/>
                                        <p:tgtEl>
                                          <p:spTgt spid="31746">
                                            <p:txEl>
                                              <p:charRg st="39" end="50"/>
                                            </p:txEl>
                                          </p:spTgt>
                                        </p:tgtEl>
                                      </p:cBhvr>
                                    </p:animEffect>
                                    <p:anim calcmode="lin" valueType="num">
                                      <p:cBhvr>
                                        <p:cTn id="22" dur="1000" fill="hold"/>
                                        <p:tgtEl>
                                          <p:spTgt spid="31746">
                                            <p:txEl>
                                              <p:charRg st="39" end="50"/>
                                            </p:txEl>
                                          </p:spTgt>
                                        </p:tgtEl>
                                        <p:attrNameLst>
                                          <p:attrName>ppt_x</p:attrName>
                                        </p:attrNameLst>
                                      </p:cBhvr>
                                      <p:tavLst>
                                        <p:tav tm="0">
                                          <p:val>
                                            <p:strVal val="#ppt_x"/>
                                          </p:val>
                                        </p:tav>
                                        <p:tav tm="100000">
                                          <p:val>
                                            <p:strVal val="#ppt_x"/>
                                          </p:val>
                                        </p:tav>
                                      </p:tavLst>
                                    </p:anim>
                                    <p:anim calcmode="lin" valueType="num">
                                      <p:cBhvr>
                                        <p:cTn id="23" dur="1000" fill="hold"/>
                                        <p:tgtEl>
                                          <p:spTgt spid="31746">
                                            <p:txEl>
                                              <p:charRg st="39" end="5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1746">
                                            <p:txEl>
                                              <p:charRg st="50" end="108"/>
                                            </p:txEl>
                                          </p:spTgt>
                                        </p:tgtEl>
                                        <p:attrNameLst>
                                          <p:attrName>style.visibility</p:attrName>
                                        </p:attrNameLst>
                                      </p:cBhvr>
                                      <p:to>
                                        <p:strVal val="visible"/>
                                      </p:to>
                                    </p:set>
                                    <p:animEffect transition="in" filter="fade">
                                      <p:cBhvr>
                                        <p:cTn id="28" dur="1000"/>
                                        <p:tgtEl>
                                          <p:spTgt spid="31746">
                                            <p:txEl>
                                              <p:charRg st="50" end="108"/>
                                            </p:txEl>
                                          </p:spTgt>
                                        </p:tgtEl>
                                      </p:cBhvr>
                                    </p:animEffect>
                                    <p:anim calcmode="lin" valueType="num">
                                      <p:cBhvr>
                                        <p:cTn id="29" dur="1000" fill="hold"/>
                                        <p:tgtEl>
                                          <p:spTgt spid="31746">
                                            <p:txEl>
                                              <p:charRg st="50" end="108"/>
                                            </p:txEl>
                                          </p:spTgt>
                                        </p:tgtEl>
                                        <p:attrNameLst>
                                          <p:attrName>ppt_x</p:attrName>
                                        </p:attrNameLst>
                                      </p:cBhvr>
                                      <p:tavLst>
                                        <p:tav tm="0">
                                          <p:val>
                                            <p:strVal val="#ppt_x"/>
                                          </p:val>
                                        </p:tav>
                                        <p:tav tm="100000">
                                          <p:val>
                                            <p:strVal val="#ppt_x"/>
                                          </p:val>
                                        </p:tav>
                                      </p:tavLst>
                                    </p:anim>
                                    <p:anim calcmode="lin" valueType="num">
                                      <p:cBhvr>
                                        <p:cTn id="30" dur="1000" fill="hold"/>
                                        <p:tgtEl>
                                          <p:spTgt spid="31746">
                                            <p:txEl>
                                              <p:charRg st="50" end="10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1746">
                                            <p:txEl>
                                              <p:charRg st="108" end="121"/>
                                            </p:txEl>
                                          </p:spTgt>
                                        </p:tgtEl>
                                        <p:attrNameLst>
                                          <p:attrName>style.visibility</p:attrName>
                                        </p:attrNameLst>
                                      </p:cBhvr>
                                      <p:to>
                                        <p:strVal val="visible"/>
                                      </p:to>
                                    </p:set>
                                    <p:animEffect transition="in" filter="fade">
                                      <p:cBhvr>
                                        <p:cTn id="35" dur="1000"/>
                                        <p:tgtEl>
                                          <p:spTgt spid="31746">
                                            <p:txEl>
                                              <p:charRg st="108" end="121"/>
                                            </p:txEl>
                                          </p:spTgt>
                                        </p:tgtEl>
                                      </p:cBhvr>
                                    </p:animEffect>
                                    <p:anim calcmode="lin" valueType="num">
                                      <p:cBhvr>
                                        <p:cTn id="36" dur="1000" fill="hold"/>
                                        <p:tgtEl>
                                          <p:spTgt spid="31746">
                                            <p:txEl>
                                              <p:charRg st="108" end="121"/>
                                            </p:txEl>
                                          </p:spTgt>
                                        </p:tgtEl>
                                        <p:attrNameLst>
                                          <p:attrName>ppt_x</p:attrName>
                                        </p:attrNameLst>
                                      </p:cBhvr>
                                      <p:tavLst>
                                        <p:tav tm="0">
                                          <p:val>
                                            <p:strVal val="#ppt_x"/>
                                          </p:val>
                                        </p:tav>
                                        <p:tav tm="100000">
                                          <p:val>
                                            <p:strVal val="#ppt_x"/>
                                          </p:val>
                                        </p:tav>
                                      </p:tavLst>
                                    </p:anim>
                                    <p:anim calcmode="lin" valueType="num">
                                      <p:cBhvr>
                                        <p:cTn id="37" dur="1000" fill="hold"/>
                                        <p:tgtEl>
                                          <p:spTgt spid="31746">
                                            <p:txEl>
                                              <p:charRg st="108" end="12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1746">
                                            <p:txEl>
                                              <p:charRg st="121" end="143"/>
                                            </p:txEl>
                                          </p:spTgt>
                                        </p:tgtEl>
                                        <p:attrNameLst>
                                          <p:attrName>style.visibility</p:attrName>
                                        </p:attrNameLst>
                                      </p:cBhvr>
                                      <p:to>
                                        <p:strVal val="visible"/>
                                      </p:to>
                                    </p:set>
                                    <p:animEffect transition="in" filter="fade">
                                      <p:cBhvr>
                                        <p:cTn id="42" dur="1000"/>
                                        <p:tgtEl>
                                          <p:spTgt spid="31746">
                                            <p:txEl>
                                              <p:charRg st="121" end="143"/>
                                            </p:txEl>
                                          </p:spTgt>
                                        </p:tgtEl>
                                      </p:cBhvr>
                                    </p:animEffect>
                                    <p:anim calcmode="lin" valueType="num">
                                      <p:cBhvr>
                                        <p:cTn id="43" dur="1000" fill="hold"/>
                                        <p:tgtEl>
                                          <p:spTgt spid="31746">
                                            <p:txEl>
                                              <p:charRg st="121" end="143"/>
                                            </p:txEl>
                                          </p:spTgt>
                                        </p:tgtEl>
                                        <p:attrNameLst>
                                          <p:attrName>ppt_x</p:attrName>
                                        </p:attrNameLst>
                                      </p:cBhvr>
                                      <p:tavLst>
                                        <p:tav tm="0">
                                          <p:val>
                                            <p:strVal val="#ppt_x"/>
                                          </p:val>
                                        </p:tav>
                                        <p:tav tm="100000">
                                          <p:val>
                                            <p:strVal val="#ppt_x"/>
                                          </p:val>
                                        </p:tav>
                                      </p:tavLst>
                                    </p:anim>
                                    <p:anim calcmode="lin" valueType="num">
                                      <p:cBhvr>
                                        <p:cTn id="44" dur="1000" fill="hold"/>
                                        <p:tgtEl>
                                          <p:spTgt spid="31746">
                                            <p:txEl>
                                              <p:charRg st="121" end="14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1746">
                                            <p:txEl>
                                              <p:charRg st="143" end="157"/>
                                            </p:txEl>
                                          </p:spTgt>
                                        </p:tgtEl>
                                        <p:attrNameLst>
                                          <p:attrName>style.visibility</p:attrName>
                                        </p:attrNameLst>
                                      </p:cBhvr>
                                      <p:to>
                                        <p:strVal val="visible"/>
                                      </p:to>
                                    </p:set>
                                    <p:animEffect transition="in" filter="fade">
                                      <p:cBhvr>
                                        <p:cTn id="49" dur="1000"/>
                                        <p:tgtEl>
                                          <p:spTgt spid="31746">
                                            <p:txEl>
                                              <p:charRg st="143" end="157"/>
                                            </p:txEl>
                                          </p:spTgt>
                                        </p:tgtEl>
                                      </p:cBhvr>
                                    </p:animEffect>
                                    <p:anim calcmode="lin" valueType="num">
                                      <p:cBhvr>
                                        <p:cTn id="50" dur="1000" fill="hold"/>
                                        <p:tgtEl>
                                          <p:spTgt spid="31746">
                                            <p:txEl>
                                              <p:charRg st="143" end="157"/>
                                            </p:txEl>
                                          </p:spTgt>
                                        </p:tgtEl>
                                        <p:attrNameLst>
                                          <p:attrName>ppt_x</p:attrName>
                                        </p:attrNameLst>
                                      </p:cBhvr>
                                      <p:tavLst>
                                        <p:tav tm="0">
                                          <p:val>
                                            <p:strVal val="#ppt_x"/>
                                          </p:val>
                                        </p:tav>
                                        <p:tav tm="100000">
                                          <p:val>
                                            <p:strVal val="#ppt_x"/>
                                          </p:val>
                                        </p:tav>
                                      </p:tavLst>
                                    </p:anim>
                                    <p:anim calcmode="lin" valueType="num">
                                      <p:cBhvr>
                                        <p:cTn id="51" dur="1000" fill="hold"/>
                                        <p:tgtEl>
                                          <p:spTgt spid="31746">
                                            <p:txEl>
                                              <p:charRg st="143" end="15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1746">
                                            <p:txEl>
                                              <p:charRg st="157" end="186"/>
                                            </p:txEl>
                                          </p:spTgt>
                                        </p:tgtEl>
                                        <p:attrNameLst>
                                          <p:attrName>style.visibility</p:attrName>
                                        </p:attrNameLst>
                                      </p:cBhvr>
                                      <p:to>
                                        <p:strVal val="visible"/>
                                      </p:to>
                                    </p:set>
                                    <p:animEffect transition="in" filter="fade">
                                      <p:cBhvr>
                                        <p:cTn id="56" dur="1000"/>
                                        <p:tgtEl>
                                          <p:spTgt spid="31746">
                                            <p:txEl>
                                              <p:charRg st="157" end="186"/>
                                            </p:txEl>
                                          </p:spTgt>
                                        </p:tgtEl>
                                      </p:cBhvr>
                                    </p:animEffect>
                                    <p:anim calcmode="lin" valueType="num">
                                      <p:cBhvr>
                                        <p:cTn id="57" dur="1000" fill="hold"/>
                                        <p:tgtEl>
                                          <p:spTgt spid="31746">
                                            <p:txEl>
                                              <p:charRg st="157" end="186"/>
                                            </p:txEl>
                                          </p:spTgt>
                                        </p:tgtEl>
                                        <p:attrNameLst>
                                          <p:attrName>ppt_x</p:attrName>
                                        </p:attrNameLst>
                                      </p:cBhvr>
                                      <p:tavLst>
                                        <p:tav tm="0">
                                          <p:val>
                                            <p:strVal val="#ppt_x"/>
                                          </p:val>
                                        </p:tav>
                                        <p:tav tm="100000">
                                          <p:val>
                                            <p:strVal val="#ppt_x"/>
                                          </p:val>
                                        </p:tav>
                                      </p:tavLst>
                                    </p:anim>
                                    <p:anim calcmode="lin" valueType="num">
                                      <p:cBhvr>
                                        <p:cTn id="58" dur="1000" fill="hold"/>
                                        <p:tgtEl>
                                          <p:spTgt spid="31746">
                                            <p:txEl>
                                              <p:charRg st="157" end="18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1746">
                                            <p:txEl>
                                              <p:charRg st="186" end="238"/>
                                            </p:txEl>
                                          </p:spTgt>
                                        </p:tgtEl>
                                        <p:attrNameLst>
                                          <p:attrName>style.visibility</p:attrName>
                                        </p:attrNameLst>
                                      </p:cBhvr>
                                      <p:to>
                                        <p:strVal val="visible"/>
                                      </p:to>
                                    </p:set>
                                    <p:animEffect transition="in" filter="fade">
                                      <p:cBhvr>
                                        <p:cTn id="63" dur="1000"/>
                                        <p:tgtEl>
                                          <p:spTgt spid="31746">
                                            <p:txEl>
                                              <p:charRg st="186" end="238"/>
                                            </p:txEl>
                                          </p:spTgt>
                                        </p:tgtEl>
                                      </p:cBhvr>
                                    </p:animEffect>
                                    <p:anim calcmode="lin" valueType="num">
                                      <p:cBhvr>
                                        <p:cTn id="64" dur="1000" fill="hold"/>
                                        <p:tgtEl>
                                          <p:spTgt spid="31746">
                                            <p:txEl>
                                              <p:charRg st="186" end="238"/>
                                            </p:txEl>
                                          </p:spTgt>
                                        </p:tgtEl>
                                        <p:attrNameLst>
                                          <p:attrName>ppt_x</p:attrName>
                                        </p:attrNameLst>
                                      </p:cBhvr>
                                      <p:tavLst>
                                        <p:tav tm="0">
                                          <p:val>
                                            <p:strVal val="#ppt_x"/>
                                          </p:val>
                                        </p:tav>
                                        <p:tav tm="100000">
                                          <p:val>
                                            <p:strVal val="#ppt_x"/>
                                          </p:val>
                                        </p:tav>
                                      </p:tavLst>
                                    </p:anim>
                                    <p:anim calcmode="lin" valueType="num">
                                      <p:cBhvr>
                                        <p:cTn id="65" dur="1000" fill="hold"/>
                                        <p:tgtEl>
                                          <p:spTgt spid="31746">
                                            <p:txEl>
                                              <p:charRg st="186" end="23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2"/>
          <p:cNvSpPr>
            <a:spLocks noGrp="1" noRot="1"/>
          </p:cNvSpPr>
          <p:nvPr>
            <p:ph type="title" idx="4294967295"/>
          </p:nvPr>
        </p:nvSpPr>
        <p:spPr>
          <a:xfrm>
            <a:off x="457200" y="228600"/>
            <a:ext cx="8540750" cy="1143000"/>
          </a:xfrm>
        </p:spPr>
        <p:txBody>
          <a:bodyPr vert="horz" wrap="square" lIns="91440" tIns="45720" rIns="91440" bIns="45720" anchor="ctr" anchorCtr="0"/>
          <a:p>
            <a:pPr eaLnBrk="1" hangingPunct="1"/>
            <a:r>
              <a:rPr lang="zh-CN" altLang="en-US" sz="3600" b="1" dirty="0"/>
              <a:t>一、基建信息网络直报的填报和管理要求</a:t>
            </a:r>
            <a:endParaRPr lang="zh-CN" altLang="en-US" sz="3600" b="1" dirty="0"/>
          </a:p>
        </p:txBody>
      </p:sp>
      <p:sp>
        <p:nvSpPr>
          <p:cNvPr id="5123" name="Rectangle 3"/>
          <p:cNvSpPr>
            <a:spLocks noGrp="1" noRot="1"/>
          </p:cNvSpPr>
          <p:nvPr>
            <p:ph type="body" idx="4294967295"/>
          </p:nvPr>
        </p:nvSpPr>
        <p:spPr>
          <a:xfrm>
            <a:off x="609600" y="1676400"/>
            <a:ext cx="8077200" cy="4449763"/>
          </a:xfrm>
        </p:spPr>
        <p:txBody>
          <a:bodyPr vert="horz" wrap="square" lIns="91440" tIns="45720" rIns="91440" bIns="45720" anchor="t" anchorCtr="0"/>
          <a:p>
            <a:pPr eaLnBrk="1" hangingPunct="1">
              <a:buNone/>
            </a:pPr>
            <a:r>
              <a:rPr lang="zh-CN" altLang="en-US" dirty="0"/>
              <a:t>（</a:t>
            </a:r>
            <a:r>
              <a:rPr lang="zh-CN" altLang="en-US" sz="2800" b="1" dirty="0"/>
              <a:t>一）网络直报填报的方法</a:t>
            </a:r>
            <a:endParaRPr lang="en-US" altLang="zh-CN" sz="2800" b="1" dirty="0"/>
          </a:p>
          <a:p>
            <a:pPr eaLnBrk="1" hangingPunct="1">
              <a:buNone/>
            </a:pPr>
            <a:r>
              <a:rPr lang="zh-CN" altLang="en-US" sz="2800" b="1" dirty="0"/>
              <a:t>（二）</a:t>
            </a:r>
            <a:r>
              <a:rPr lang="en-US" altLang="zh-CN" sz="2800" b="1" dirty="0"/>
              <a:t>《</a:t>
            </a:r>
            <a:r>
              <a:rPr lang="zh-CN" altLang="en-US" sz="2800" b="1" dirty="0"/>
              <a:t>关于采用网络直报卫生基建项目信息的通知</a:t>
            </a:r>
            <a:r>
              <a:rPr lang="en-US" altLang="zh-CN" sz="2800" b="1" dirty="0"/>
              <a:t>》</a:t>
            </a:r>
            <a:r>
              <a:rPr lang="zh-CN" altLang="en-US" sz="2800" b="1" dirty="0"/>
              <a:t>（桂卫规财</a:t>
            </a:r>
            <a:r>
              <a:rPr lang="en-US" altLang="zh-CN" sz="2800" b="1" dirty="0"/>
              <a:t>[2012]64</a:t>
            </a:r>
            <a:r>
              <a:rPr lang="zh-CN" altLang="en-US" sz="2800" b="1" dirty="0"/>
              <a:t>号）</a:t>
            </a:r>
            <a:endParaRPr lang="zh-CN" altLang="en-US" sz="2800" b="1" dirty="0"/>
          </a:p>
          <a:p>
            <a:pPr eaLnBrk="1" hangingPunct="1">
              <a:buNone/>
            </a:pPr>
            <a:r>
              <a:rPr lang="zh-CN" altLang="en-US" sz="2800" b="1" dirty="0"/>
              <a:t>（三）</a:t>
            </a:r>
            <a:r>
              <a:rPr lang="en-US" altLang="zh-CN" sz="2800" b="1" dirty="0"/>
              <a:t>《</a:t>
            </a:r>
            <a:r>
              <a:rPr lang="zh-CN" altLang="en-US" sz="2800" b="1" dirty="0"/>
              <a:t>关于完善卫生基建项目网络直报有关事宜的通知</a:t>
            </a:r>
            <a:r>
              <a:rPr lang="en-US" altLang="zh-CN" sz="2800" b="1" dirty="0"/>
              <a:t>》</a:t>
            </a:r>
            <a:r>
              <a:rPr lang="zh-CN" altLang="en-US" sz="2800" b="1" dirty="0"/>
              <a:t>（厅卫项目</a:t>
            </a:r>
            <a:r>
              <a:rPr lang="en-US" altLang="zh-CN" sz="2800" b="1" dirty="0"/>
              <a:t>[2012]29</a:t>
            </a:r>
            <a:r>
              <a:rPr lang="zh-CN" altLang="en-US" sz="2800" b="1" dirty="0"/>
              <a:t>号）</a:t>
            </a:r>
            <a:endParaRPr lang="zh-CN" altLang="en-US" sz="2800" b="1" dirty="0"/>
          </a:p>
          <a:p>
            <a:pPr eaLnBrk="1" hangingPunct="1">
              <a:buNone/>
            </a:pPr>
            <a:r>
              <a:rPr lang="zh-CN" altLang="en-US" sz="2800" b="1" dirty="0"/>
              <a:t>（四）</a:t>
            </a:r>
            <a:r>
              <a:rPr lang="en-US" altLang="zh-CN" sz="2800" b="1" dirty="0"/>
              <a:t>《</a:t>
            </a:r>
            <a:r>
              <a:rPr lang="zh-CN" altLang="en-US" sz="2800" b="1" dirty="0"/>
              <a:t>关于进一步完善卫生基建项目网络直报工作的通知</a:t>
            </a:r>
            <a:r>
              <a:rPr lang="en-US" altLang="zh-CN" sz="2800" b="1" dirty="0"/>
              <a:t>》</a:t>
            </a:r>
            <a:r>
              <a:rPr lang="zh-CN" altLang="en-US" sz="2800" b="1" dirty="0"/>
              <a:t>（厅卫项目</a:t>
            </a:r>
            <a:r>
              <a:rPr lang="en-US" altLang="zh-CN" sz="2800" b="1" dirty="0"/>
              <a:t>[2013]17</a:t>
            </a:r>
            <a:r>
              <a:rPr lang="zh-CN" altLang="en-US" sz="2800" b="1" dirty="0"/>
              <a:t>号）</a:t>
            </a:r>
            <a:endParaRPr lang="en-US" altLang="zh-CN" sz="2800" b="1" dirty="0"/>
          </a:p>
          <a:p>
            <a:pPr eaLnBrk="1" hangingPunct="1">
              <a:buNone/>
            </a:pPr>
            <a:r>
              <a:rPr lang="zh-CN" altLang="en-US" sz="2800" b="1" dirty="0"/>
              <a:t>（五）网络直报有关的重要名词解释</a:t>
            </a:r>
            <a:endParaRPr lang="zh-CN" altLang="zh-CN" sz="2800" b="1" dirty="0"/>
          </a:p>
          <a:p>
            <a:pPr eaLnBrk="1" hangingPunct="1">
              <a:buNone/>
            </a:pPr>
            <a:endParaRPr lang="zh-CN" altLang="en-US" sz="2800" dirty="0"/>
          </a:p>
          <a:p>
            <a:pPr eaLnBrk="1" hangingPunct="1"/>
            <a:endParaRPr lang="en-US" altLang="zh-CN" sz="3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charRg st="0" end="13"/>
                                            </p:txEl>
                                          </p:spTgt>
                                        </p:tgtEl>
                                        <p:attrNameLst>
                                          <p:attrName>style.visibility</p:attrName>
                                        </p:attrNameLst>
                                      </p:cBhvr>
                                      <p:to>
                                        <p:strVal val="visible"/>
                                      </p:to>
                                    </p:set>
                                    <p:animEffect transition="in" filter="fade">
                                      <p:cBhvr>
                                        <p:cTn id="7" dur="1000"/>
                                        <p:tgtEl>
                                          <p:spTgt spid="5123">
                                            <p:txEl>
                                              <p:charRg st="0" end="13"/>
                                            </p:txEl>
                                          </p:spTgt>
                                        </p:tgtEl>
                                      </p:cBhvr>
                                    </p:animEffect>
                                    <p:anim calcmode="lin" valueType="num">
                                      <p:cBhvr>
                                        <p:cTn id="8" dur="1000" fill="hold"/>
                                        <p:tgtEl>
                                          <p:spTgt spid="5123">
                                            <p:txEl>
                                              <p:charRg st="0" end="13"/>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charRg st="0" end="1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3">
                                            <p:txEl>
                                              <p:charRg st="13" end="53"/>
                                            </p:txEl>
                                          </p:spTgt>
                                        </p:tgtEl>
                                        <p:attrNameLst>
                                          <p:attrName>style.visibility</p:attrName>
                                        </p:attrNameLst>
                                      </p:cBhvr>
                                      <p:to>
                                        <p:strVal val="visible"/>
                                      </p:to>
                                    </p:set>
                                    <p:animEffect transition="in" filter="fade">
                                      <p:cBhvr>
                                        <p:cTn id="14" dur="1000"/>
                                        <p:tgtEl>
                                          <p:spTgt spid="5123">
                                            <p:txEl>
                                              <p:charRg st="13" end="53"/>
                                            </p:txEl>
                                          </p:spTgt>
                                        </p:tgtEl>
                                      </p:cBhvr>
                                    </p:animEffect>
                                    <p:anim calcmode="lin" valueType="num">
                                      <p:cBhvr>
                                        <p:cTn id="15" dur="1000" fill="hold"/>
                                        <p:tgtEl>
                                          <p:spTgt spid="5123">
                                            <p:txEl>
                                              <p:charRg st="13" end="53"/>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charRg st="13" end="5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3">
                                            <p:txEl>
                                              <p:charRg st="53" end="95"/>
                                            </p:txEl>
                                          </p:spTgt>
                                        </p:tgtEl>
                                        <p:attrNameLst>
                                          <p:attrName>style.visibility</p:attrName>
                                        </p:attrNameLst>
                                      </p:cBhvr>
                                      <p:to>
                                        <p:strVal val="visible"/>
                                      </p:to>
                                    </p:set>
                                    <p:animEffect transition="in" filter="fade">
                                      <p:cBhvr>
                                        <p:cTn id="21" dur="1000"/>
                                        <p:tgtEl>
                                          <p:spTgt spid="5123">
                                            <p:txEl>
                                              <p:charRg st="53" end="95"/>
                                            </p:txEl>
                                          </p:spTgt>
                                        </p:tgtEl>
                                      </p:cBhvr>
                                    </p:animEffect>
                                    <p:anim calcmode="lin" valueType="num">
                                      <p:cBhvr>
                                        <p:cTn id="22" dur="1000" fill="hold"/>
                                        <p:tgtEl>
                                          <p:spTgt spid="5123">
                                            <p:txEl>
                                              <p:charRg st="53" end="95"/>
                                            </p:txEl>
                                          </p:spTgt>
                                        </p:tgtEl>
                                        <p:attrNameLst>
                                          <p:attrName>ppt_x</p:attrName>
                                        </p:attrNameLst>
                                      </p:cBhvr>
                                      <p:tavLst>
                                        <p:tav tm="0">
                                          <p:val>
                                            <p:strVal val="#ppt_x"/>
                                          </p:val>
                                        </p:tav>
                                        <p:tav tm="100000">
                                          <p:val>
                                            <p:strVal val="#ppt_x"/>
                                          </p:val>
                                        </p:tav>
                                      </p:tavLst>
                                    </p:anim>
                                    <p:anim calcmode="lin" valueType="num">
                                      <p:cBhvr>
                                        <p:cTn id="23" dur="1000" fill="hold"/>
                                        <p:tgtEl>
                                          <p:spTgt spid="5123">
                                            <p:txEl>
                                              <p:charRg st="53" end="9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23">
                                            <p:txEl>
                                              <p:charRg st="95" end="138"/>
                                            </p:txEl>
                                          </p:spTgt>
                                        </p:tgtEl>
                                        <p:attrNameLst>
                                          <p:attrName>style.visibility</p:attrName>
                                        </p:attrNameLst>
                                      </p:cBhvr>
                                      <p:to>
                                        <p:strVal val="visible"/>
                                      </p:to>
                                    </p:set>
                                    <p:animEffect transition="in" filter="fade">
                                      <p:cBhvr>
                                        <p:cTn id="28" dur="1000"/>
                                        <p:tgtEl>
                                          <p:spTgt spid="5123">
                                            <p:txEl>
                                              <p:charRg st="95" end="138"/>
                                            </p:txEl>
                                          </p:spTgt>
                                        </p:tgtEl>
                                      </p:cBhvr>
                                    </p:animEffect>
                                    <p:anim calcmode="lin" valueType="num">
                                      <p:cBhvr>
                                        <p:cTn id="29" dur="1000" fill="hold"/>
                                        <p:tgtEl>
                                          <p:spTgt spid="5123">
                                            <p:txEl>
                                              <p:charRg st="95" end="138"/>
                                            </p:txEl>
                                          </p:spTgt>
                                        </p:tgtEl>
                                        <p:attrNameLst>
                                          <p:attrName>ppt_x</p:attrName>
                                        </p:attrNameLst>
                                      </p:cBhvr>
                                      <p:tavLst>
                                        <p:tav tm="0">
                                          <p:val>
                                            <p:strVal val="#ppt_x"/>
                                          </p:val>
                                        </p:tav>
                                        <p:tav tm="100000">
                                          <p:val>
                                            <p:strVal val="#ppt_x"/>
                                          </p:val>
                                        </p:tav>
                                      </p:tavLst>
                                    </p:anim>
                                    <p:anim calcmode="lin" valueType="num">
                                      <p:cBhvr>
                                        <p:cTn id="30" dur="1000" fill="hold"/>
                                        <p:tgtEl>
                                          <p:spTgt spid="5123">
                                            <p:txEl>
                                              <p:charRg st="95" end="13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123">
                                            <p:txEl>
                                              <p:charRg st="138" end="155"/>
                                            </p:txEl>
                                          </p:spTgt>
                                        </p:tgtEl>
                                        <p:attrNameLst>
                                          <p:attrName>style.visibility</p:attrName>
                                        </p:attrNameLst>
                                      </p:cBhvr>
                                      <p:to>
                                        <p:strVal val="visible"/>
                                      </p:to>
                                    </p:set>
                                    <p:animEffect transition="in" filter="fade">
                                      <p:cBhvr>
                                        <p:cTn id="35" dur="1000"/>
                                        <p:tgtEl>
                                          <p:spTgt spid="5123">
                                            <p:txEl>
                                              <p:charRg st="138" end="155"/>
                                            </p:txEl>
                                          </p:spTgt>
                                        </p:tgtEl>
                                      </p:cBhvr>
                                    </p:animEffect>
                                    <p:anim calcmode="lin" valueType="num">
                                      <p:cBhvr>
                                        <p:cTn id="36" dur="1000" fill="hold"/>
                                        <p:tgtEl>
                                          <p:spTgt spid="5123">
                                            <p:txEl>
                                              <p:charRg st="138" end="155"/>
                                            </p:txEl>
                                          </p:spTgt>
                                        </p:tgtEl>
                                        <p:attrNameLst>
                                          <p:attrName>ppt_x</p:attrName>
                                        </p:attrNameLst>
                                      </p:cBhvr>
                                      <p:tavLst>
                                        <p:tav tm="0">
                                          <p:val>
                                            <p:strVal val="#ppt_x"/>
                                          </p:val>
                                        </p:tav>
                                        <p:tav tm="100000">
                                          <p:val>
                                            <p:strVal val="#ppt_x"/>
                                          </p:val>
                                        </p:tav>
                                      </p:tavLst>
                                    </p:anim>
                                    <p:anim calcmode="lin" valueType="num">
                                      <p:cBhvr>
                                        <p:cTn id="37" dur="1000" fill="hold"/>
                                        <p:tgtEl>
                                          <p:spTgt spid="5123">
                                            <p:txEl>
                                              <p:charRg st="138" end="15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内容占位符 2"/>
          <p:cNvSpPr>
            <a:spLocks noGrp="1" noRot="1"/>
          </p:cNvSpPr>
          <p:nvPr>
            <p:ph idx="4294967295"/>
          </p:nvPr>
        </p:nvSpPr>
        <p:spPr>
          <a:xfrm>
            <a:off x="457200" y="609600"/>
            <a:ext cx="8229600" cy="5516563"/>
          </a:xfrm>
        </p:spPr>
        <p:txBody>
          <a:bodyPr vert="horz" wrap="square" lIns="91440" tIns="45720" rIns="91440" bIns="45720" anchor="t" anchorCtr="0"/>
          <a:p>
            <a:pPr eaLnBrk="1" hangingPunct="1"/>
            <a:r>
              <a:rPr lang="en-US" altLang="zh-CN" sz="2400" dirty="0"/>
              <a:t>2</a:t>
            </a:r>
            <a:r>
              <a:rPr lang="zh-CN" altLang="en-US" sz="2400" dirty="0"/>
              <a:t>、管理信息指标</a:t>
            </a:r>
            <a:endParaRPr lang="en-US" altLang="zh-CN" sz="2400" dirty="0"/>
          </a:p>
          <a:p>
            <a:pPr eaLnBrk="1" hangingPunct="1"/>
            <a:r>
              <a:rPr lang="zh-CN" altLang="en-US" sz="2400" b="1" dirty="0"/>
              <a:t>（</a:t>
            </a:r>
            <a:r>
              <a:rPr lang="en-US" altLang="zh-CN" sz="2400" b="1" dirty="0"/>
              <a:t>1</a:t>
            </a:r>
            <a:r>
              <a:rPr lang="zh-CN" altLang="en-US" sz="2400" b="1" dirty="0"/>
              <a:t>）</a:t>
            </a:r>
            <a:r>
              <a:rPr lang="zh-CN" altLang="zh-CN" sz="2400" b="1" dirty="0"/>
              <a:t>开工</a:t>
            </a:r>
            <a:r>
              <a:rPr lang="zh-CN" altLang="en-US" sz="2400" b="1" dirty="0"/>
              <a:t>（考核指标）</a:t>
            </a:r>
            <a:r>
              <a:rPr lang="zh-CN" altLang="zh-CN" sz="2400" b="1" dirty="0"/>
              <a:t>。</a:t>
            </a:r>
            <a:endParaRPr lang="zh-CN" altLang="zh-CN" sz="2400" dirty="0"/>
          </a:p>
          <a:p>
            <a:pPr eaLnBrk="1" hangingPunct="1"/>
            <a:r>
              <a:rPr lang="zh-CN" altLang="zh-CN" sz="2400" dirty="0"/>
              <a:t>基建项目永久性建筑物的开槽挖沟。主要标志是签订了主要施工合同，开工后应能具备连续进行的施工。</a:t>
            </a:r>
            <a:endParaRPr lang="zh-CN" altLang="zh-CN" sz="2400" dirty="0"/>
          </a:p>
          <a:p>
            <a:pPr eaLnBrk="1" hangingPunct="1"/>
            <a:r>
              <a:rPr lang="zh-CN" altLang="en-US" sz="2400" b="1" dirty="0"/>
              <a:t>（</a:t>
            </a:r>
            <a:r>
              <a:rPr lang="en-US" altLang="zh-CN" sz="2400" b="1" dirty="0"/>
              <a:t>2</a:t>
            </a:r>
            <a:r>
              <a:rPr lang="zh-CN" altLang="en-US" sz="2400" b="1" dirty="0"/>
              <a:t>）</a:t>
            </a:r>
            <a:r>
              <a:rPr lang="zh-CN" altLang="zh-CN" sz="2400" b="1" dirty="0"/>
              <a:t>完工。</a:t>
            </a:r>
            <a:endParaRPr lang="zh-CN" altLang="zh-CN" sz="2400" dirty="0"/>
          </a:p>
          <a:p>
            <a:pPr eaLnBrk="1" hangingPunct="1"/>
            <a:r>
              <a:rPr lang="zh-CN" altLang="zh-CN" sz="2400" dirty="0"/>
              <a:t>项目工程的施工全部进行完毕称之。一般表现工地建设垃圾清理完毕，工程上不再增加工程量，财务上不再增加工程方面的支出费用。</a:t>
            </a:r>
            <a:endParaRPr lang="zh-CN" altLang="zh-CN" sz="2400" dirty="0"/>
          </a:p>
          <a:p>
            <a:pPr eaLnBrk="1" hangingPunct="1"/>
            <a:r>
              <a:rPr lang="zh-CN" altLang="zh-CN" sz="2400" b="1" dirty="0"/>
              <a:t>（</a:t>
            </a:r>
            <a:r>
              <a:rPr lang="en-US" altLang="zh-CN" sz="2400" b="1" dirty="0"/>
              <a:t>3</a:t>
            </a:r>
            <a:r>
              <a:rPr lang="zh-CN" altLang="zh-CN" sz="2400" b="1" dirty="0"/>
              <a:t>）竣工。</a:t>
            </a:r>
            <a:endParaRPr lang="zh-CN" altLang="zh-CN" sz="2400" dirty="0"/>
          </a:p>
          <a:p>
            <a:pPr eaLnBrk="1" hangingPunct="1"/>
            <a:r>
              <a:rPr lang="zh-CN" altLang="zh-CN" sz="2400" dirty="0"/>
              <a:t>以质量竣工验收为中心的各种竣工手续办理完毕称之，包括土建工程竣工验收、装修竣工验收、水电竣工验收、消防竣工验收和特殊工程的各单项竣工验收，最后进行项目竣工财务决算审计。</a:t>
            </a:r>
            <a:endParaRPr lang="en-US" altLang="zh-CN" sz="2400" dirty="0"/>
          </a:p>
          <a:p>
            <a:pPr eaLnBrk="1" hangingPunct="1"/>
            <a:endParaRPr lang="zh-CN" altLang="en-US" dirty="0"/>
          </a:p>
          <a:p>
            <a:pPr eaLnBrk="1" hangingPunct="1"/>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770">
                                            <p:txEl>
                                              <p:charRg st="0" end="9"/>
                                            </p:txEl>
                                          </p:spTgt>
                                        </p:tgtEl>
                                        <p:attrNameLst>
                                          <p:attrName>style.visibility</p:attrName>
                                        </p:attrNameLst>
                                      </p:cBhvr>
                                      <p:to>
                                        <p:strVal val="visible"/>
                                      </p:to>
                                    </p:set>
                                    <p:animEffect transition="in" filter="fade">
                                      <p:cBhvr>
                                        <p:cTn id="7" dur="1000"/>
                                        <p:tgtEl>
                                          <p:spTgt spid="32770">
                                            <p:txEl>
                                              <p:charRg st="0" end="9"/>
                                            </p:txEl>
                                          </p:spTgt>
                                        </p:tgtEl>
                                      </p:cBhvr>
                                    </p:animEffect>
                                    <p:anim calcmode="lin" valueType="num">
                                      <p:cBhvr>
                                        <p:cTn id="8" dur="1000" fill="hold"/>
                                        <p:tgtEl>
                                          <p:spTgt spid="32770">
                                            <p:txEl>
                                              <p:charRg st="0" end="9"/>
                                            </p:txEl>
                                          </p:spTgt>
                                        </p:tgtEl>
                                        <p:attrNameLst>
                                          <p:attrName>ppt_x</p:attrName>
                                        </p:attrNameLst>
                                      </p:cBhvr>
                                      <p:tavLst>
                                        <p:tav tm="0">
                                          <p:val>
                                            <p:strVal val="#ppt_x"/>
                                          </p:val>
                                        </p:tav>
                                        <p:tav tm="100000">
                                          <p:val>
                                            <p:strVal val="#ppt_x"/>
                                          </p:val>
                                        </p:tav>
                                      </p:tavLst>
                                    </p:anim>
                                    <p:anim calcmode="lin" valueType="num">
                                      <p:cBhvr>
                                        <p:cTn id="9" dur="1000" fill="hold"/>
                                        <p:tgtEl>
                                          <p:spTgt spid="32770">
                                            <p:txEl>
                                              <p:charRg st="0" end="9"/>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770">
                                            <p:txEl>
                                              <p:charRg st="9" end="22"/>
                                            </p:txEl>
                                          </p:spTgt>
                                        </p:tgtEl>
                                        <p:attrNameLst>
                                          <p:attrName>style.visibility</p:attrName>
                                        </p:attrNameLst>
                                      </p:cBhvr>
                                      <p:to>
                                        <p:strVal val="visible"/>
                                      </p:to>
                                    </p:set>
                                    <p:animEffect transition="in" filter="fade">
                                      <p:cBhvr>
                                        <p:cTn id="14" dur="1000"/>
                                        <p:tgtEl>
                                          <p:spTgt spid="32770">
                                            <p:txEl>
                                              <p:charRg st="9" end="22"/>
                                            </p:txEl>
                                          </p:spTgt>
                                        </p:tgtEl>
                                      </p:cBhvr>
                                    </p:animEffect>
                                    <p:anim calcmode="lin" valueType="num">
                                      <p:cBhvr>
                                        <p:cTn id="15" dur="1000" fill="hold"/>
                                        <p:tgtEl>
                                          <p:spTgt spid="32770">
                                            <p:txEl>
                                              <p:charRg st="9" end="22"/>
                                            </p:txEl>
                                          </p:spTgt>
                                        </p:tgtEl>
                                        <p:attrNameLst>
                                          <p:attrName>ppt_x</p:attrName>
                                        </p:attrNameLst>
                                      </p:cBhvr>
                                      <p:tavLst>
                                        <p:tav tm="0">
                                          <p:val>
                                            <p:strVal val="#ppt_x"/>
                                          </p:val>
                                        </p:tav>
                                        <p:tav tm="100000">
                                          <p:val>
                                            <p:strVal val="#ppt_x"/>
                                          </p:val>
                                        </p:tav>
                                      </p:tavLst>
                                    </p:anim>
                                    <p:anim calcmode="lin" valueType="num">
                                      <p:cBhvr>
                                        <p:cTn id="16" dur="1000" fill="hold"/>
                                        <p:tgtEl>
                                          <p:spTgt spid="32770">
                                            <p:txEl>
                                              <p:charRg st="9" end="2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770">
                                            <p:txEl>
                                              <p:charRg st="22" end="69"/>
                                            </p:txEl>
                                          </p:spTgt>
                                        </p:tgtEl>
                                        <p:attrNameLst>
                                          <p:attrName>style.visibility</p:attrName>
                                        </p:attrNameLst>
                                      </p:cBhvr>
                                      <p:to>
                                        <p:strVal val="visible"/>
                                      </p:to>
                                    </p:set>
                                    <p:animEffect transition="in" filter="fade">
                                      <p:cBhvr>
                                        <p:cTn id="21" dur="1000"/>
                                        <p:tgtEl>
                                          <p:spTgt spid="32770">
                                            <p:txEl>
                                              <p:charRg st="22" end="69"/>
                                            </p:txEl>
                                          </p:spTgt>
                                        </p:tgtEl>
                                      </p:cBhvr>
                                    </p:animEffect>
                                    <p:anim calcmode="lin" valueType="num">
                                      <p:cBhvr>
                                        <p:cTn id="22" dur="1000" fill="hold"/>
                                        <p:tgtEl>
                                          <p:spTgt spid="32770">
                                            <p:txEl>
                                              <p:charRg st="22" end="69"/>
                                            </p:txEl>
                                          </p:spTgt>
                                        </p:tgtEl>
                                        <p:attrNameLst>
                                          <p:attrName>ppt_x</p:attrName>
                                        </p:attrNameLst>
                                      </p:cBhvr>
                                      <p:tavLst>
                                        <p:tav tm="0">
                                          <p:val>
                                            <p:strVal val="#ppt_x"/>
                                          </p:val>
                                        </p:tav>
                                        <p:tav tm="100000">
                                          <p:val>
                                            <p:strVal val="#ppt_x"/>
                                          </p:val>
                                        </p:tav>
                                      </p:tavLst>
                                    </p:anim>
                                    <p:anim calcmode="lin" valueType="num">
                                      <p:cBhvr>
                                        <p:cTn id="23" dur="1000" fill="hold"/>
                                        <p:tgtEl>
                                          <p:spTgt spid="32770">
                                            <p:txEl>
                                              <p:charRg st="22" end="69"/>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2770">
                                            <p:txEl>
                                              <p:charRg st="69" end="76"/>
                                            </p:txEl>
                                          </p:spTgt>
                                        </p:tgtEl>
                                        <p:attrNameLst>
                                          <p:attrName>style.visibility</p:attrName>
                                        </p:attrNameLst>
                                      </p:cBhvr>
                                      <p:to>
                                        <p:strVal val="visible"/>
                                      </p:to>
                                    </p:set>
                                    <p:animEffect transition="in" filter="fade">
                                      <p:cBhvr>
                                        <p:cTn id="28" dur="1000"/>
                                        <p:tgtEl>
                                          <p:spTgt spid="32770">
                                            <p:txEl>
                                              <p:charRg st="69" end="76"/>
                                            </p:txEl>
                                          </p:spTgt>
                                        </p:tgtEl>
                                      </p:cBhvr>
                                    </p:animEffect>
                                    <p:anim calcmode="lin" valueType="num">
                                      <p:cBhvr>
                                        <p:cTn id="29" dur="1000" fill="hold"/>
                                        <p:tgtEl>
                                          <p:spTgt spid="32770">
                                            <p:txEl>
                                              <p:charRg st="69" end="76"/>
                                            </p:txEl>
                                          </p:spTgt>
                                        </p:tgtEl>
                                        <p:attrNameLst>
                                          <p:attrName>ppt_x</p:attrName>
                                        </p:attrNameLst>
                                      </p:cBhvr>
                                      <p:tavLst>
                                        <p:tav tm="0">
                                          <p:val>
                                            <p:strVal val="#ppt_x"/>
                                          </p:val>
                                        </p:tav>
                                        <p:tav tm="100000">
                                          <p:val>
                                            <p:strVal val="#ppt_x"/>
                                          </p:val>
                                        </p:tav>
                                      </p:tavLst>
                                    </p:anim>
                                    <p:anim calcmode="lin" valueType="num">
                                      <p:cBhvr>
                                        <p:cTn id="30" dur="1000" fill="hold"/>
                                        <p:tgtEl>
                                          <p:spTgt spid="32770">
                                            <p:txEl>
                                              <p:charRg st="69" end="7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2770">
                                            <p:txEl>
                                              <p:charRg st="76" end="136"/>
                                            </p:txEl>
                                          </p:spTgt>
                                        </p:tgtEl>
                                        <p:attrNameLst>
                                          <p:attrName>style.visibility</p:attrName>
                                        </p:attrNameLst>
                                      </p:cBhvr>
                                      <p:to>
                                        <p:strVal val="visible"/>
                                      </p:to>
                                    </p:set>
                                    <p:animEffect transition="in" filter="fade">
                                      <p:cBhvr>
                                        <p:cTn id="35" dur="1000"/>
                                        <p:tgtEl>
                                          <p:spTgt spid="32770">
                                            <p:txEl>
                                              <p:charRg st="76" end="136"/>
                                            </p:txEl>
                                          </p:spTgt>
                                        </p:tgtEl>
                                      </p:cBhvr>
                                    </p:animEffect>
                                    <p:anim calcmode="lin" valueType="num">
                                      <p:cBhvr>
                                        <p:cTn id="36" dur="1000" fill="hold"/>
                                        <p:tgtEl>
                                          <p:spTgt spid="32770">
                                            <p:txEl>
                                              <p:charRg st="76" end="136"/>
                                            </p:txEl>
                                          </p:spTgt>
                                        </p:tgtEl>
                                        <p:attrNameLst>
                                          <p:attrName>ppt_x</p:attrName>
                                        </p:attrNameLst>
                                      </p:cBhvr>
                                      <p:tavLst>
                                        <p:tav tm="0">
                                          <p:val>
                                            <p:strVal val="#ppt_x"/>
                                          </p:val>
                                        </p:tav>
                                        <p:tav tm="100000">
                                          <p:val>
                                            <p:strVal val="#ppt_x"/>
                                          </p:val>
                                        </p:tav>
                                      </p:tavLst>
                                    </p:anim>
                                    <p:anim calcmode="lin" valueType="num">
                                      <p:cBhvr>
                                        <p:cTn id="37" dur="1000" fill="hold"/>
                                        <p:tgtEl>
                                          <p:spTgt spid="32770">
                                            <p:txEl>
                                              <p:charRg st="76" end="13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2770">
                                            <p:txEl>
                                              <p:charRg st="136" end="143"/>
                                            </p:txEl>
                                          </p:spTgt>
                                        </p:tgtEl>
                                        <p:attrNameLst>
                                          <p:attrName>style.visibility</p:attrName>
                                        </p:attrNameLst>
                                      </p:cBhvr>
                                      <p:to>
                                        <p:strVal val="visible"/>
                                      </p:to>
                                    </p:set>
                                    <p:animEffect transition="in" filter="fade">
                                      <p:cBhvr>
                                        <p:cTn id="42" dur="1000"/>
                                        <p:tgtEl>
                                          <p:spTgt spid="32770">
                                            <p:txEl>
                                              <p:charRg st="136" end="143"/>
                                            </p:txEl>
                                          </p:spTgt>
                                        </p:tgtEl>
                                      </p:cBhvr>
                                    </p:animEffect>
                                    <p:anim calcmode="lin" valueType="num">
                                      <p:cBhvr>
                                        <p:cTn id="43" dur="1000" fill="hold"/>
                                        <p:tgtEl>
                                          <p:spTgt spid="32770">
                                            <p:txEl>
                                              <p:charRg st="136" end="143"/>
                                            </p:txEl>
                                          </p:spTgt>
                                        </p:tgtEl>
                                        <p:attrNameLst>
                                          <p:attrName>ppt_x</p:attrName>
                                        </p:attrNameLst>
                                      </p:cBhvr>
                                      <p:tavLst>
                                        <p:tav tm="0">
                                          <p:val>
                                            <p:strVal val="#ppt_x"/>
                                          </p:val>
                                        </p:tav>
                                        <p:tav tm="100000">
                                          <p:val>
                                            <p:strVal val="#ppt_x"/>
                                          </p:val>
                                        </p:tav>
                                      </p:tavLst>
                                    </p:anim>
                                    <p:anim calcmode="lin" valueType="num">
                                      <p:cBhvr>
                                        <p:cTn id="44" dur="1000" fill="hold"/>
                                        <p:tgtEl>
                                          <p:spTgt spid="32770">
                                            <p:txEl>
                                              <p:charRg st="136" end="14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2770">
                                            <p:txEl>
                                              <p:charRg st="143" end="228"/>
                                            </p:txEl>
                                          </p:spTgt>
                                        </p:tgtEl>
                                        <p:attrNameLst>
                                          <p:attrName>style.visibility</p:attrName>
                                        </p:attrNameLst>
                                      </p:cBhvr>
                                      <p:to>
                                        <p:strVal val="visible"/>
                                      </p:to>
                                    </p:set>
                                    <p:animEffect transition="in" filter="fade">
                                      <p:cBhvr>
                                        <p:cTn id="49" dur="1000"/>
                                        <p:tgtEl>
                                          <p:spTgt spid="32770">
                                            <p:txEl>
                                              <p:charRg st="143" end="228"/>
                                            </p:txEl>
                                          </p:spTgt>
                                        </p:tgtEl>
                                      </p:cBhvr>
                                    </p:animEffect>
                                    <p:anim calcmode="lin" valueType="num">
                                      <p:cBhvr>
                                        <p:cTn id="50" dur="1000" fill="hold"/>
                                        <p:tgtEl>
                                          <p:spTgt spid="32770">
                                            <p:txEl>
                                              <p:charRg st="143" end="228"/>
                                            </p:txEl>
                                          </p:spTgt>
                                        </p:tgtEl>
                                        <p:attrNameLst>
                                          <p:attrName>ppt_x</p:attrName>
                                        </p:attrNameLst>
                                      </p:cBhvr>
                                      <p:tavLst>
                                        <p:tav tm="0">
                                          <p:val>
                                            <p:strVal val="#ppt_x"/>
                                          </p:val>
                                        </p:tav>
                                        <p:tav tm="100000">
                                          <p:val>
                                            <p:strVal val="#ppt_x"/>
                                          </p:val>
                                        </p:tav>
                                      </p:tavLst>
                                    </p:anim>
                                    <p:anim calcmode="lin" valueType="num">
                                      <p:cBhvr>
                                        <p:cTn id="51" dur="1000" fill="hold"/>
                                        <p:tgtEl>
                                          <p:spTgt spid="32770">
                                            <p:txEl>
                                              <p:charRg st="143" end="22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内容占位符 2"/>
          <p:cNvSpPr>
            <a:spLocks noGrp="1" noRot="1"/>
          </p:cNvSpPr>
          <p:nvPr>
            <p:ph idx="4294967295"/>
          </p:nvPr>
        </p:nvSpPr>
        <p:spPr>
          <a:xfrm>
            <a:off x="457200" y="609600"/>
            <a:ext cx="8229600" cy="5516563"/>
          </a:xfrm>
        </p:spPr>
        <p:txBody>
          <a:bodyPr vert="horz" wrap="square" lIns="91440" tIns="45720" rIns="91440" bIns="45720" anchor="t" anchorCtr="0"/>
          <a:p>
            <a:pPr eaLnBrk="1" hangingPunct="1"/>
            <a:r>
              <a:rPr lang="zh-CN" altLang="zh-CN" sz="2400" b="1" dirty="0">
                <a:solidFill>
                  <a:srgbClr val="FF0000"/>
                </a:solidFill>
              </a:rPr>
              <a:t>（</a:t>
            </a:r>
            <a:r>
              <a:rPr lang="en-US" altLang="zh-CN" sz="2400" b="1" dirty="0">
                <a:solidFill>
                  <a:srgbClr val="FF0000"/>
                </a:solidFill>
              </a:rPr>
              <a:t>4</a:t>
            </a:r>
            <a:r>
              <a:rPr lang="zh-CN" altLang="zh-CN" sz="2400" b="1" dirty="0">
                <a:solidFill>
                  <a:srgbClr val="FF0000"/>
                </a:solidFill>
              </a:rPr>
              <a:t>）全过程跟踪审计。</a:t>
            </a:r>
            <a:endParaRPr lang="zh-CN" altLang="zh-CN" sz="2400" b="1" dirty="0">
              <a:solidFill>
                <a:srgbClr val="FF0000"/>
              </a:solidFill>
            </a:endParaRPr>
          </a:p>
          <a:p>
            <a:pPr eaLnBrk="1" hangingPunct="1"/>
            <a:r>
              <a:rPr lang="zh-CN" altLang="zh-CN" sz="2400" dirty="0"/>
              <a:t>主要指由有工程造价资质单位对项目建设过程中施工单位所申报的工程量、价、费按照一定的方法标准进行全面的审核，督促施工单位及业主按照规范管理办理工程计价的有关手续，从而对项目工程造价进行公证确认</a:t>
            </a:r>
            <a:r>
              <a:rPr lang="zh-CN" altLang="en-US" sz="2400" dirty="0">
                <a:solidFill>
                  <a:srgbClr val="FF0000"/>
                </a:solidFill>
              </a:rPr>
              <a:t>（特别是变更工程）</a:t>
            </a:r>
            <a:r>
              <a:rPr lang="zh-CN" altLang="zh-CN" sz="2400" dirty="0"/>
              <a:t>，确保项目建设投资的计算准确并规范可查。一般实行跟踪审计的申请支付进度款额和实际确认支付进度款额都会有一定的差额（审减额）。我区卫生项目规定投资超</a:t>
            </a:r>
            <a:r>
              <a:rPr lang="en-US" altLang="zh-CN" sz="2400" dirty="0"/>
              <a:t>1000</a:t>
            </a:r>
            <a:r>
              <a:rPr lang="zh-CN" altLang="zh-CN" sz="2400" dirty="0"/>
              <a:t>万元（含</a:t>
            </a:r>
            <a:r>
              <a:rPr lang="en-US" altLang="zh-CN" sz="2400" dirty="0"/>
              <a:t>1000</a:t>
            </a:r>
            <a:r>
              <a:rPr lang="zh-CN" altLang="zh-CN" sz="2400" dirty="0"/>
              <a:t>万元）要实现全过程跟踪审计。实行跟踪审计文件依据是卫生部规财发（</a:t>
            </a:r>
            <a:r>
              <a:rPr lang="en-US" altLang="zh-CN" sz="2400" dirty="0"/>
              <a:t>2009</a:t>
            </a:r>
            <a:r>
              <a:rPr lang="zh-CN" altLang="zh-CN" sz="2400" dirty="0"/>
              <a:t>）</a:t>
            </a:r>
            <a:r>
              <a:rPr lang="en-US" altLang="zh-CN" sz="2400" dirty="0"/>
              <a:t>39</a:t>
            </a:r>
            <a:r>
              <a:rPr lang="zh-CN" altLang="zh-CN" sz="2400" dirty="0"/>
              <a:t>号、广西卫生厅桂卫桂财（</a:t>
            </a:r>
            <a:r>
              <a:rPr lang="en-US" altLang="zh-CN" sz="2400" dirty="0"/>
              <a:t>2010</a:t>
            </a:r>
            <a:r>
              <a:rPr lang="zh-CN" altLang="zh-CN" sz="2400" dirty="0"/>
              <a:t>）</a:t>
            </a:r>
            <a:r>
              <a:rPr lang="en-US" altLang="zh-CN" sz="2400" dirty="0"/>
              <a:t>296</a:t>
            </a:r>
            <a:r>
              <a:rPr lang="zh-CN" altLang="zh-CN" sz="2400" dirty="0"/>
              <a:t>号</a:t>
            </a:r>
            <a:r>
              <a:rPr lang="zh-CN" altLang="en-US" sz="2400" dirty="0"/>
              <a:t>以及</a:t>
            </a:r>
            <a:r>
              <a:rPr lang="en-US" altLang="zh-CN" sz="2400" dirty="0"/>
              <a:t>《2015</a:t>
            </a:r>
            <a:r>
              <a:rPr lang="zh-CN" altLang="en-US" sz="2400" dirty="0"/>
              <a:t>年实施方案</a:t>
            </a:r>
            <a:r>
              <a:rPr lang="en-US" altLang="zh-CN" sz="2400" dirty="0"/>
              <a:t>》</a:t>
            </a:r>
            <a:r>
              <a:rPr lang="zh-CN" altLang="zh-CN" sz="2400" dirty="0"/>
              <a:t>等文件。</a:t>
            </a:r>
            <a:r>
              <a:rPr lang="zh-CN" altLang="en-US" sz="2400" dirty="0"/>
              <a:t> </a:t>
            </a:r>
            <a:endParaRPr lang="en-US" altLang="zh-CN" sz="2400" dirty="0"/>
          </a:p>
          <a:p>
            <a:pPr eaLnBrk="1" hangingPunct="1"/>
            <a:r>
              <a:rPr lang="zh-CN" altLang="en-US" sz="2400" dirty="0"/>
              <a:t>在网报填报中要填报（ 开始时间、是否过程跟踪审计）并有相应的审减额填到表中对应。</a:t>
            </a:r>
            <a:endParaRPr lang="zh-CN" altLang="zh-CN" sz="2400" dirty="0"/>
          </a:p>
          <a:p>
            <a:pPr eaLnBrk="1" hangingPunct="1"/>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794">
                                            <p:txEl>
                                              <p:charRg st="0" end="12"/>
                                            </p:txEl>
                                          </p:spTgt>
                                        </p:tgtEl>
                                        <p:attrNameLst>
                                          <p:attrName>style.visibility</p:attrName>
                                        </p:attrNameLst>
                                      </p:cBhvr>
                                      <p:to>
                                        <p:strVal val="visible"/>
                                      </p:to>
                                    </p:set>
                                    <p:animEffect transition="in" filter="fade">
                                      <p:cBhvr>
                                        <p:cTn id="7" dur="1000"/>
                                        <p:tgtEl>
                                          <p:spTgt spid="33794">
                                            <p:txEl>
                                              <p:charRg st="0" end="12"/>
                                            </p:txEl>
                                          </p:spTgt>
                                        </p:tgtEl>
                                      </p:cBhvr>
                                    </p:animEffect>
                                    <p:anim calcmode="lin" valueType="num">
                                      <p:cBhvr>
                                        <p:cTn id="8" dur="1000" fill="hold"/>
                                        <p:tgtEl>
                                          <p:spTgt spid="33794">
                                            <p:txEl>
                                              <p:charRg st="0" end="12"/>
                                            </p:txEl>
                                          </p:spTgt>
                                        </p:tgtEl>
                                        <p:attrNameLst>
                                          <p:attrName>ppt_x</p:attrName>
                                        </p:attrNameLst>
                                      </p:cBhvr>
                                      <p:tavLst>
                                        <p:tav tm="0">
                                          <p:val>
                                            <p:strVal val="#ppt_x"/>
                                          </p:val>
                                        </p:tav>
                                        <p:tav tm="100000">
                                          <p:val>
                                            <p:strVal val="#ppt_x"/>
                                          </p:val>
                                        </p:tav>
                                      </p:tavLst>
                                    </p:anim>
                                    <p:anim calcmode="lin" valueType="num">
                                      <p:cBhvr>
                                        <p:cTn id="9" dur="1000" fill="hold"/>
                                        <p:tgtEl>
                                          <p:spTgt spid="33794">
                                            <p:txEl>
                                              <p:charRg st="0" end="1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794">
                                            <p:txEl>
                                              <p:charRg st="12" end="280"/>
                                            </p:txEl>
                                          </p:spTgt>
                                        </p:tgtEl>
                                        <p:attrNameLst>
                                          <p:attrName>style.visibility</p:attrName>
                                        </p:attrNameLst>
                                      </p:cBhvr>
                                      <p:to>
                                        <p:strVal val="visible"/>
                                      </p:to>
                                    </p:set>
                                    <p:animEffect transition="in" filter="fade">
                                      <p:cBhvr>
                                        <p:cTn id="14" dur="1000"/>
                                        <p:tgtEl>
                                          <p:spTgt spid="33794">
                                            <p:txEl>
                                              <p:charRg st="12" end="280"/>
                                            </p:txEl>
                                          </p:spTgt>
                                        </p:tgtEl>
                                      </p:cBhvr>
                                    </p:animEffect>
                                    <p:anim calcmode="lin" valueType="num">
                                      <p:cBhvr>
                                        <p:cTn id="15" dur="1000" fill="hold"/>
                                        <p:tgtEl>
                                          <p:spTgt spid="33794">
                                            <p:txEl>
                                              <p:charRg st="12" end="280"/>
                                            </p:txEl>
                                          </p:spTgt>
                                        </p:tgtEl>
                                        <p:attrNameLst>
                                          <p:attrName>ppt_x</p:attrName>
                                        </p:attrNameLst>
                                      </p:cBhvr>
                                      <p:tavLst>
                                        <p:tav tm="0">
                                          <p:val>
                                            <p:strVal val="#ppt_x"/>
                                          </p:val>
                                        </p:tav>
                                        <p:tav tm="100000">
                                          <p:val>
                                            <p:strVal val="#ppt_x"/>
                                          </p:val>
                                        </p:tav>
                                      </p:tavLst>
                                    </p:anim>
                                    <p:anim calcmode="lin" valueType="num">
                                      <p:cBhvr>
                                        <p:cTn id="16" dur="1000" fill="hold"/>
                                        <p:tgtEl>
                                          <p:spTgt spid="33794">
                                            <p:txEl>
                                              <p:charRg st="12" end="28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3794">
                                            <p:txEl>
                                              <p:charRg st="280" end="321"/>
                                            </p:txEl>
                                          </p:spTgt>
                                        </p:tgtEl>
                                        <p:attrNameLst>
                                          <p:attrName>style.visibility</p:attrName>
                                        </p:attrNameLst>
                                      </p:cBhvr>
                                      <p:to>
                                        <p:strVal val="visible"/>
                                      </p:to>
                                    </p:set>
                                    <p:animEffect transition="in" filter="fade">
                                      <p:cBhvr>
                                        <p:cTn id="21" dur="1000"/>
                                        <p:tgtEl>
                                          <p:spTgt spid="33794">
                                            <p:txEl>
                                              <p:charRg st="280" end="321"/>
                                            </p:txEl>
                                          </p:spTgt>
                                        </p:tgtEl>
                                      </p:cBhvr>
                                    </p:animEffect>
                                    <p:anim calcmode="lin" valueType="num">
                                      <p:cBhvr>
                                        <p:cTn id="22" dur="1000" fill="hold"/>
                                        <p:tgtEl>
                                          <p:spTgt spid="33794">
                                            <p:txEl>
                                              <p:charRg st="280" end="321"/>
                                            </p:txEl>
                                          </p:spTgt>
                                        </p:tgtEl>
                                        <p:attrNameLst>
                                          <p:attrName>ppt_x</p:attrName>
                                        </p:attrNameLst>
                                      </p:cBhvr>
                                      <p:tavLst>
                                        <p:tav tm="0">
                                          <p:val>
                                            <p:strVal val="#ppt_x"/>
                                          </p:val>
                                        </p:tav>
                                        <p:tav tm="100000">
                                          <p:val>
                                            <p:strVal val="#ppt_x"/>
                                          </p:val>
                                        </p:tav>
                                      </p:tavLst>
                                    </p:anim>
                                    <p:anim calcmode="lin" valueType="num">
                                      <p:cBhvr>
                                        <p:cTn id="23" dur="1000" fill="hold"/>
                                        <p:tgtEl>
                                          <p:spTgt spid="33794">
                                            <p:txEl>
                                              <p:charRg st="280" end="32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内容占位符 2"/>
          <p:cNvSpPr>
            <a:spLocks noGrp="1" noRot="1"/>
          </p:cNvSpPr>
          <p:nvPr>
            <p:ph idx="4294967295"/>
          </p:nvPr>
        </p:nvSpPr>
        <p:spPr>
          <a:xfrm>
            <a:off x="457200" y="381000"/>
            <a:ext cx="8229600" cy="5745163"/>
          </a:xfrm>
        </p:spPr>
        <p:txBody>
          <a:bodyPr vert="horz" wrap="square" lIns="91440" tIns="45720" rIns="91440" bIns="45720" anchor="t" anchorCtr="0"/>
          <a:p>
            <a:pPr eaLnBrk="1" hangingPunct="1"/>
            <a:r>
              <a:rPr lang="zh-CN" altLang="zh-CN" b="1" dirty="0">
                <a:solidFill>
                  <a:srgbClr val="FF0000"/>
                </a:solidFill>
              </a:rPr>
              <a:t>（</a:t>
            </a:r>
            <a:r>
              <a:rPr lang="en-US" altLang="zh-CN" b="1" dirty="0">
                <a:solidFill>
                  <a:srgbClr val="FF0000"/>
                </a:solidFill>
              </a:rPr>
              <a:t>5</a:t>
            </a:r>
            <a:r>
              <a:rPr lang="zh-CN" altLang="zh-CN" b="1" dirty="0">
                <a:solidFill>
                  <a:srgbClr val="FF0000"/>
                </a:solidFill>
              </a:rPr>
              <a:t>）专帐管理。</a:t>
            </a:r>
            <a:endParaRPr lang="zh-CN" altLang="zh-CN" b="1" dirty="0">
              <a:solidFill>
                <a:srgbClr val="FF0000"/>
              </a:solidFill>
            </a:endParaRPr>
          </a:p>
          <a:p>
            <a:pPr eaLnBrk="1" hangingPunct="1"/>
            <a:r>
              <a:rPr lang="zh-CN" altLang="zh-CN" dirty="0"/>
              <a:t>国有建设单位会计制度要求国有单位基建项目必须实行单独建帐，单独核算，而不是只单独核算，也就是要求对在发改部门下达的每个基建项目都要有一套帐进行单独核算，主要标志是运用基建会计科目独立账本记帐（电子帐的单独帐套）、凭证单独装订、有规范单独的基建会计报表。</a:t>
            </a:r>
            <a:endParaRPr lang="en-US" altLang="zh-CN" dirty="0"/>
          </a:p>
          <a:p>
            <a:pPr eaLnBrk="1" hangingPunct="1"/>
            <a:r>
              <a:rPr lang="zh-CN" altLang="en-US" dirty="0"/>
              <a:t>在网报中的填报（单独核算开始时间、单独账簿或帐套、凭证是否单独装订、是否按国有基建会计制度核算）。</a:t>
            </a:r>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818">
                                            <p:txEl>
                                              <p:charRg st="0" end="9"/>
                                            </p:txEl>
                                          </p:spTgt>
                                        </p:tgtEl>
                                        <p:attrNameLst>
                                          <p:attrName>style.visibility</p:attrName>
                                        </p:attrNameLst>
                                      </p:cBhvr>
                                      <p:to>
                                        <p:strVal val="visible"/>
                                      </p:to>
                                    </p:set>
                                    <p:animEffect transition="in" filter="fade">
                                      <p:cBhvr>
                                        <p:cTn id="7" dur="1000"/>
                                        <p:tgtEl>
                                          <p:spTgt spid="34818">
                                            <p:txEl>
                                              <p:charRg st="0" end="9"/>
                                            </p:txEl>
                                          </p:spTgt>
                                        </p:tgtEl>
                                      </p:cBhvr>
                                    </p:animEffect>
                                    <p:anim calcmode="lin" valueType="num">
                                      <p:cBhvr>
                                        <p:cTn id="8" dur="1000" fill="hold"/>
                                        <p:tgtEl>
                                          <p:spTgt spid="34818">
                                            <p:txEl>
                                              <p:charRg st="0" end="9"/>
                                            </p:txEl>
                                          </p:spTgt>
                                        </p:tgtEl>
                                        <p:attrNameLst>
                                          <p:attrName>ppt_x</p:attrName>
                                        </p:attrNameLst>
                                      </p:cBhvr>
                                      <p:tavLst>
                                        <p:tav tm="0">
                                          <p:val>
                                            <p:strVal val="#ppt_x"/>
                                          </p:val>
                                        </p:tav>
                                        <p:tav tm="100000">
                                          <p:val>
                                            <p:strVal val="#ppt_x"/>
                                          </p:val>
                                        </p:tav>
                                      </p:tavLst>
                                    </p:anim>
                                    <p:anim calcmode="lin" valueType="num">
                                      <p:cBhvr>
                                        <p:cTn id="9" dur="1000" fill="hold"/>
                                        <p:tgtEl>
                                          <p:spTgt spid="34818">
                                            <p:txEl>
                                              <p:charRg st="0" end="9"/>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4818">
                                            <p:txEl>
                                              <p:charRg st="9" end="136"/>
                                            </p:txEl>
                                          </p:spTgt>
                                        </p:tgtEl>
                                        <p:attrNameLst>
                                          <p:attrName>style.visibility</p:attrName>
                                        </p:attrNameLst>
                                      </p:cBhvr>
                                      <p:to>
                                        <p:strVal val="visible"/>
                                      </p:to>
                                    </p:set>
                                    <p:animEffect transition="in" filter="fade">
                                      <p:cBhvr>
                                        <p:cTn id="14" dur="1000"/>
                                        <p:tgtEl>
                                          <p:spTgt spid="34818">
                                            <p:txEl>
                                              <p:charRg st="9" end="136"/>
                                            </p:txEl>
                                          </p:spTgt>
                                        </p:tgtEl>
                                      </p:cBhvr>
                                    </p:animEffect>
                                    <p:anim calcmode="lin" valueType="num">
                                      <p:cBhvr>
                                        <p:cTn id="15" dur="1000" fill="hold"/>
                                        <p:tgtEl>
                                          <p:spTgt spid="34818">
                                            <p:txEl>
                                              <p:charRg st="9" end="136"/>
                                            </p:txEl>
                                          </p:spTgt>
                                        </p:tgtEl>
                                        <p:attrNameLst>
                                          <p:attrName>ppt_x</p:attrName>
                                        </p:attrNameLst>
                                      </p:cBhvr>
                                      <p:tavLst>
                                        <p:tav tm="0">
                                          <p:val>
                                            <p:strVal val="#ppt_x"/>
                                          </p:val>
                                        </p:tav>
                                        <p:tav tm="100000">
                                          <p:val>
                                            <p:strVal val="#ppt_x"/>
                                          </p:val>
                                        </p:tav>
                                      </p:tavLst>
                                    </p:anim>
                                    <p:anim calcmode="lin" valueType="num">
                                      <p:cBhvr>
                                        <p:cTn id="16" dur="1000" fill="hold"/>
                                        <p:tgtEl>
                                          <p:spTgt spid="34818">
                                            <p:txEl>
                                              <p:charRg st="9" end="13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4818">
                                            <p:txEl>
                                              <p:charRg st="136" end="186"/>
                                            </p:txEl>
                                          </p:spTgt>
                                        </p:tgtEl>
                                        <p:attrNameLst>
                                          <p:attrName>style.visibility</p:attrName>
                                        </p:attrNameLst>
                                      </p:cBhvr>
                                      <p:to>
                                        <p:strVal val="visible"/>
                                      </p:to>
                                    </p:set>
                                    <p:animEffect transition="in" filter="fade">
                                      <p:cBhvr>
                                        <p:cTn id="21" dur="1000"/>
                                        <p:tgtEl>
                                          <p:spTgt spid="34818">
                                            <p:txEl>
                                              <p:charRg st="136" end="186"/>
                                            </p:txEl>
                                          </p:spTgt>
                                        </p:tgtEl>
                                      </p:cBhvr>
                                    </p:animEffect>
                                    <p:anim calcmode="lin" valueType="num">
                                      <p:cBhvr>
                                        <p:cTn id="22" dur="1000" fill="hold"/>
                                        <p:tgtEl>
                                          <p:spTgt spid="34818">
                                            <p:txEl>
                                              <p:charRg st="136" end="186"/>
                                            </p:txEl>
                                          </p:spTgt>
                                        </p:tgtEl>
                                        <p:attrNameLst>
                                          <p:attrName>ppt_x</p:attrName>
                                        </p:attrNameLst>
                                      </p:cBhvr>
                                      <p:tavLst>
                                        <p:tav tm="0">
                                          <p:val>
                                            <p:strVal val="#ppt_x"/>
                                          </p:val>
                                        </p:tav>
                                        <p:tav tm="100000">
                                          <p:val>
                                            <p:strVal val="#ppt_x"/>
                                          </p:val>
                                        </p:tav>
                                      </p:tavLst>
                                    </p:anim>
                                    <p:anim calcmode="lin" valueType="num">
                                      <p:cBhvr>
                                        <p:cTn id="23" dur="1000" fill="hold"/>
                                        <p:tgtEl>
                                          <p:spTgt spid="34818">
                                            <p:txEl>
                                              <p:charRg st="136" end="18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内容占位符 2"/>
          <p:cNvSpPr>
            <a:spLocks noGrp="1" noRot="1"/>
          </p:cNvSpPr>
          <p:nvPr>
            <p:ph idx="4294967295"/>
          </p:nvPr>
        </p:nvSpPr>
        <p:spPr>
          <a:xfrm>
            <a:off x="457200" y="533400"/>
            <a:ext cx="8229600" cy="5592763"/>
          </a:xfrm>
        </p:spPr>
        <p:txBody>
          <a:bodyPr vert="horz" wrap="square" lIns="91440" tIns="45720" rIns="91440" bIns="45720" anchor="t" anchorCtr="0"/>
          <a:p>
            <a:pPr eaLnBrk="1" hangingPunct="1">
              <a:buNone/>
            </a:pPr>
            <a:r>
              <a:rPr lang="zh-CN" altLang="zh-CN" sz="2400" dirty="0"/>
              <a:t> </a:t>
            </a:r>
            <a:r>
              <a:rPr lang="zh-CN" altLang="en-US" sz="2400" dirty="0"/>
              <a:t>（</a:t>
            </a:r>
            <a:r>
              <a:rPr lang="en-US" altLang="zh-CN" sz="2400" dirty="0"/>
              <a:t>6</a:t>
            </a:r>
            <a:r>
              <a:rPr lang="zh-CN" altLang="en-US" sz="2400" dirty="0"/>
              <a:t>） 项目变更管理（是否变更建设内容、是否变更规模超</a:t>
            </a:r>
            <a:r>
              <a:rPr lang="en-US" altLang="zh-CN" sz="2400" dirty="0"/>
              <a:t>10%</a:t>
            </a:r>
            <a:r>
              <a:rPr lang="zh-CN" altLang="en-US" sz="2400" dirty="0"/>
              <a:t>、是否变更投资超</a:t>
            </a:r>
            <a:r>
              <a:rPr lang="en-US" altLang="zh-CN" sz="2400" dirty="0"/>
              <a:t>10%</a:t>
            </a:r>
            <a:r>
              <a:rPr lang="zh-CN" altLang="en-US" sz="2400" dirty="0"/>
              <a:t>、变更批文号）；</a:t>
            </a:r>
            <a:endParaRPr lang="en-US" altLang="zh-CN" sz="2400" dirty="0"/>
          </a:p>
          <a:p>
            <a:pPr eaLnBrk="1" hangingPunct="1">
              <a:buNone/>
            </a:pPr>
            <a:r>
              <a:rPr lang="zh-CN" altLang="en-US" sz="2400" dirty="0"/>
              <a:t>（</a:t>
            </a:r>
            <a:r>
              <a:rPr lang="en-US" altLang="zh-CN" sz="2400" dirty="0"/>
              <a:t>7</a:t>
            </a:r>
            <a:r>
              <a:rPr lang="zh-CN" altLang="en-US" sz="2400" dirty="0"/>
              <a:t>）</a:t>
            </a:r>
            <a:r>
              <a:rPr lang="zh-CN" altLang="zh-CN" sz="2400" dirty="0"/>
              <a:t>主体施工合同（签订时间、合同编号</a:t>
            </a:r>
            <a:r>
              <a:rPr lang="zh-CN" altLang="en-US" sz="2400" dirty="0"/>
              <a:t>、施工单位、预付款进度款是否规范、变更工程计价条款是否明细、违约处罚是否明确、质量保证条款是否规范明确</a:t>
            </a:r>
            <a:r>
              <a:rPr lang="zh-CN" altLang="zh-CN" sz="2400" dirty="0"/>
              <a:t>）</a:t>
            </a:r>
            <a:r>
              <a:rPr lang="zh-CN" altLang="en-US" sz="2400" dirty="0"/>
              <a:t>；</a:t>
            </a:r>
            <a:endParaRPr lang="en-US" altLang="zh-CN" sz="2400" dirty="0"/>
          </a:p>
          <a:p>
            <a:pPr eaLnBrk="1" hangingPunct="1">
              <a:buNone/>
            </a:pPr>
            <a:r>
              <a:rPr lang="zh-CN" altLang="en-US" sz="2400" dirty="0"/>
              <a:t>（</a:t>
            </a:r>
            <a:r>
              <a:rPr lang="en-US" altLang="zh-CN" sz="2400" dirty="0"/>
              <a:t>8</a:t>
            </a:r>
            <a:r>
              <a:rPr lang="zh-CN" altLang="en-US" sz="2400" dirty="0"/>
              <a:t>）</a:t>
            </a:r>
            <a:r>
              <a:rPr lang="en-US" altLang="zh-CN" sz="2400" dirty="0"/>
              <a:t> </a:t>
            </a:r>
            <a:r>
              <a:rPr lang="zh-CN" altLang="zh-CN" sz="2400" dirty="0"/>
              <a:t>监理合同（签订时间、合同编号</a:t>
            </a:r>
            <a:r>
              <a:rPr lang="zh-CN" altLang="en-US" sz="2400" dirty="0"/>
              <a:t>、监理单位、监理工作范围是否明确、</a:t>
            </a:r>
            <a:r>
              <a:rPr lang="zh-CN" altLang="en-US" sz="2400" dirty="0">
                <a:solidFill>
                  <a:srgbClr val="FF0000"/>
                </a:solidFill>
              </a:rPr>
              <a:t>监理工作要求条款是否明细</a:t>
            </a:r>
            <a:r>
              <a:rPr lang="zh-CN" altLang="en-US" sz="2400" dirty="0"/>
              <a:t>、违约处罚是否明确）；</a:t>
            </a:r>
            <a:endParaRPr lang="en-US" altLang="zh-CN" sz="2400" dirty="0"/>
          </a:p>
          <a:p>
            <a:pPr eaLnBrk="1" hangingPunct="1">
              <a:buNone/>
            </a:pPr>
            <a:r>
              <a:rPr lang="zh-CN" altLang="en-US" sz="2400" dirty="0">
                <a:solidFill>
                  <a:srgbClr val="FF0000"/>
                </a:solidFill>
              </a:rPr>
              <a:t>（</a:t>
            </a:r>
            <a:r>
              <a:rPr lang="en-US" altLang="zh-CN" sz="2400" dirty="0">
                <a:solidFill>
                  <a:srgbClr val="FF0000"/>
                </a:solidFill>
              </a:rPr>
              <a:t>9</a:t>
            </a:r>
            <a:r>
              <a:rPr lang="zh-CN" altLang="en-US" sz="2400" dirty="0">
                <a:solidFill>
                  <a:srgbClr val="FF0000"/>
                </a:solidFill>
              </a:rPr>
              <a:t>）是否单独会计报表</a:t>
            </a:r>
            <a:r>
              <a:rPr lang="zh-CN" altLang="en-US" sz="2400" dirty="0"/>
              <a:t>（单独报表起始时间、有资金平衡</a:t>
            </a:r>
            <a:r>
              <a:rPr lang="en-US" altLang="zh-CN" sz="2400" dirty="0"/>
              <a:t>-</a:t>
            </a:r>
            <a:r>
              <a:rPr lang="zh-CN" altLang="en-US" sz="2400" dirty="0"/>
              <a:t>会表</a:t>
            </a:r>
            <a:r>
              <a:rPr lang="en-US" altLang="zh-CN" sz="2400" dirty="0"/>
              <a:t>1</a:t>
            </a:r>
            <a:r>
              <a:rPr lang="zh-CN" altLang="en-US" sz="2400" dirty="0"/>
              <a:t>、有基建投资表</a:t>
            </a:r>
            <a:r>
              <a:rPr lang="en-US" altLang="zh-CN" sz="2400" dirty="0"/>
              <a:t>-</a:t>
            </a:r>
            <a:r>
              <a:rPr lang="zh-CN" altLang="en-US" sz="2400" dirty="0"/>
              <a:t>会表</a:t>
            </a:r>
            <a:r>
              <a:rPr lang="en-US" altLang="zh-CN" sz="2400" dirty="0"/>
              <a:t>2</a:t>
            </a:r>
            <a:r>
              <a:rPr lang="zh-CN" altLang="en-US" sz="2400" dirty="0"/>
              <a:t>、有待摊费用表</a:t>
            </a:r>
            <a:r>
              <a:rPr lang="en-US" altLang="zh-CN" sz="2400" dirty="0"/>
              <a:t>-</a:t>
            </a:r>
            <a:r>
              <a:rPr lang="zh-CN" altLang="en-US" sz="2400" dirty="0"/>
              <a:t>会表</a:t>
            </a:r>
            <a:r>
              <a:rPr lang="en-US" altLang="zh-CN" sz="2400" dirty="0"/>
              <a:t>3</a:t>
            </a:r>
            <a:r>
              <a:rPr lang="zh-CN" altLang="en-US" sz="2400" dirty="0"/>
              <a:t>）与专帐管理配套的基建会计报表至少要</a:t>
            </a:r>
            <a:r>
              <a:rPr lang="zh-CN" altLang="zh-CN" sz="2400" dirty="0"/>
              <a:t>填报</a:t>
            </a:r>
            <a:r>
              <a:rPr lang="zh-CN" altLang="en-US" sz="2400" dirty="0"/>
              <a:t>半年及年底报</a:t>
            </a:r>
            <a:endParaRPr lang="zh-CN" altLang="en-US" sz="2400" dirty="0"/>
          </a:p>
          <a:p>
            <a:pPr eaLnBrk="1" hangingPunct="1"/>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842">
                                            <p:txEl>
                                              <p:charRg st="0" end="51"/>
                                            </p:txEl>
                                          </p:spTgt>
                                        </p:tgtEl>
                                        <p:attrNameLst>
                                          <p:attrName>style.visibility</p:attrName>
                                        </p:attrNameLst>
                                      </p:cBhvr>
                                      <p:to>
                                        <p:strVal val="visible"/>
                                      </p:to>
                                    </p:set>
                                    <p:animEffect transition="in" filter="fade">
                                      <p:cBhvr>
                                        <p:cTn id="7" dur="1000"/>
                                        <p:tgtEl>
                                          <p:spTgt spid="35842">
                                            <p:txEl>
                                              <p:charRg st="0" end="51"/>
                                            </p:txEl>
                                          </p:spTgt>
                                        </p:tgtEl>
                                      </p:cBhvr>
                                    </p:animEffect>
                                    <p:anim calcmode="lin" valueType="num">
                                      <p:cBhvr>
                                        <p:cTn id="8" dur="1000" fill="hold"/>
                                        <p:tgtEl>
                                          <p:spTgt spid="35842">
                                            <p:txEl>
                                              <p:charRg st="0" end="51"/>
                                            </p:txEl>
                                          </p:spTgt>
                                        </p:tgtEl>
                                        <p:attrNameLst>
                                          <p:attrName>ppt_x</p:attrName>
                                        </p:attrNameLst>
                                      </p:cBhvr>
                                      <p:tavLst>
                                        <p:tav tm="0">
                                          <p:val>
                                            <p:strVal val="#ppt_x"/>
                                          </p:val>
                                        </p:tav>
                                        <p:tav tm="100000">
                                          <p:val>
                                            <p:strVal val="#ppt_x"/>
                                          </p:val>
                                        </p:tav>
                                      </p:tavLst>
                                    </p:anim>
                                    <p:anim calcmode="lin" valueType="num">
                                      <p:cBhvr>
                                        <p:cTn id="9" dur="1000" fill="hold"/>
                                        <p:tgtEl>
                                          <p:spTgt spid="35842">
                                            <p:txEl>
                                              <p:charRg st="0" end="5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842">
                                            <p:txEl>
                                              <p:charRg st="51" end="124"/>
                                            </p:txEl>
                                          </p:spTgt>
                                        </p:tgtEl>
                                        <p:attrNameLst>
                                          <p:attrName>style.visibility</p:attrName>
                                        </p:attrNameLst>
                                      </p:cBhvr>
                                      <p:to>
                                        <p:strVal val="visible"/>
                                      </p:to>
                                    </p:set>
                                    <p:animEffect transition="in" filter="fade">
                                      <p:cBhvr>
                                        <p:cTn id="14" dur="1000"/>
                                        <p:tgtEl>
                                          <p:spTgt spid="35842">
                                            <p:txEl>
                                              <p:charRg st="51" end="124"/>
                                            </p:txEl>
                                          </p:spTgt>
                                        </p:tgtEl>
                                      </p:cBhvr>
                                    </p:animEffect>
                                    <p:anim calcmode="lin" valueType="num">
                                      <p:cBhvr>
                                        <p:cTn id="15" dur="1000" fill="hold"/>
                                        <p:tgtEl>
                                          <p:spTgt spid="35842">
                                            <p:txEl>
                                              <p:charRg st="51" end="124"/>
                                            </p:txEl>
                                          </p:spTgt>
                                        </p:tgtEl>
                                        <p:attrNameLst>
                                          <p:attrName>ppt_x</p:attrName>
                                        </p:attrNameLst>
                                      </p:cBhvr>
                                      <p:tavLst>
                                        <p:tav tm="0">
                                          <p:val>
                                            <p:strVal val="#ppt_x"/>
                                          </p:val>
                                        </p:tav>
                                        <p:tav tm="100000">
                                          <p:val>
                                            <p:strVal val="#ppt_x"/>
                                          </p:val>
                                        </p:tav>
                                      </p:tavLst>
                                    </p:anim>
                                    <p:anim calcmode="lin" valueType="num">
                                      <p:cBhvr>
                                        <p:cTn id="16" dur="1000" fill="hold"/>
                                        <p:tgtEl>
                                          <p:spTgt spid="35842">
                                            <p:txEl>
                                              <p:charRg st="51" end="12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5842">
                                            <p:txEl>
                                              <p:charRg st="124" end="183"/>
                                            </p:txEl>
                                          </p:spTgt>
                                        </p:tgtEl>
                                        <p:attrNameLst>
                                          <p:attrName>style.visibility</p:attrName>
                                        </p:attrNameLst>
                                      </p:cBhvr>
                                      <p:to>
                                        <p:strVal val="visible"/>
                                      </p:to>
                                    </p:set>
                                    <p:animEffect transition="in" filter="fade">
                                      <p:cBhvr>
                                        <p:cTn id="21" dur="1000"/>
                                        <p:tgtEl>
                                          <p:spTgt spid="35842">
                                            <p:txEl>
                                              <p:charRg st="124" end="183"/>
                                            </p:txEl>
                                          </p:spTgt>
                                        </p:tgtEl>
                                      </p:cBhvr>
                                    </p:animEffect>
                                    <p:anim calcmode="lin" valueType="num">
                                      <p:cBhvr>
                                        <p:cTn id="22" dur="1000" fill="hold"/>
                                        <p:tgtEl>
                                          <p:spTgt spid="35842">
                                            <p:txEl>
                                              <p:charRg st="124" end="183"/>
                                            </p:txEl>
                                          </p:spTgt>
                                        </p:tgtEl>
                                        <p:attrNameLst>
                                          <p:attrName>ppt_x</p:attrName>
                                        </p:attrNameLst>
                                      </p:cBhvr>
                                      <p:tavLst>
                                        <p:tav tm="0">
                                          <p:val>
                                            <p:strVal val="#ppt_x"/>
                                          </p:val>
                                        </p:tav>
                                        <p:tav tm="100000">
                                          <p:val>
                                            <p:strVal val="#ppt_x"/>
                                          </p:val>
                                        </p:tav>
                                      </p:tavLst>
                                    </p:anim>
                                    <p:anim calcmode="lin" valueType="num">
                                      <p:cBhvr>
                                        <p:cTn id="23" dur="1000" fill="hold"/>
                                        <p:tgtEl>
                                          <p:spTgt spid="35842">
                                            <p:txEl>
                                              <p:charRg st="124" end="18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5842">
                                            <p:txEl>
                                              <p:charRg st="183" end="262"/>
                                            </p:txEl>
                                          </p:spTgt>
                                        </p:tgtEl>
                                        <p:attrNameLst>
                                          <p:attrName>style.visibility</p:attrName>
                                        </p:attrNameLst>
                                      </p:cBhvr>
                                      <p:to>
                                        <p:strVal val="visible"/>
                                      </p:to>
                                    </p:set>
                                    <p:animEffect transition="in" filter="fade">
                                      <p:cBhvr>
                                        <p:cTn id="28" dur="1000"/>
                                        <p:tgtEl>
                                          <p:spTgt spid="35842">
                                            <p:txEl>
                                              <p:charRg st="183" end="262"/>
                                            </p:txEl>
                                          </p:spTgt>
                                        </p:tgtEl>
                                      </p:cBhvr>
                                    </p:animEffect>
                                    <p:anim calcmode="lin" valueType="num">
                                      <p:cBhvr>
                                        <p:cTn id="29" dur="1000" fill="hold"/>
                                        <p:tgtEl>
                                          <p:spTgt spid="35842">
                                            <p:txEl>
                                              <p:charRg st="183" end="262"/>
                                            </p:txEl>
                                          </p:spTgt>
                                        </p:tgtEl>
                                        <p:attrNameLst>
                                          <p:attrName>ppt_x</p:attrName>
                                        </p:attrNameLst>
                                      </p:cBhvr>
                                      <p:tavLst>
                                        <p:tav tm="0">
                                          <p:val>
                                            <p:strVal val="#ppt_x"/>
                                          </p:val>
                                        </p:tav>
                                        <p:tav tm="100000">
                                          <p:val>
                                            <p:strVal val="#ppt_x"/>
                                          </p:val>
                                        </p:tav>
                                      </p:tavLst>
                                    </p:anim>
                                    <p:anim calcmode="lin" valueType="num">
                                      <p:cBhvr>
                                        <p:cTn id="30" dur="1000" fill="hold"/>
                                        <p:tgtEl>
                                          <p:spTgt spid="35842">
                                            <p:txEl>
                                              <p:charRg st="183" end="26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内容占位符 2"/>
          <p:cNvSpPr>
            <a:spLocks noGrp="1" noRot="1"/>
          </p:cNvSpPr>
          <p:nvPr>
            <p:ph idx="4294967295"/>
          </p:nvPr>
        </p:nvSpPr>
        <p:spPr>
          <a:xfrm>
            <a:off x="457200" y="457200"/>
            <a:ext cx="8458200" cy="5943600"/>
          </a:xfrm>
        </p:spPr>
        <p:txBody>
          <a:bodyPr vert="horz" wrap="square" lIns="91440" tIns="45720" rIns="91440" bIns="45720" anchor="t" anchorCtr="0"/>
          <a:p>
            <a:pPr eaLnBrk="1" hangingPunct="1">
              <a:buNone/>
            </a:pPr>
            <a:r>
              <a:rPr lang="zh-CN" altLang="en-US" sz="2400" dirty="0">
                <a:solidFill>
                  <a:srgbClr val="FF0000"/>
                </a:solidFill>
              </a:rPr>
              <a:t>（</a:t>
            </a:r>
            <a:r>
              <a:rPr lang="en-US" altLang="zh-CN" sz="2400" dirty="0">
                <a:solidFill>
                  <a:srgbClr val="FF0000"/>
                </a:solidFill>
              </a:rPr>
              <a:t>10</a:t>
            </a:r>
            <a:r>
              <a:rPr lang="zh-CN" altLang="en-US" sz="2400" dirty="0">
                <a:solidFill>
                  <a:srgbClr val="FF0000"/>
                </a:solidFill>
              </a:rPr>
              <a:t>）资金支付的管理</a:t>
            </a:r>
            <a:r>
              <a:rPr lang="zh-CN" altLang="en-US" sz="2400" dirty="0"/>
              <a:t>（是否按合同支付、支付进度款有否工程量清单，是否有监理</a:t>
            </a:r>
            <a:r>
              <a:rPr lang="en-US" altLang="zh-CN" sz="2400" dirty="0"/>
              <a:t>/</a:t>
            </a:r>
            <a:r>
              <a:rPr lang="zh-CN" altLang="en-US" sz="2400" dirty="0"/>
              <a:t>现场工程师</a:t>
            </a:r>
            <a:r>
              <a:rPr lang="en-US" altLang="zh-CN" sz="2400" dirty="0"/>
              <a:t>/</a:t>
            </a:r>
            <a:r>
              <a:rPr lang="zh-CN" altLang="en-US" sz="2400" dirty="0"/>
              <a:t>财务审核</a:t>
            </a:r>
            <a:r>
              <a:rPr lang="en-US" altLang="zh-CN" sz="2400" dirty="0"/>
              <a:t>/</a:t>
            </a:r>
            <a:r>
              <a:rPr lang="zh-CN" altLang="en-US" sz="2400" dirty="0"/>
              <a:t>领导审批签字、有否现金支付及转账私人账户、有否其他不规范）；</a:t>
            </a:r>
            <a:endParaRPr lang="en-US" altLang="zh-CN" sz="2400" dirty="0"/>
          </a:p>
          <a:p>
            <a:pPr eaLnBrk="1" hangingPunct="1">
              <a:buNone/>
            </a:pPr>
            <a:r>
              <a:rPr lang="zh-CN" altLang="en-US" sz="2400" dirty="0"/>
              <a:t>（</a:t>
            </a:r>
            <a:r>
              <a:rPr lang="en-US" altLang="zh-CN" sz="2400" dirty="0"/>
              <a:t>11</a:t>
            </a:r>
            <a:r>
              <a:rPr lang="zh-CN" altLang="en-US" sz="2400" dirty="0"/>
              <a:t>）现场主体检查（</a:t>
            </a:r>
            <a:r>
              <a:rPr lang="zh-CN" altLang="zh-CN" sz="2400" dirty="0"/>
              <a:t>有否裂缝漏水，有否柱梁</a:t>
            </a:r>
            <a:r>
              <a:rPr lang="zh-CN" altLang="en-US" sz="2400" dirty="0"/>
              <a:t>板墙</a:t>
            </a:r>
            <a:r>
              <a:rPr lang="zh-CN" altLang="zh-CN" sz="2400" dirty="0"/>
              <a:t>歪斜</a:t>
            </a:r>
            <a:r>
              <a:rPr lang="zh-CN" altLang="en-US" sz="2400" dirty="0"/>
              <a:t>不平</a:t>
            </a:r>
            <a:r>
              <a:rPr lang="zh-CN" altLang="zh-CN" sz="2400" dirty="0"/>
              <a:t>，非</a:t>
            </a:r>
            <a:r>
              <a:rPr lang="zh-CN" altLang="en-US" sz="2400" dirty="0"/>
              <a:t>预留</a:t>
            </a:r>
            <a:r>
              <a:rPr lang="zh-CN" altLang="zh-CN" sz="2400" dirty="0"/>
              <a:t>接头处有否钢筋外露，浇捣混凝土有否麻面蜂窝，有否刮腻粉烫装修面脱落空鼓，有否其他质量问题</a:t>
            </a:r>
            <a:r>
              <a:rPr lang="zh-CN" altLang="en-US" sz="2400" dirty="0"/>
              <a:t>）；</a:t>
            </a:r>
            <a:endParaRPr lang="en-US" altLang="zh-CN" sz="2400" dirty="0"/>
          </a:p>
          <a:p>
            <a:pPr eaLnBrk="1" hangingPunct="1">
              <a:buNone/>
            </a:pPr>
            <a:r>
              <a:rPr lang="zh-CN" altLang="en-US" sz="2400" dirty="0"/>
              <a:t>（</a:t>
            </a:r>
            <a:r>
              <a:rPr lang="en-US" altLang="zh-CN" sz="2400" dirty="0"/>
              <a:t>12</a:t>
            </a:r>
            <a:r>
              <a:rPr lang="zh-CN" altLang="en-US" sz="2400" dirty="0"/>
              <a:t>）监理基本执行（</a:t>
            </a:r>
            <a:r>
              <a:rPr lang="zh-CN" altLang="zh-CN" sz="2400" dirty="0"/>
              <a:t>是否有监理规划和细则</a:t>
            </a:r>
            <a:r>
              <a:rPr lang="zh-CN" altLang="en-US" sz="2400" dirty="0"/>
              <a:t>、</a:t>
            </a:r>
            <a:r>
              <a:rPr lang="zh-CN" altLang="zh-CN" sz="2400" dirty="0"/>
              <a:t>现场监理是否具有资质</a:t>
            </a:r>
            <a:r>
              <a:rPr lang="zh-CN" altLang="en-US" sz="2400" dirty="0"/>
              <a:t>、</a:t>
            </a:r>
            <a:r>
              <a:rPr lang="zh-CN" altLang="zh-CN" sz="2400" dirty="0"/>
              <a:t>是否有监理日记</a:t>
            </a:r>
            <a:r>
              <a:rPr lang="zh-CN" altLang="en-US" sz="2400" dirty="0"/>
              <a:t>、</a:t>
            </a:r>
            <a:r>
              <a:rPr lang="zh-CN" altLang="zh-CN" sz="2400" dirty="0"/>
              <a:t>是否有隐蔽工程监理记录</a:t>
            </a:r>
            <a:r>
              <a:rPr lang="zh-CN" altLang="en-US" sz="2400" dirty="0"/>
              <a:t>、</a:t>
            </a:r>
            <a:r>
              <a:rPr lang="zh-CN" altLang="zh-CN" sz="2400" dirty="0"/>
              <a:t>进场材料是否检查合格</a:t>
            </a:r>
            <a:r>
              <a:rPr lang="zh-CN" altLang="en-US" sz="2400" dirty="0"/>
              <a:t>）；</a:t>
            </a:r>
            <a:endParaRPr lang="en-US" altLang="zh-CN" sz="2400" dirty="0"/>
          </a:p>
          <a:p>
            <a:pPr eaLnBrk="1" hangingPunct="1">
              <a:buNone/>
            </a:pPr>
            <a:r>
              <a:rPr lang="zh-CN" altLang="en-US" sz="2400" dirty="0"/>
              <a:t>（</a:t>
            </a:r>
            <a:r>
              <a:rPr lang="en-US" altLang="zh-CN" sz="2400" dirty="0"/>
              <a:t>13</a:t>
            </a:r>
            <a:r>
              <a:rPr lang="zh-CN" altLang="en-US" sz="2400" dirty="0"/>
              <a:t>）监理动态执行（</a:t>
            </a:r>
            <a:r>
              <a:rPr lang="zh-CN" altLang="zh-CN" sz="2400" dirty="0"/>
              <a:t>监理累计召开会议次数</a:t>
            </a:r>
            <a:r>
              <a:rPr lang="zh-CN" altLang="en-US" sz="2400" dirty="0"/>
              <a:t>、</a:t>
            </a:r>
            <a:r>
              <a:rPr lang="zh-CN" altLang="zh-CN" sz="2400" dirty="0"/>
              <a:t>发出整改问题通知总个数</a:t>
            </a:r>
            <a:r>
              <a:rPr lang="zh-CN" altLang="en-US" sz="2400" dirty="0"/>
              <a:t>、</a:t>
            </a:r>
            <a:r>
              <a:rPr lang="zh-CN" altLang="zh-CN" sz="2400" dirty="0"/>
              <a:t>施工单位整改回复个数</a:t>
            </a:r>
            <a:r>
              <a:rPr lang="zh-CN" altLang="en-US" sz="2400" dirty="0"/>
              <a:t>、关键部位施工是否有旁站记录），</a:t>
            </a:r>
            <a:endParaRPr lang="en-US" altLang="zh-CN" sz="2400" dirty="0"/>
          </a:p>
          <a:p>
            <a:pPr eaLnBrk="1" hangingPunct="1">
              <a:buNone/>
            </a:pPr>
            <a:r>
              <a:rPr lang="en-US" altLang="zh-CN" sz="2400" dirty="0"/>
              <a:t>  </a:t>
            </a:r>
            <a:r>
              <a:rPr lang="en-US" altLang="zh-CN" sz="2400" dirty="0">
                <a:solidFill>
                  <a:srgbClr val="FF0000"/>
                </a:solidFill>
              </a:rPr>
              <a:t>(14)</a:t>
            </a:r>
            <a:r>
              <a:rPr lang="zh-CN" altLang="zh-CN" sz="2400" dirty="0">
                <a:solidFill>
                  <a:srgbClr val="FF0000"/>
                </a:solidFill>
              </a:rPr>
              <a:t>完成竣工决算</a:t>
            </a:r>
            <a:r>
              <a:rPr lang="zh-CN" altLang="en-US" sz="2400" dirty="0"/>
              <a:t>（</a:t>
            </a:r>
            <a:r>
              <a:rPr lang="zh-CN" altLang="zh-CN" sz="2400" dirty="0"/>
              <a:t>完成财务竣工报表，完成财务竣工时间，完成竣工决算审计，完成竣工决算审计时间或文号，最终决算金额</a:t>
            </a:r>
            <a:r>
              <a:rPr lang="zh-CN" altLang="en-US" sz="2400" dirty="0"/>
              <a:t>）。</a:t>
            </a:r>
            <a:endParaRPr lang="en-US" altLang="zh-CN" sz="2400" dirty="0"/>
          </a:p>
          <a:p>
            <a:pPr eaLnBrk="1" hangingPunct="1"/>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866">
                                            <p:txEl>
                                              <p:charRg st="0" end="81"/>
                                            </p:txEl>
                                          </p:spTgt>
                                        </p:tgtEl>
                                        <p:attrNameLst>
                                          <p:attrName>style.visibility</p:attrName>
                                        </p:attrNameLst>
                                      </p:cBhvr>
                                      <p:to>
                                        <p:strVal val="visible"/>
                                      </p:to>
                                    </p:set>
                                    <p:animEffect transition="in" filter="fade">
                                      <p:cBhvr>
                                        <p:cTn id="7" dur="1000"/>
                                        <p:tgtEl>
                                          <p:spTgt spid="36866">
                                            <p:txEl>
                                              <p:charRg st="0" end="81"/>
                                            </p:txEl>
                                          </p:spTgt>
                                        </p:tgtEl>
                                      </p:cBhvr>
                                    </p:animEffect>
                                    <p:anim calcmode="lin" valueType="num">
                                      <p:cBhvr>
                                        <p:cTn id="8" dur="1000" fill="hold"/>
                                        <p:tgtEl>
                                          <p:spTgt spid="36866">
                                            <p:txEl>
                                              <p:charRg st="0" end="81"/>
                                            </p:txEl>
                                          </p:spTgt>
                                        </p:tgtEl>
                                        <p:attrNameLst>
                                          <p:attrName>ppt_x</p:attrName>
                                        </p:attrNameLst>
                                      </p:cBhvr>
                                      <p:tavLst>
                                        <p:tav tm="0">
                                          <p:val>
                                            <p:strVal val="#ppt_x"/>
                                          </p:val>
                                        </p:tav>
                                        <p:tav tm="100000">
                                          <p:val>
                                            <p:strVal val="#ppt_x"/>
                                          </p:val>
                                        </p:tav>
                                      </p:tavLst>
                                    </p:anim>
                                    <p:anim calcmode="lin" valueType="num">
                                      <p:cBhvr>
                                        <p:cTn id="9" dur="1000" fill="hold"/>
                                        <p:tgtEl>
                                          <p:spTgt spid="36866">
                                            <p:txEl>
                                              <p:charRg st="0" end="8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866">
                                            <p:txEl>
                                              <p:charRg st="81" end="160"/>
                                            </p:txEl>
                                          </p:spTgt>
                                        </p:tgtEl>
                                        <p:attrNameLst>
                                          <p:attrName>style.visibility</p:attrName>
                                        </p:attrNameLst>
                                      </p:cBhvr>
                                      <p:to>
                                        <p:strVal val="visible"/>
                                      </p:to>
                                    </p:set>
                                    <p:animEffect transition="in" filter="fade">
                                      <p:cBhvr>
                                        <p:cTn id="14" dur="1000"/>
                                        <p:tgtEl>
                                          <p:spTgt spid="36866">
                                            <p:txEl>
                                              <p:charRg st="81" end="160"/>
                                            </p:txEl>
                                          </p:spTgt>
                                        </p:tgtEl>
                                      </p:cBhvr>
                                    </p:animEffect>
                                    <p:anim calcmode="lin" valueType="num">
                                      <p:cBhvr>
                                        <p:cTn id="15" dur="1000" fill="hold"/>
                                        <p:tgtEl>
                                          <p:spTgt spid="36866">
                                            <p:txEl>
                                              <p:charRg st="81" end="160"/>
                                            </p:txEl>
                                          </p:spTgt>
                                        </p:tgtEl>
                                        <p:attrNameLst>
                                          <p:attrName>ppt_x</p:attrName>
                                        </p:attrNameLst>
                                      </p:cBhvr>
                                      <p:tavLst>
                                        <p:tav tm="0">
                                          <p:val>
                                            <p:strVal val="#ppt_x"/>
                                          </p:val>
                                        </p:tav>
                                        <p:tav tm="100000">
                                          <p:val>
                                            <p:strVal val="#ppt_x"/>
                                          </p:val>
                                        </p:tav>
                                      </p:tavLst>
                                    </p:anim>
                                    <p:anim calcmode="lin" valueType="num">
                                      <p:cBhvr>
                                        <p:cTn id="16" dur="1000" fill="hold"/>
                                        <p:tgtEl>
                                          <p:spTgt spid="36866">
                                            <p:txEl>
                                              <p:charRg st="81" end="16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6866">
                                            <p:txEl>
                                              <p:charRg st="160" end="226"/>
                                            </p:txEl>
                                          </p:spTgt>
                                        </p:tgtEl>
                                        <p:attrNameLst>
                                          <p:attrName>style.visibility</p:attrName>
                                        </p:attrNameLst>
                                      </p:cBhvr>
                                      <p:to>
                                        <p:strVal val="visible"/>
                                      </p:to>
                                    </p:set>
                                    <p:animEffect transition="in" filter="fade">
                                      <p:cBhvr>
                                        <p:cTn id="21" dur="1000"/>
                                        <p:tgtEl>
                                          <p:spTgt spid="36866">
                                            <p:txEl>
                                              <p:charRg st="160" end="226"/>
                                            </p:txEl>
                                          </p:spTgt>
                                        </p:tgtEl>
                                      </p:cBhvr>
                                    </p:animEffect>
                                    <p:anim calcmode="lin" valueType="num">
                                      <p:cBhvr>
                                        <p:cTn id="22" dur="1000" fill="hold"/>
                                        <p:tgtEl>
                                          <p:spTgt spid="36866">
                                            <p:txEl>
                                              <p:charRg st="160" end="226"/>
                                            </p:txEl>
                                          </p:spTgt>
                                        </p:tgtEl>
                                        <p:attrNameLst>
                                          <p:attrName>ppt_x</p:attrName>
                                        </p:attrNameLst>
                                      </p:cBhvr>
                                      <p:tavLst>
                                        <p:tav tm="0">
                                          <p:val>
                                            <p:strVal val="#ppt_x"/>
                                          </p:val>
                                        </p:tav>
                                        <p:tav tm="100000">
                                          <p:val>
                                            <p:strVal val="#ppt_x"/>
                                          </p:val>
                                        </p:tav>
                                      </p:tavLst>
                                    </p:anim>
                                    <p:anim calcmode="lin" valueType="num">
                                      <p:cBhvr>
                                        <p:cTn id="23" dur="1000" fill="hold"/>
                                        <p:tgtEl>
                                          <p:spTgt spid="36866">
                                            <p:txEl>
                                              <p:charRg st="160" end="22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6866">
                                            <p:txEl>
                                              <p:charRg st="226" end="287"/>
                                            </p:txEl>
                                          </p:spTgt>
                                        </p:tgtEl>
                                        <p:attrNameLst>
                                          <p:attrName>style.visibility</p:attrName>
                                        </p:attrNameLst>
                                      </p:cBhvr>
                                      <p:to>
                                        <p:strVal val="visible"/>
                                      </p:to>
                                    </p:set>
                                    <p:animEffect transition="in" filter="fade">
                                      <p:cBhvr>
                                        <p:cTn id="28" dur="1000"/>
                                        <p:tgtEl>
                                          <p:spTgt spid="36866">
                                            <p:txEl>
                                              <p:charRg st="226" end="287"/>
                                            </p:txEl>
                                          </p:spTgt>
                                        </p:tgtEl>
                                      </p:cBhvr>
                                    </p:animEffect>
                                    <p:anim calcmode="lin" valueType="num">
                                      <p:cBhvr>
                                        <p:cTn id="29" dur="1000" fill="hold"/>
                                        <p:tgtEl>
                                          <p:spTgt spid="36866">
                                            <p:txEl>
                                              <p:charRg st="226" end="287"/>
                                            </p:txEl>
                                          </p:spTgt>
                                        </p:tgtEl>
                                        <p:attrNameLst>
                                          <p:attrName>ppt_x</p:attrName>
                                        </p:attrNameLst>
                                      </p:cBhvr>
                                      <p:tavLst>
                                        <p:tav tm="0">
                                          <p:val>
                                            <p:strVal val="#ppt_x"/>
                                          </p:val>
                                        </p:tav>
                                        <p:tav tm="100000">
                                          <p:val>
                                            <p:strVal val="#ppt_x"/>
                                          </p:val>
                                        </p:tav>
                                      </p:tavLst>
                                    </p:anim>
                                    <p:anim calcmode="lin" valueType="num">
                                      <p:cBhvr>
                                        <p:cTn id="30" dur="1000" fill="hold"/>
                                        <p:tgtEl>
                                          <p:spTgt spid="36866">
                                            <p:txEl>
                                              <p:charRg st="226" end="28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6866">
                                            <p:txEl>
                                              <p:charRg st="287" end="350"/>
                                            </p:txEl>
                                          </p:spTgt>
                                        </p:tgtEl>
                                        <p:attrNameLst>
                                          <p:attrName>style.visibility</p:attrName>
                                        </p:attrNameLst>
                                      </p:cBhvr>
                                      <p:to>
                                        <p:strVal val="visible"/>
                                      </p:to>
                                    </p:set>
                                    <p:animEffect transition="in" filter="fade">
                                      <p:cBhvr>
                                        <p:cTn id="35" dur="1000"/>
                                        <p:tgtEl>
                                          <p:spTgt spid="36866">
                                            <p:txEl>
                                              <p:charRg st="287" end="350"/>
                                            </p:txEl>
                                          </p:spTgt>
                                        </p:tgtEl>
                                      </p:cBhvr>
                                    </p:animEffect>
                                    <p:anim calcmode="lin" valueType="num">
                                      <p:cBhvr>
                                        <p:cTn id="36" dur="1000" fill="hold"/>
                                        <p:tgtEl>
                                          <p:spTgt spid="36866">
                                            <p:txEl>
                                              <p:charRg st="287" end="350"/>
                                            </p:txEl>
                                          </p:spTgt>
                                        </p:tgtEl>
                                        <p:attrNameLst>
                                          <p:attrName>ppt_x</p:attrName>
                                        </p:attrNameLst>
                                      </p:cBhvr>
                                      <p:tavLst>
                                        <p:tav tm="0">
                                          <p:val>
                                            <p:strVal val="#ppt_x"/>
                                          </p:val>
                                        </p:tav>
                                        <p:tav tm="100000">
                                          <p:val>
                                            <p:strVal val="#ppt_x"/>
                                          </p:val>
                                        </p:tav>
                                      </p:tavLst>
                                    </p:anim>
                                    <p:anim calcmode="lin" valueType="num">
                                      <p:cBhvr>
                                        <p:cTn id="37" dur="1000" fill="hold"/>
                                        <p:tgtEl>
                                          <p:spTgt spid="36866">
                                            <p:txEl>
                                              <p:charRg st="287" end="35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2"/>
          <p:cNvSpPr>
            <a:spLocks noGrp="1" noRot="1"/>
          </p:cNvSpPr>
          <p:nvPr>
            <p:ph type="title" idx="4294967295"/>
          </p:nvPr>
        </p:nvSpPr>
        <p:spPr>
          <a:xfrm>
            <a:off x="458788" y="228600"/>
            <a:ext cx="8226425" cy="838200"/>
          </a:xfrm>
        </p:spPr>
        <p:txBody>
          <a:bodyPr vert="horz" wrap="square" lIns="91440" tIns="45720" rIns="91440" bIns="45720" anchor="ctr" anchorCtr="0"/>
          <a:p>
            <a:pPr eaLnBrk="1" hangingPunct="1"/>
            <a:r>
              <a:rPr lang="zh-CN" altLang="en-US" sz="4800" b="1" dirty="0"/>
              <a:t>二、网络直报的审核管理</a:t>
            </a:r>
            <a:endParaRPr lang="zh-CN" altLang="en-US" dirty="0"/>
          </a:p>
        </p:txBody>
      </p:sp>
      <p:sp>
        <p:nvSpPr>
          <p:cNvPr id="37891" name="Rectangle 3"/>
          <p:cNvSpPr>
            <a:spLocks noGrp="1" noRot="1"/>
          </p:cNvSpPr>
          <p:nvPr>
            <p:ph type="body" idx="4294967295"/>
          </p:nvPr>
        </p:nvSpPr>
        <p:spPr>
          <a:xfrm>
            <a:off x="457200" y="1143000"/>
            <a:ext cx="8229600" cy="5257800"/>
          </a:xfrm>
        </p:spPr>
        <p:txBody>
          <a:bodyPr vert="horz" wrap="square" lIns="91440" tIns="45720" rIns="91440" bIns="45720" anchor="t" anchorCtr="0"/>
          <a:p>
            <a:pPr eaLnBrk="1" hangingPunct="1">
              <a:lnSpc>
                <a:spcPct val="80000"/>
              </a:lnSpc>
              <a:buNone/>
            </a:pPr>
            <a:r>
              <a:rPr lang="zh-CN" altLang="en-US" sz="2400" dirty="0"/>
              <a:t>  审核依据主要是</a:t>
            </a:r>
            <a:r>
              <a:rPr lang="en-US" altLang="zh-CN" sz="2400" dirty="0"/>
              <a:t>《</a:t>
            </a:r>
            <a:r>
              <a:rPr lang="zh-CN" altLang="zh-CN" sz="2400" dirty="0"/>
              <a:t>关于开展卫生基建项目网络直报集中审核工作的通知</a:t>
            </a:r>
            <a:r>
              <a:rPr lang="en-US" altLang="zh-CN" sz="2400" dirty="0"/>
              <a:t>》</a:t>
            </a:r>
            <a:r>
              <a:rPr lang="zh-CN" altLang="en-US" sz="2400" dirty="0"/>
              <a:t>（</a:t>
            </a:r>
            <a:r>
              <a:rPr lang="zh-CN" altLang="zh-CN" sz="2400" dirty="0"/>
              <a:t>厅卫项目﹝</a:t>
            </a:r>
            <a:r>
              <a:rPr lang="en-US" altLang="zh-CN" sz="2400" dirty="0"/>
              <a:t>2014</a:t>
            </a:r>
            <a:r>
              <a:rPr lang="zh-CN" altLang="zh-CN" sz="2400" dirty="0"/>
              <a:t>﹞</a:t>
            </a:r>
            <a:r>
              <a:rPr lang="en-US" altLang="zh-CN" sz="2400" dirty="0"/>
              <a:t>2</a:t>
            </a:r>
            <a:r>
              <a:rPr lang="zh-CN" altLang="zh-CN" sz="2400" dirty="0"/>
              <a:t>号</a:t>
            </a:r>
            <a:r>
              <a:rPr lang="zh-CN" altLang="en-US" sz="2400" dirty="0"/>
              <a:t>）。</a:t>
            </a:r>
            <a:endParaRPr lang="en-US" altLang="zh-CN" sz="2400" b="1" dirty="0"/>
          </a:p>
          <a:p>
            <a:pPr eaLnBrk="1" hangingPunct="1">
              <a:lnSpc>
                <a:spcPct val="80000"/>
              </a:lnSpc>
              <a:buNone/>
            </a:pPr>
            <a:r>
              <a:rPr lang="zh-CN" altLang="en-US" sz="2400" b="1" dirty="0"/>
              <a:t>（一）单个项目填报审核</a:t>
            </a:r>
            <a:br>
              <a:rPr lang="en-US" altLang="zh-CN" sz="2400" b="1" dirty="0"/>
            </a:br>
            <a:r>
              <a:rPr lang="zh-CN" altLang="en-US" sz="2400" dirty="0">
                <a:solidFill>
                  <a:srgbClr val="FF0000"/>
                </a:solidFill>
              </a:rPr>
              <a:t>主要是项目填报单位进行审核，省、市卫生局进行抽查，县级卫生局全面检查。</a:t>
            </a:r>
            <a:endParaRPr lang="en-US" altLang="zh-CN" sz="2400" dirty="0">
              <a:solidFill>
                <a:srgbClr val="FF0000"/>
              </a:solidFill>
            </a:endParaRPr>
          </a:p>
          <a:p>
            <a:pPr eaLnBrk="1" hangingPunct="1">
              <a:lnSpc>
                <a:spcPct val="80000"/>
              </a:lnSpc>
            </a:pPr>
            <a:r>
              <a:rPr lang="zh-CN" altLang="en-US" sz="2400" dirty="0"/>
              <a:t>从数据查询的</a:t>
            </a:r>
            <a:r>
              <a:rPr lang="en-US" altLang="zh-CN" sz="2400" dirty="0"/>
              <a:t>”</a:t>
            </a:r>
            <a:r>
              <a:rPr lang="zh-CN" altLang="en-US" sz="2400" dirty="0"/>
              <a:t>旬报查询</a:t>
            </a:r>
            <a:r>
              <a:rPr lang="en-US" altLang="zh-CN" sz="2400" dirty="0"/>
              <a:t>(</a:t>
            </a:r>
            <a:r>
              <a:rPr lang="zh-CN" altLang="en-US" sz="2400" dirty="0"/>
              <a:t>单项目</a:t>
            </a:r>
            <a:r>
              <a:rPr lang="en-US" altLang="zh-CN" sz="2400" dirty="0"/>
              <a:t>)”</a:t>
            </a:r>
            <a:r>
              <a:rPr lang="zh-CN" altLang="en-US" sz="2400" dirty="0"/>
              <a:t>进入，进行审核最快</a:t>
            </a:r>
            <a:r>
              <a:rPr lang="en-US" altLang="zh-CN" sz="2400" dirty="0"/>
              <a:t>;</a:t>
            </a:r>
            <a:endParaRPr lang="en-US" altLang="zh-CN" sz="2400" dirty="0"/>
          </a:p>
          <a:p>
            <a:pPr eaLnBrk="1" hangingPunct="1">
              <a:lnSpc>
                <a:spcPct val="80000"/>
              </a:lnSpc>
            </a:pPr>
            <a:r>
              <a:rPr lang="en-US" altLang="zh-CN" sz="2400" dirty="0"/>
              <a:t>1. </a:t>
            </a:r>
            <a:r>
              <a:rPr lang="zh-CN" altLang="en-US" sz="2400" dirty="0"/>
              <a:t>单个项目报表填报</a:t>
            </a:r>
            <a:endParaRPr lang="en-US" altLang="zh-CN" sz="2400" dirty="0"/>
          </a:p>
          <a:p>
            <a:pPr eaLnBrk="1" hangingPunct="1">
              <a:lnSpc>
                <a:spcPct val="80000"/>
              </a:lnSpc>
              <a:buNone/>
            </a:pPr>
            <a:r>
              <a:rPr lang="zh-CN" altLang="en-US" sz="2400" dirty="0"/>
              <a:t> （</a:t>
            </a:r>
            <a:r>
              <a:rPr lang="en-US" altLang="zh-CN" sz="2400" dirty="0"/>
              <a:t>1</a:t>
            </a:r>
            <a:r>
              <a:rPr lang="zh-CN" altLang="en-US" sz="2400" dirty="0"/>
              <a:t>）单个项目数据填报是汇总报表的基础，只有单个报表填对，整个汇总报表才能对。</a:t>
            </a:r>
            <a:endParaRPr lang="en-US" altLang="zh-CN" sz="2400" dirty="0"/>
          </a:p>
          <a:p>
            <a:pPr eaLnBrk="1" hangingPunct="1">
              <a:lnSpc>
                <a:spcPct val="80000"/>
              </a:lnSpc>
              <a:buNone/>
            </a:pPr>
            <a:r>
              <a:rPr lang="zh-CN" altLang="en-US" sz="2400" dirty="0"/>
              <a:t> （</a:t>
            </a:r>
            <a:r>
              <a:rPr lang="en-US" altLang="zh-CN" sz="2400" dirty="0"/>
              <a:t>2</a:t>
            </a:r>
            <a:r>
              <a:rPr lang="zh-CN" altLang="en-US" sz="2400" dirty="0"/>
              <a:t>）从“填报任务列表”审核是否有已下达但未完工项目未填数，红叉叉数。</a:t>
            </a:r>
            <a:endParaRPr lang="en-US" altLang="zh-CN" sz="2400" dirty="0"/>
          </a:p>
          <a:p>
            <a:pPr eaLnBrk="1" hangingPunct="1">
              <a:lnSpc>
                <a:spcPct val="80000"/>
              </a:lnSpc>
              <a:buNone/>
            </a:pPr>
            <a:r>
              <a:rPr lang="zh-CN" altLang="en-US" sz="2400" dirty="0"/>
              <a:t> （</a:t>
            </a:r>
            <a:r>
              <a:rPr lang="en-US" altLang="zh-CN" sz="2400" dirty="0"/>
              <a:t>3</a:t>
            </a:r>
            <a:r>
              <a:rPr lang="zh-CN" altLang="en-US" sz="2400" dirty="0"/>
              <a:t>）项目投资计划、中央投资计划、地方配套计划各部分总数是固定的，属于地方配套的市县政府配套资金和单位自筹资金是可以按各项目计划数分解填报，</a:t>
            </a:r>
            <a:r>
              <a:rPr lang="zh-CN" altLang="en-US" sz="2400" dirty="0">
                <a:solidFill>
                  <a:srgbClr val="FF0000"/>
                </a:solidFill>
              </a:rPr>
              <a:t>但计划数不能改</a:t>
            </a:r>
            <a:r>
              <a:rPr lang="zh-CN" altLang="en-US" sz="2400" dirty="0"/>
              <a:t>，并</a:t>
            </a:r>
            <a:r>
              <a:rPr lang="zh-CN" altLang="en-US" sz="2400" dirty="0">
                <a:solidFill>
                  <a:srgbClr val="FF0000"/>
                </a:solidFill>
              </a:rPr>
              <a:t>要注意</a:t>
            </a:r>
            <a:r>
              <a:rPr lang="zh-CN" altLang="en-US" sz="2400" dirty="0"/>
              <a:t>市县政府配套资金和单位自筹资金相加要和原来的计划配套资金总数</a:t>
            </a:r>
            <a:r>
              <a:rPr lang="zh-CN" altLang="en-US" sz="2400" dirty="0">
                <a:solidFill>
                  <a:srgbClr val="FF0000"/>
                </a:solidFill>
              </a:rPr>
              <a:t>相等</a:t>
            </a:r>
            <a:r>
              <a:rPr lang="zh-CN" altLang="en-US" sz="2400" dirty="0"/>
              <a:t>。</a:t>
            </a:r>
            <a:r>
              <a:rPr lang="zh-CN" altLang="en-US" sz="1800" dirty="0"/>
              <a:t> </a:t>
            </a:r>
            <a:r>
              <a:rPr lang="en-US" altLang="zh-CN" sz="1800" dirty="0"/>
              <a:t>  </a:t>
            </a:r>
            <a:endParaRPr lang="zh-CN" altLang="en-US" sz="1800" dirty="0"/>
          </a:p>
          <a:p>
            <a:pPr eaLnBrk="1" hangingPunct="1">
              <a:lnSpc>
                <a:spcPct val="80000"/>
              </a:lnSpc>
              <a:buNone/>
            </a:pPr>
            <a:r>
              <a:rPr lang="en-US" altLang="zh-CN" sz="1800" dirty="0"/>
              <a:t>  </a:t>
            </a:r>
            <a:endParaRPr lang="zh-CN" altLang="en-US" sz="1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891">
                                            <p:txEl>
                                              <p:charRg st="0" end="50"/>
                                            </p:txEl>
                                          </p:spTgt>
                                        </p:tgtEl>
                                        <p:attrNameLst>
                                          <p:attrName>style.visibility</p:attrName>
                                        </p:attrNameLst>
                                      </p:cBhvr>
                                      <p:to>
                                        <p:strVal val="visible"/>
                                      </p:to>
                                    </p:set>
                                    <p:animEffect transition="in" filter="fade">
                                      <p:cBhvr>
                                        <p:cTn id="7" dur="1000"/>
                                        <p:tgtEl>
                                          <p:spTgt spid="37891">
                                            <p:txEl>
                                              <p:charRg st="0" end="50"/>
                                            </p:txEl>
                                          </p:spTgt>
                                        </p:tgtEl>
                                      </p:cBhvr>
                                    </p:animEffect>
                                    <p:anim calcmode="lin" valueType="num">
                                      <p:cBhvr>
                                        <p:cTn id="8" dur="1000" fill="hold"/>
                                        <p:tgtEl>
                                          <p:spTgt spid="37891">
                                            <p:txEl>
                                              <p:charRg st="0" end="50"/>
                                            </p:txEl>
                                          </p:spTgt>
                                        </p:tgtEl>
                                        <p:attrNameLst>
                                          <p:attrName>ppt_x</p:attrName>
                                        </p:attrNameLst>
                                      </p:cBhvr>
                                      <p:tavLst>
                                        <p:tav tm="0">
                                          <p:val>
                                            <p:strVal val="#ppt_x"/>
                                          </p:val>
                                        </p:tav>
                                        <p:tav tm="100000">
                                          <p:val>
                                            <p:strVal val="#ppt_x"/>
                                          </p:val>
                                        </p:tav>
                                      </p:tavLst>
                                    </p:anim>
                                    <p:anim calcmode="lin" valueType="num">
                                      <p:cBhvr>
                                        <p:cTn id="9" dur="1000" fill="hold"/>
                                        <p:tgtEl>
                                          <p:spTgt spid="37891">
                                            <p:txEl>
                                              <p:charRg st="0" end="5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891">
                                            <p:txEl>
                                              <p:charRg st="50" end="98"/>
                                            </p:txEl>
                                          </p:spTgt>
                                        </p:tgtEl>
                                        <p:attrNameLst>
                                          <p:attrName>style.visibility</p:attrName>
                                        </p:attrNameLst>
                                      </p:cBhvr>
                                      <p:to>
                                        <p:strVal val="visible"/>
                                      </p:to>
                                    </p:set>
                                    <p:animEffect transition="in" filter="fade">
                                      <p:cBhvr>
                                        <p:cTn id="14" dur="1000"/>
                                        <p:tgtEl>
                                          <p:spTgt spid="37891">
                                            <p:txEl>
                                              <p:charRg st="50" end="98"/>
                                            </p:txEl>
                                          </p:spTgt>
                                        </p:tgtEl>
                                      </p:cBhvr>
                                    </p:animEffect>
                                    <p:anim calcmode="lin" valueType="num">
                                      <p:cBhvr>
                                        <p:cTn id="15" dur="1000" fill="hold"/>
                                        <p:tgtEl>
                                          <p:spTgt spid="37891">
                                            <p:txEl>
                                              <p:charRg st="50" end="98"/>
                                            </p:txEl>
                                          </p:spTgt>
                                        </p:tgtEl>
                                        <p:attrNameLst>
                                          <p:attrName>ppt_x</p:attrName>
                                        </p:attrNameLst>
                                      </p:cBhvr>
                                      <p:tavLst>
                                        <p:tav tm="0">
                                          <p:val>
                                            <p:strVal val="#ppt_x"/>
                                          </p:val>
                                        </p:tav>
                                        <p:tav tm="100000">
                                          <p:val>
                                            <p:strVal val="#ppt_x"/>
                                          </p:val>
                                        </p:tav>
                                      </p:tavLst>
                                    </p:anim>
                                    <p:anim calcmode="lin" valueType="num">
                                      <p:cBhvr>
                                        <p:cTn id="16" dur="1000" fill="hold"/>
                                        <p:tgtEl>
                                          <p:spTgt spid="37891">
                                            <p:txEl>
                                              <p:charRg st="50" end="9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7891">
                                            <p:txEl>
                                              <p:charRg st="98" end="126"/>
                                            </p:txEl>
                                          </p:spTgt>
                                        </p:tgtEl>
                                        <p:attrNameLst>
                                          <p:attrName>style.visibility</p:attrName>
                                        </p:attrNameLst>
                                      </p:cBhvr>
                                      <p:to>
                                        <p:strVal val="visible"/>
                                      </p:to>
                                    </p:set>
                                    <p:animEffect transition="in" filter="fade">
                                      <p:cBhvr>
                                        <p:cTn id="21" dur="1000"/>
                                        <p:tgtEl>
                                          <p:spTgt spid="37891">
                                            <p:txEl>
                                              <p:charRg st="98" end="126"/>
                                            </p:txEl>
                                          </p:spTgt>
                                        </p:tgtEl>
                                      </p:cBhvr>
                                    </p:animEffect>
                                    <p:anim calcmode="lin" valueType="num">
                                      <p:cBhvr>
                                        <p:cTn id="22" dur="1000" fill="hold"/>
                                        <p:tgtEl>
                                          <p:spTgt spid="37891">
                                            <p:txEl>
                                              <p:charRg st="98" end="126"/>
                                            </p:txEl>
                                          </p:spTgt>
                                        </p:tgtEl>
                                        <p:attrNameLst>
                                          <p:attrName>ppt_x</p:attrName>
                                        </p:attrNameLst>
                                      </p:cBhvr>
                                      <p:tavLst>
                                        <p:tav tm="0">
                                          <p:val>
                                            <p:strVal val="#ppt_x"/>
                                          </p:val>
                                        </p:tav>
                                        <p:tav tm="100000">
                                          <p:val>
                                            <p:strVal val="#ppt_x"/>
                                          </p:val>
                                        </p:tav>
                                      </p:tavLst>
                                    </p:anim>
                                    <p:anim calcmode="lin" valueType="num">
                                      <p:cBhvr>
                                        <p:cTn id="23" dur="1000" fill="hold"/>
                                        <p:tgtEl>
                                          <p:spTgt spid="37891">
                                            <p:txEl>
                                              <p:charRg st="98" end="12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7891">
                                            <p:txEl>
                                              <p:charRg st="126" end="138"/>
                                            </p:txEl>
                                          </p:spTgt>
                                        </p:tgtEl>
                                        <p:attrNameLst>
                                          <p:attrName>style.visibility</p:attrName>
                                        </p:attrNameLst>
                                      </p:cBhvr>
                                      <p:to>
                                        <p:strVal val="visible"/>
                                      </p:to>
                                    </p:set>
                                    <p:animEffect transition="in" filter="fade">
                                      <p:cBhvr>
                                        <p:cTn id="28" dur="1000"/>
                                        <p:tgtEl>
                                          <p:spTgt spid="37891">
                                            <p:txEl>
                                              <p:charRg st="126" end="138"/>
                                            </p:txEl>
                                          </p:spTgt>
                                        </p:tgtEl>
                                      </p:cBhvr>
                                    </p:animEffect>
                                    <p:anim calcmode="lin" valueType="num">
                                      <p:cBhvr>
                                        <p:cTn id="29" dur="1000" fill="hold"/>
                                        <p:tgtEl>
                                          <p:spTgt spid="37891">
                                            <p:txEl>
                                              <p:charRg st="126" end="138"/>
                                            </p:txEl>
                                          </p:spTgt>
                                        </p:tgtEl>
                                        <p:attrNameLst>
                                          <p:attrName>ppt_x</p:attrName>
                                        </p:attrNameLst>
                                      </p:cBhvr>
                                      <p:tavLst>
                                        <p:tav tm="0">
                                          <p:val>
                                            <p:strVal val="#ppt_x"/>
                                          </p:val>
                                        </p:tav>
                                        <p:tav tm="100000">
                                          <p:val>
                                            <p:strVal val="#ppt_x"/>
                                          </p:val>
                                        </p:tav>
                                      </p:tavLst>
                                    </p:anim>
                                    <p:anim calcmode="lin" valueType="num">
                                      <p:cBhvr>
                                        <p:cTn id="30" dur="1000" fill="hold"/>
                                        <p:tgtEl>
                                          <p:spTgt spid="37891">
                                            <p:txEl>
                                              <p:charRg st="126" end="13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7891">
                                            <p:txEl>
                                              <p:charRg st="138" end="179"/>
                                            </p:txEl>
                                          </p:spTgt>
                                        </p:tgtEl>
                                        <p:attrNameLst>
                                          <p:attrName>style.visibility</p:attrName>
                                        </p:attrNameLst>
                                      </p:cBhvr>
                                      <p:to>
                                        <p:strVal val="visible"/>
                                      </p:to>
                                    </p:set>
                                    <p:animEffect transition="in" filter="fade">
                                      <p:cBhvr>
                                        <p:cTn id="35" dur="1000"/>
                                        <p:tgtEl>
                                          <p:spTgt spid="37891">
                                            <p:txEl>
                                              <p:charRg st="138" end="179"/>
                                            </p:txEl>
                                          </p:spTgt>
                                        </p:tgtEl>
                                      </p:cBhvr>
                                    </p:animEffect>
                                    <p:anim calcmode="lin" valueType="num">
                                      <p:cBhvr>
                                        <p:cTn id="36" dur="1000" fill="hold"/>
                                        <p:tgtEl>
                                          <p:spTgt spid="37891">
                                            <p:txEl>
                                              <p:charRg st="138" end="179"/>
                                            </p:txEl>
                                          </p:spTgt>
                                        </p:tgtEl>
                                        <p:attrNameLst>
                                          <p:attrName>ppt_x</p:attrName>
                                        </p:attrNameLst>
                                      </p:cBhvr>
                                      <p:tavLst>
                                        <p:tav tm="0">
                                          <p:val>
                                            <p:strVal val="#ppt_x"/>
                                          </p:val>
                                        </p:tav>
                                        <p:tav tm="100000">
                                          <p:val>
                                            <p:strVal val="#ppt_x"/>
                                          </p:val>
                                        </p:tav>
                                      </p:tavLst>
                                    </p:anim>
                                    <p:anim calcmode="lin" valueType="num">
                                      <p:cBhvr>
                                        <p:cTn id="37" dur="1000" fill="hold"/>
                                        <p:tgtEl>
                                          <p:spTgt spid="37891">
                                            <p:txEl>
                                              <p:charRg st="138" end="17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7891">
                                            <p:txEl>
                                              <p:charRg st="179" end="216"/>
                                            </p:txEl>
                                          </p:spTgt>
                                        </p:tgtEl>
                                        <p:attrNameLst>
                                          <p:attrName>style.visibility</p:attrName>
                                        </p:attrNameLst>
                                      </p:cBhvr>
                                      <p:to>
                                        <p:strVal val="visible"/>
                                      </p:to>
                                    </p:set>
                                    <p:animEffect transition="in" filter="fade">
                                      <p:cBhvr>
                                        <p:cTn id="42" dur="1000"/>
                                        <p:tgtEl>
                                          <p:spTgt spid="37891">
                                            <p:txEl>
                                              <p:charRg st="179" end="216"/>
                                            </p:txEl>
                                          </p:spTgt>
                                        </p:tgtEl>
                                      </p:cBhvr>
                                    </p:animEffect>
                                    <p:anim calcmode="lin" valueType="num">
                                      <p:cBhvr>
                                        <p:cTn id="43" dur="1000" fill="hold"/>
                                        <p:tgtEl>
                                          <p:spTgt spid="37891">
                                            <p:txEl>
                                              <p:charRg st="179" end="216"/>
                                            </p:txEl>
                                          </p:spTgt>
                                        </p:tgtEl>
                                        <p:attrNameLst>
                                          <p:attrName>ppt_x</p:attrName>
                                        </p:attrNameLst>
                                      </p:cBhvr>
                                      <p:tavLst>
                                        <p:tav tm="0">
                                          <p:val>
                                            <p:strVal val="#ppt_x"/>
                                          </p:val>
                                        </p:tav>
                                        <p:tav tm="100000">
                                          <p:val>
                                            <p:strVal val="#ppt_x"/>
                                          </p:val>
                                        </p:tav>
                                      </p:tavLst>
                                    </p:anim>
                                    <p:anim calcmode="lin" valueType="num">
                                      <p:cBhvr>
                                        <p:cTn id="44" dur="1000" fill="hold"/>
                                        <p:tgtEl>
                                          <p:spTgt spid="37891">
                                            <p:txEl>
                                              <p:charRg st="179" end="21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7891">
                                            <p:txEl>
                                              <p:charRg st="216" end="336"/>
                                            </p:txEl>
                                          </p:spTgt>
                                        </p:tgtEl>
                                        <p:attrNameLst>
                                          <p:attrName>style.visibility</p:attrName>
                                        </p:attrNameLst>
                                      </p:cBhvr>
                                      <p:to>
                                        <p:strVal val="visible"/>
                                      </p:to>
                                    </p:set>
                                    <p:animEffect transition="in" filter="fade">
                                      <p:cBhvr>
                                        <p:cTn id="49" dur="1000"/>
                                        <p:tgtEl>
                                          <p:spTgt spid="37891">
                                            <p:txEl>
                                              <p:charRg st="216" end="336"/>
                                            </p:txEl>
                                          </p:spTgt>
                                        </p:tgtEl>
                                      </p:cBhvr>
                                    </p:animEffect>
                                    <p:anim calcmode="lin" valueType="num">
                                      <p:cBhvr>
                                        <p:cTn id="50" dur="1000" fill="hold"/>
                                        <p:tgtEl>
                                          <p:spTgt spid="37891">
                                            <p:txEl>
                                              <p:charRg st="216" end="336"/>
                                            </p:txEl>
                                          </p:spTgt>
                                        </p:tgtEl>
                                        <p:attrNameLst>
                                          <p:attrName>ppt_x</p:attrName>
                                        </p:attrNameLst>
                                      </p:cBhvr>
                                      <p:tavLst>
                                        <p:tav tm="0">
                                          <p:val>
                                            <p:strVal val="#ppt_x"/>
                                          </p:val>
                                        </p:tav>
                                        <p:tav tm="100000">
                                          <p:val>
                                            <p:strVal val="#ppt_x"/>
                                          </p:val>
                                        </p:tav>
                                      </p:tavLst>
                                    </p:anim>
                                    <p:anim calcmode="lin" valueType="num">
                                      <p:cBhvr>
                                        <p:cTn id="51" dur="1000" fill="hold"/>
                                        <p:tgtEl>
                                          <p:spTgt spid="37891">
                                            <p:txEl>
                                              <p:charRg st="216" end="33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7891">
                                            <p:txEl>
                                              <p:charRg st="336" end="339"/>
                                            </p:txEl>
                                          </p:spTgt>
                                        </p:tgtEl>
                                        <p:attrNameLst>
                                          <p:attrName>style.visibility</p:attrName>
                                        </p:attrNameLst>
                                      </p:cBhvr>
                                      <p:to>
                                        <p:strVal val="visible"/>
                                      </p:to>
                                    </p:set>
                                    <p:animEffect transition="in" filter="fade">
                                      <p:cBhvr>
                                        <p:cTn id="56" dur="1000"/>
                                        <p:tgtEl>
                                          <p:spTgt spid="37891">
                                            <p:txEl>
                                              <p:charRg st="336" end="339"/>
                                            </p:txEl>
                                          </p:spTgt>
                                        </p:tgtEl>
                                      </p:cBhvr>
                                    </p:animEffect>
                                    <p:anim calcmode="lin" valueType="num">
                                      <p:cBhvr>
                                        <p:cTn id="57" dur="1000" fill="hold"/>
                                        <p:tgtEl>
                                          <p:spTgt spid="37891">
                                            <p:txEl>
                                              <p:charRg st="336" end="339"/>
                                            </p:txEl>
                                          </p:spTgt>
                                        </p:tgtEl>
                                        <p:attrNameLst>
                                          <p:attrName>ppt_x</p:attrName>
                                        </p:attrNameLst>
                                      </p:cBhvr>
                                      <p:tavLst>
                                        <p:tav tm="0">
                                          <p:val>
                                            <p:strVal val="#ppt_x"/>
                                          </p:val>
                                        </p:tav>
                                        <p:tav tm="100000">
                                          <p:val>
                                            <p:strVal val="#ppt_x"/>
                                          </p:val>
                                        </p:tav>
                                      </p:tavLst>
                                    </p:anim>
                                    <p:anim calcmode="lin" valueType="num">
                                      <p:cBhvr>
                                        <p:cTn id="58" dur="1000" fill="hold"/>
                                        <p:tgtEl>
                                          <p:spTgt spid="37891">
                                            <p:txEl>
                                              <p:charRg st="336" end="33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3"/>
          <p:cNvSpPr>
            <a:spLocks noGrp="1" noRot="1"/>
          </p:cNvSpPr>
          <p:nvPr>
            <p:ph type="body" idx="4294967295"/>
          </p:nvPr>
        </p:nvSpPr>
        <p:spPr>
          <a:xfrm>
            <a:off x="457200" y="304800"/>
            <a:ext cx="8382000" cy="5821363"/>
          </a:xfrm>
        </p:spPr>
        <p:txBody>
          <a:bodyPr vert="horz" wrap="square" lIns="91440" tIns="45720" rIns="91440" bIns="45720" anchor="t" anchorCtr="0"/>
          <a:p>
            <a:pPr eaLnBrk="1" hangingPunct="1">
              <a:lnSpc>
                <a:spcPct val="90000"/>
              </a:lnSpc>
              <a:buNone/>
            </a:pPr>
            <a:r>
              <a:rPr lang="zh-CN" altLang="en-US" sz="2800" dirty="0">
                <a:solidFill>
                  <a:srgbClr val="FF0000"/>
                </a:solidFill>
              </a:rPr>
              <a:t>（</a:t>
            </a:r>
            <a:r>
              <a:rPr lang="en-US" altLang="zh-CN" sz="2800" dirty="0">
                <a:solidFill>
                  <a:srgbClr val="FF0000"/>
                </a:solidFill>
              </a:rPr>
              <a:t>4</a:t>
            </a:r>
            <a:r>
              <a:rPr lang="zh-CN" altLang="en-US" sz="2800" dirty="0">
                <a:solidFill>
                  <a:srgbClr val="FF0000"/>
                </a:solidFill>
              </a:rPr>
              <a:t>）完成的计划投资数要和形象工程进度相匹配，</a:t>
            </a:r>
            <a:r>
              <a:rPr lang="zh-CN" altLang="en-US" sz="2800" dirty="0"/>
              <a:t>正常情况下，一般未开工项目的投资额不应大于总投资的</a:t>
            </a:r>
            <a:r>
              <a:rPr lang="en-US" altLang="zh-CN" sz="2800" dirty="0"/>
              <a:t>15%</a:t>
            </a:r>
            <a:r>
              <a:rPr lang="zh-CN" altLang="en-US" sz="2800" dirty="0"/>
              <a:t>；基础施工总投资不应大于总投资的</a:t>
            </a:r>
            <a:r>
              <a:rPr lang="en-US" altLang="zh-CN" sz="2800" dirty="0"/>
              <a:t>30%</a:t>
            </a:r>
            <a:r>
              <a:rPr lang="zh-CN" altLang="en-US" sz="2800" dirty="0"/>
              <a:t>；主体封顶的投资额不应该大于总投资额的</a:t>
            </a:r>
            <a:r>
              <a:rPr lang="en-US" altLang="zh-CN" sz="2800" dirty="0"/>
              <a:t>65%</a:t>
            </a:r>
            <a:r>
              <a:rPr lang="zh-CN" altLang="en-US" sz="2800" dirty="0"/>
              <a:t>。</a:t>
            </a:r>
            <a:endParaRPr lang="zh-CN" altLang="en-US" sz="2800" dirty="0"/>
          </a:p>
          <a:p>
            <a:pPr eaLnBrk="1" hangingPunct="1">
              <a:lnSpc>
                <a:spcPct val="90000"/>
              </a:lnSpc>
              <a:buNone/>
            </a:pPr>
            <a:r>
              <a:rPr lang="zh-CN" altLang="en-US" sz="2800" dirty="0">
                <a:solidFill>
                  <a:srgbClr val="FF0000"/>
                </a:solidFill>
              </a:rPr>
              <a:t>（</a:t>
            </a:r>
            <a:r>
              <a:rPr lang="en-US" altLang="zh-CN" sz="2800" dirty="0">
                <a:solidFill>
                  <a:srgbClr val="FF0000"/>
                </a:solidFill>
              </a:rPr>
              <a:t>5</a:t>
            </a:r>
            <a:r>
              <a:rPr lang="zh-CN" altLang="en-US" sz="2800" dirty="0">
                <a:solidFill>
                  <a:srgbClr val="FF0000"/>
                </a:solidFill>
              </a:rPr>
              <a:t>）本期累计数大于或等于上期累计数；</a:t>
            </a:r>
            <a:r>
              <a:rPr lang="zh-CN" altLang="en-US" sz="2800" dirty="0"/>
              <a:t>未开工项目的本期累计数小于或等于上期累计数。</a:t>
            </a:r>
            <a:endParaRPr lang="en-US" altLang="zh-CN" sz="2800" dirty="0"/>
          </a:p>
          <a:p>
            <a:pPr eaLnBrk="1" hangingPunct="1">
              <a:lnSpc>
                <a:spcPct val="90000"/>
              </a:lnSpc>
              <a:buNone/>
            </a:pPr>
            <a:r>
              <a:rPr lang="zh-CN" altLang="en-US" sz="2800" dirty="0"/>
              <a:t> </a:t>
            </a:r>
            <a:r>
              <a:rPr lang="zh-CN" altLang="en-US" sz="2800" dirty="0">
                <a:solidFill>
                  <a:srgbClr val="FF0000"/>
                </a:solidFill>
              </a:rPr>
              <a:t>（</a:t>
            </a:r>
            <a:r>
              <a:rPr lang="en-US" altLang="zh-CN" sz="2800" dirty="0">
                <a:solidFill>
                  <a:srgbClr val="FF0000"/>
                </a:solidFill>
              </a:rPr>
              <a:t>6</a:t>
            </a:r>
            <a:r>
              <a:rPr lang="zh-CN" altLang="en-US" sz="2800" dirty="0">
                <a:solidFill>
                  <a:srgbClr val="FF0000"/>
                </a:solidFill>
              </a:rPr>
              <a:t>）资金到位数大于或等于资金支付数；</a:t>
            </a:r>
            <a:endParaRPr lang="zh-CN" altLang="en-US" sz="2800" dirty="0">
              <a:solidFill>
                <a:srgbClr val="FF0000"/>
              </a:solidFill>
            </a:endParaRPr>
          </a:p>
          <a:p>
            <a:pPr eaLnBrk="1" hangingPunct="1">
              <a:lnSpc>
                <a:spcPct val="90000"/>
              </a:lnSpc>
              <a:buNone/>
            </a:pPr>
            <a:r>
              <a:rPr lang="en-US" altLang="zh-CN" sz="2800" dirty="0"/>
              <a:t> </a:t>
            </a:r>
            <a:r>
              <a:rPr lang="zh-CN" altLang="en-US" sz="2800" dirty="0">
                <a:solidFill>
                  <a:srgbClr val="FF0000"/>
                </a:solidFill>
              </a:rPr>
              <a:t>（</a:t>
            </a:r>
            <a:r>
              <a:rPr lang="en-US" altLang="zh-CN" sz="2800" dirty="0">
                <a:solidFill>
                  <a:srgbClr val="FF0000"/>
                </a:solidFill>
              </a:rPr>
              <a:t>7</a:t>
            </a:r>
            <a:r>
              <a:rPr lang="zh-CN" altLang="en-US" sz="2800" dirty="0">
                <a:solidFill>
                  <a:srgbClr val="FF0000"/>
                </a:solidFill>
              </a:rPr>
              <a:t>）实际完成投资</a:t>
            </a:r>
            <a:r>
              <a:rPr lang="en-US" altLang="zh-CN" sz="2800" dirty="0"/>
              <a:t>=</a:t>
            </a:r>
            <a:r>
              <a:rPr lang="zh-CN" altLang="en-US" sz="2800" dirty="0"/>
              <a:t>完成计划投资</a:t>
            </a:r>
            <a:r>
              <a:rPr lang="en-US" altLang="zh-CN" sz="2800" dirty="0"/>
              <a:t>+</a:t>
            </a:r>
            <a:r>
              <a:rPr lang="zh-CN" altLang="en-US" sz="2800" dirty="0"/>
              <a:t>完成超计划投资；实际完成的工程量（用投资额计算）</a:t>
            </a:r>
            <a:r>
              <a:rPr lang="en-US" altLang="zh-CN" sz="2800" dirty="0"/>
              <a:t>=</a:t>
            </a:r>
            <a:r>
              <a:rPr lang="zh-CN" altLang="en-US" sz="2800" dirty="0"/>
              <a:t>已移交财产实际发生额</a:t>
            </a:r>
            <a:r>
              <a:rPr lang="en-US" altLang="zh-CN" sz="2800" dirty="0"/>
              <a:t>+</a:t>
            </a:r>
            <a:r>
              <a:rPr lang="zh-CN" altLang="en-US" sz="2800" dirty="0"/>
              <a:t>在建工程发生额，所以实际完成投资汇总数</a:t>
            </a:r>
            <a:r>
              <a:rPr lang="zh-CN" altLang="zh-CN" sz="2800" dirty="0"/>
              <a:t>≥</a:t>
            </a:r>
            <a:r>
              <a:rPr lang="zh-CN" altLang="en-US" sz="2800" dirty="0"/>
              <a:t>完成计划投资。</a:t>
            </a:r>
            <a:endParaRPr lang="en-US" altLang="zh-CN" sz="2800" dirty="0"/>
          </a:p>
          <a:p>
            <a:pPr eaLnBrk="1" hangingPunct="1">
              <a:lnSpc>
                <a:spcPct val="80000"/>
              </a:lnSpc>
              <a:buNone/>
            </a:pPr>
            <a:r>
              <a:rPr lang="zh-CN" altLang="en-US" sz="2800" dirty="0">
                <a:solidFill>
                  <a:srgbClr val="FF0000"/>
                </a:solidFill>
              </a:rPr>
              <a:t> </a:t>
            </a:r>
            <a:endParaRPr lang="en-US" altLang="zh-CN" sz="2800" dirty="0"/>
          </a:p>
          <a:p>
            <a:pPr eaLnBrk="1" hangingPunct="1">
              <a:lnSpc>
                <a:spcPct val="80000"/>
              </a:lnSpc>
              <a:buNone/>
            </a:pPr>
            <a:r>
              <a:rPr lang="en-US" altLang="zh-CN" sz="2800" dirty="0"/>
              <a:t>  </a:t>
            </a:r>
            <a:endParaRPr lang="en-US" altLang="zh-CN" sz="2800" dirty="0"/>
          </a:p>
          <a:p>
            <a:pPr eaLnBrk="1" hangingPunct="1">
              <a:lnSpc>
                <a:spcPct val="90000"/>
              </a:lnSpc>
              <a:buNone/>
            </a:pPr>
            <a:endParaRPr lang="zh-CN" altLang="en-US" sz="2400" dirty="0"/>
          </a:p>
          <a:p>
            <a:pPr eaLnBrk="1" hangingPunct="1">
              <a:lnSpc>
                <a:spcPct val="90000"/>
              </a:lnSpc>
              <a:buNone/>
            </a:pPr>
            <a:endParaRPr lang="zh-CN" altLang="en-US" sz="2400" dirty="0"/>
          </a:p>
          <a:p>
            <a:pPr eaLnBrk="1" hangingPunct="1">
              <a:lnSpc>
                <a:spcPct val="90000"/>
              </a:lnSpc>
            </a:pPr>
            <a:endParaRPr lang="zh-CN" alt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4">
                                            <p:txEl>
                                              <p:charRg st="0" end="94"/>
                                            </p:txEl>
                                          </p:spTgt>
                                        </p:tgtEl>
                                        <p:attrNameLst>
                                          <p:attrName>style.visibility</p:attrName>
                                        </p:attrNameLst>
                                      </p:cBhvr>
                                      <p:to>
                                        <p:strVal val="visible"/>
                                      </p:to>
                                    </p:set>
                                    <p:animEffect transition="in" filter="fade">
                                      <p:cBhvr>
                                        <p:cTn id="7" dur="1000"/>
                                        <p:tgtEl>
                                          <p:spTgt spid="38914">
                                            <p:txEl>
                                              <p:charRg st="0" end="94"/>
                                            </p:txEl>
                                          </p:spTgt>
                                        </p:tgtEl>
                                      </p:cBhvr>
                                    </p:animEffect>
                                    <p:anim calcmode="lin" valueType="num">
                                      <p:cBhvr>
                                        <p:cTn id="8" dur="1000" fill="hold"/>
                                        <p:tgtEl>
                                          <p:spTgt spid="38914">
                                            <p:txEl>
                                              <p:charRg st="0" end="94"/>
                                            </p:txEl>
                                          </p:spTgt>
                                        </p:tgtEl>
                                        <p:attrNameLst>
                                          <p:attrName>ppt_x</p:attrName>
                                        </p:attrNameLst>
                                      </p:cBhvr>
                                      <p:tavLst>
                                        <p:tav tm="0">
                                          <p:val>
                                            <p:strVal val="#ppt_x"/>
                                          </p:val>
                                        </p:tav>
                                        <p:tav tm="100000">
                                          <p:val>
                                            <p:strVal val="#ppt_x"/>
                                          </p:val>
                                        </p:tav>
                                      </p:tavLst>
                                    </p:anim>
                                    <p:anim calcmode="lin" valueType="num">
                                      <p:cBhvr>
                                        <p:cTn id="9" dur="1000" fill="hold"/>
                                        <p:tgtEl>
                                          <p:spTgt spid="38914">
                                            <p:txEl>
                                              <p:charRg st="0" end="9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8914">
                                            <p:txEl>
                                              <p:charRg st="94" end="136"/>
                                            </p:txEl>
                                          </p:spTgt>
                                        </p:tgtEl>
                                        <p:attrNameLst>
                                          <p:attrName>style.visibility</p:attrName>
                                        </p:attrNameLst>
                                      </p:cBhvr>
                                      <p:to>
                                        <p:strVal val="visible"/>
                                      </p:to>
                                    </p:set>
                                    <p:animEffect transition="in" filter="fade">
                                      <p:cBhvr>
                                        <p:cTn id="14" dur="1000"/>
                                        <p:tgtEl>
                                          <p:spTgt spid="38914">
                                            <p:txEl>
                                              <p:charRg st="94" end="136"/>
                                            </p:txEl>
                                          </p:spTgt>
                                        </p:tgtEl>
                                      </p:cBhvr>
                                    </p:animEffect>
                                    <p:anim calcmode="lin" valueType="num">
                                      <p:cBhvr>
                                        <p:cTn id="15" dur="1000" fill="hold"/>
                                        <p:tgtEl>
                                          <p:spTgt spid="38914">
                                            <p:txEl>
                                              <p:charRg st="94" end="136"/>
                                            </p:txEl>
                                          </p:spTgt>
                                        </p:tgtEl>
                                        <p:attrNameLst>
                                          <p:attrName>ppt_x</p:attrName>
                                        </p:attrNameLst>
                                      </p:cBhvr>
                                      <p:tavLst>
                                        <p:tav tm="0">
                                          <p:val>
                                            <p:strVal val="#ppt_x"/>
                                          </p:val>
                                        </p:tav>
                                        <p:tav tm="100000">
                                          <p:val>
                                            <p:strVal val="#ppt_x"/>
                                          </p:val>
                                        </p:tav>
                                      </p:tavLst>
                                    </p:anim>
                                    <p:anim calcmode="lin" valueType="num">
                                      <p:cBhvr>
                                        <p:cTn id="16" dur="1000" fill="hold"/>
                                        <p:tgtEl>
                                          <p:spTgt spid="38914">
                                            <p:txEl>
                                              <p:charRg st="94" end="13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8914">
                                            <p:txEl>
                                              <p:charRg st="136" end="157"/>
                                            </p:txEl>
                                          </p:spTgt>
                                        </p:tgtEl>
                                        <p:attrNameLst>
                                          <p:attrName>style.visibility</p:attrName>
                                        </p:attrNameLst>
                                      </p:cBhvr>
                                      <p:to>
                                        <p:strVal val="visible"/>
                                      </p:to>
                                    </p:set>
                                    <p:animEffect transition="in" filter="fade">
                                      <p:cBhvr>
                                        <p:cTn id="21" dur="1000"/>
                                        <p:tgtEl>
                                          <p:spTgt spid="38914">
                                            <p:txEl>
                                              <p:charRg st="136" end="157"/>
                                            </p:txEl>
                                          </p:spTgt>
                                        </p:tgtEl>
                                      </p:cBhvr>
                                    </p:animEffect>
                                    <p:anim calcmode="lin" valueType="num">
                                      <p:cBhvr>
                                        <p:cTn id="22" dur="1000" fill="hold"/>
                                        <p:tgtEl>
                                          <p:spTgt spid="38914">
                                            <p:txEl>
                                              <p:charRg st="136" end="157"/>
                                            </p:txEl>
                                          </p:spTgt>
                                        </p:tgtEl>
                                        <p:attrNameLst>
                                          <p:attrName>ppt_x</p:attrName>
                                        </p:attrNameLst>
                                      </p:cBhvr>
                                      <p:tavLst>
                                        <p:tav tm="0">
                                          <p:val>
                                            <p:strVal val="#ppt_x"/>
                                          </p:val>
                                        </p:tav>
                                        <p:tav tm="100000">
                                          <p:val>
                                            <p:strVal val="#ppt_x"/>
                                          </p:val>
                                        </p:tav>
                                      </p:tavLst>
                                    </p:anim>
                                    <p:anim calcmode="lin" valueType="num">
                                      <p:cBhvr>
                                        <p:cTn id="23" dur="1000" fill="hold"/>
                                        <p:tgtEl>
                                          <p:spTgt spid="38914">
                                            <p:txEl>
                                              <p:charRg st="136" end="15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8914">
                                            <p:txEl>
                                              <p:charRg st="157" end="239"/>
                                            </p:txEl>
                                          </p:spTgt>
                                        </p:tgtEl>
                                        <p:attrNameLst>
                                          <p:attrName>style.visibility</p:attrName>
                                        </p:attrNameLst>
                                      </p:cBhvr>
                                      <p:to>
                                        <p:strVal val="visible"/>
                                      </p:to>
                                    </p:set>
                                    <p:animEffect transition="in" filter="fade">
                                      <p:cBhvr>
                                        <p:cTn id="28" dur="1000"/>
                                        <p:tgtEl>
                                          <p:spTgt spid="38914">
                                            <p:txEl>
                                              <p:charRg st="157" end="239"/>
                                            </p:txEl>
                                          </p:spTgt>
                                        </p:tgtEl>
                                      </p:cBhvr>
                                    </p:animEffect>
                                    <p:anim calcmode="lin" valueType="num">
                                      <p:cBhvr>
                                        <p:cTn id="29" dur="1000" fill="hold"/>
                                        <p:tgtEl>
                                          <p:spTgt spid="38914">
                                            <p:txEl>
                                              <p:charRg st="157" end="239"/>
                                            </p:txEl>
                                          </p:spTgt>
                                        </p:tgtEl>
                                        <p:attrNameLst>
                                          <p:attrName>ppt_x</p:attrName>
                                        </p:attrNameLst>
                                      </p:cBhvr>
                                      <p:tavLst>
                                        <p:tav tm="0">
                                          <p:val>
                                            <p:strVal val="#ppt_x"/>
                                          </p:val>
                                        </p:tav>
                                        <p:tav tm="100000">
                                          <p:val>
                                            <p:strVal val="#ppt_x"/>
                                          </p:val>
                                        </p:tav>
                                      </p:tavLst>
                                    </p:anim>
                                    <p:anim calcmode="lin" valueType="num">
                                      <p:cBhvr>
                                        <p:cTn id="30" dur="1000" fill="hold"/>
                                        <p:tgtEl>
                                          <p:spTgt spid="38914">
                                            <p:txEl>
                                              <p:charRg st="157" end="239"/>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8914">
                                            <p:txEl>
                                              <p:charRg st="239" end="241"/>
                                            </p:txEl>
                                          </p:spTgt>
                                        </p:tgtEl>
                                        <p:attrNameLst>
                                          <p:attrName>style.visibility</p:attrName>
                                        </p:attrNameLst>
                                      </p:cBhvr>
                                      <p:to>
                                        <p:strVal val="visible"/>
                                      </p:to>
                                    </p:set>
                                    <p:animEffect transition="in" filter="fade">
                                      <p:cBhvr>
                                        <p:cTn id="35" dur="1000"/>
                                        <p:tgtEl>
                                          <p:spTgt spid="38914">
                                            <p:txEl>
                                              <p:charRg st="239" end="241"/>
                                            </p:txEl>
                                          </p:spTgt>
                                        </p:tgtEl>
                                      </p:cBhvr>
                                    </p:animEffect>
                                    <p:anim calcmode="lin" valueType="num">
                                      <p:cBhvr>
                                        <p:cTn id="36" dur="1000" fill="hold"/>
                                        <p:tgtEl>
                                          <p:spTgt spid="38914">
                                            <p:txEl>
                                              <p:charRg st="239" end="241"/>
                                            </p:txEl>
                                          </p:spTgt>
                                        </p:tgtEl>
                                        <p:attrNameLst>
                                          <p:attrName>ppt_x</p:attrName>
                                        </p:attrNameLst>
                                      </p:cBhvr>
                                      <p:tavLst>
                                        <p:tav tm="0">
                                          <p:val>
                                            <p:strVal val="#ppt_x"/>
                                          </p:val>
                                        </p:tav>
                                        <p:tav tm="100000">
                                          <p:val>
                                            <p:strVal val="#ppt_x"/>
                                          </p:val>
                                        </p:tav>
                                      </p:tavLst>
                                    </p:anim>
                                    <p:anim calcmode="lin" valueType="num">
                                      <p:cBhvr>
                                        <p:cTn id="37" dur="1000" fill="hold"/>
                                        <p:tgtEl>
                                          <p:spTgt spid="38914">
                                            <p:txEl>
                                              <p:charRg st="239" end="24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8914">
                                            <p:txEl>
                                              <p:charRg st="241" end="244"/>
                                            </p:txEl>
                                          </p:spTgt>
                                        </p:tgtEl>
                                        <p:attrNameLst>
                                          <p:attrName>style.visibility</p:attrName>
                                        </p:attrNameLst>
                                      </p:cBhvr>
                                      <p:to>
                                        <p:strVal val="visible"/>
                                      </p:to>
                                    </p:set>
                                    <p:animEffect transition="in" filter="fade">
                                      <p:cBhvr>
                                        <p:cTn id="42" dur="1000"/>
                                        <p:tgtEl>
                                          <p:spTgt spid="38914">
                                            <p:txEl>
                                              <p:charRg st="241" end="244"/>
                                            </p:txEl>
                                          </p:spTgt>
                                        </p:tgtEl>
                                      </p:cBhvr>
                                    </p:animEffect>
                                    <p:anim calcmode="lin" valueType="num">
                                      <p:cBhvr>
                                        <p:cTn id="43" dur="1000" fill="hold"/>
                                        <p:tgtEl>
                                          <p:spTgt spid="38914">
                                            <p:txEl>
                                              <p:charRg st="241" end="244"/>
                                            </p:txEl>
                                          </p:spTgt>
                                        </p:tgtEl>
                                        <p:attrNameLst>
                                          <p:attrName>ppt_x</p:attrName>
                                        </p:attrNameLst>
                                      </p:cBhvr>
                                      <p:tavLst>
                                        <p:tav tm="0">
                                          <p:val>
                                            <p:strVal val="#ppt_x"/>
                                          </p:val>
                                        </p:tav>
                                        <p:tav tm="100000">
                                          <p:val>
                                            <p:strVal val="#ppt_x"/>
                                          </p:val>
                                        </p:tav>
                                      </p:tavLst>
                                    </p:anim>
                                    <p:anim calcmode="lin" valueType="num">
                                      <p:cBhvr>
                                        <p:cTn id="44" dur="1000" fill="hold"/>
                                        <p:tgtEl>
                                          <p:spTgt spid="38914">
                                            <p:txEl>
                                              <p:charRg st="241" end="24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内容占位符 2"/>
          <p:cNvSpPr>
            <a:spLocks noGrp="1" noRot="1"/>
          </p:cNvSpPr>
          <p:nvPr>
            <p:ph idx="4294967295"/>
          </p:nvPr>
        </p:nvSpPr>
        <p:spPr>
          <a:xfrm>
            <a:off x="457200" y="304800"/>
            <a:ext cx="8229600" cy="6096000"/>
          </a:xfrm>
        </p:spPr>
        <p:txBody>
          <a:bodyPr vert="horz" wrap="square" lIns="91440" tIns="45720" rIns="91440" bIns="45720" anchor="t" anchorCtr="0"/>
          <a:p>
            <a:pPr eaLnBrk="1" hangingPunct="1">
              <a:buNone/>
            </a:pPr>
            <a:r>
              <a:rPr lang="zh-CN" altLang="en-US" sz="2400" dirty="0">
                <a:solidFill>
                  <a:srgbClr val="FF0000"/>
                </a:solidFill>
              </a:rPr>
              <a:t>（</a:t>
            </a:r>
            <a:r>
              <a:rPr lang="en-US" altLang="zh-CN" sz="2400" dirty="0">
                <a:solidFill>
                  <a:srgbClr val="FF0000"/>
                </a:solidFill>
              </a:rPr>
              <a:t>8</a:t>
            </a:r>
            <a:r>
              <a:rPr lang="zh-CN" altLang="en-US" sz="2400" dirty="0">
                <a:solidFill>
                  <a:srgbClr val="FF0000"/>
                </a:solidFill>
              </a:rPr>
              <a:t>）与会计报表对接：</a:t>
            </a:r>
            <a:r>
              <a:rPr lang="zh-CN" altLang="en-US" sz="2400" dirty="0"/>
              <a:t>（统计报表的）实际完成投资</a:t>
            </a:r>
            <a:r>
              <a:rPr lang="en-US" altLang="zh-CN" sz="2400" dirty="0"/>
              <a:t>=</a:t>
            </a:r>
            <a:r>
              <a:rPr lang="zh-CN" altLang="en-US" sz="2400" dirty="0"/>
              <a:t>（会计报表的）在建工程总余额</a:t>
            </a:r>
            <a:r>
              <a:rPr lang="en-US" altLang="zh-CN" sz="2400" dirty="0"/>
              <a:t>=</a:t>
            </a:r>
            <a:r>
              <a:rPr lang="zh-CN" altLang="en-US" sz="2400" dirty="0"/>
              <a:t>已经支付的全部费用</a:t>
            </a:r>
            <a:r>
              <a:rPr lang="en-US" altLang="zh-CN" sz="2400" dirty="0"/>
              <a:t>+</a:t>
            </a:r>
            <a:r>
              <a:rPr lang="zh-CN" altLang="en-US" sz="2400" dirty="0"/>
              <a:t>已确认但未支付的费用</a:t>
            </a:r>
            <a:r>
              <a:rPr lang="zh-CN" altLang="en-US" sz="2400" dirty="0">
                <a:solidFill>
                  <a:srgbClr val="FF0000"/>
                </a:solidFill>
              </a:rPr>
              <a:t>（应付工程款）</a:t>
            </a:r>
            <a:r>
              <a:rPr lang="en-US" altLang="zh-CN" sz="2400" dirty="0"/>
              <a:t>=</a:t>
            </a:r>
            <a:r>
              <a:rPr lang="zh-CN" altLang="en-US" sz="2400" dirty="0"/>
              <a:t>建设安装工程投资 </a:t>
            </a:r>
            <a:r>
              <a:rPr lang="zh-CN" altLang="en-US" sz="2400" dirty="0">
                <a:solidFill>
                  <a:srgbClr val="FF0000"/>
                </a:solidFill>
              </a:rPr>
              <a:t>（包括应付工程款）</a:t>
            </a:r>
            <a:r>
              <a:rPr lang="en-US" altLang="zh-CN" sz="2400" dirty="0"/>
              <a:t>+</a:t>
            </a:r>
            <a:r>
              <a:rPr lang="zh-CN" altLang="en-US" sz="2400" dirty="0"/>
              <a:t>设备投资</a:t>
            </a:r>
            <a:r>
              <a:rPr lang="en-US" altLang="zh-CN" sz="2400" dirty="0"/>
              <a:t>+</a:t>
            </a:r>
            <a:r>
              <a:rPr lang="zh-CN" altLang="en-US" sz="2400" dirty="0"/>
              <a:t>待摊投资</a:t>
            </a:r>
            <a:r>
              <a:rPr lang="zh-CN" altLang="en-US" sz="2400" dirty="0">
                <a:solidFill>
                  <a:srgbClr val="FF0000"/>
                </a:solidFill>
              </a:rPr>
              <a:t>（包括前期费用）</a:t>
            </a:r>
            <a:r>
              <a:rPr lang="en-US" altLang="zh-CN" sz="2400" dirty="0"/>
              <a:t>+</a:t>
            </a:r>
            <a:r>
              <a:rPr lang="zh-CN" altLang="en-US" sz="2400" dirty="0"/>
              <a:t>其他投资</a:t>
            </a:r>
            <a:r>
              <a:rPr lang="en-US" altLang="zh-CN" sz="2400" dirty="0"/>
              <a:t>+</a:t>
            </a:r>
            <a:r>
              <a:rPr lang="zh-CN" altLang="en-US" sz="2400" dirty="0"/>
              <a:t>转出投资</a:t>
            </a:r>
            <a:r>
              <a:rPr lang="en-US" altLang="zh-CN" sz="2400" dirty="0"/>
              <a:t>+</a:t>
            </a:r>
            <a:r>
              <a:rPr lang="zh-CN" altLang="en-US" sz="2400" dirty="0"/>
              <a:t>待核销基建支出。</a:t>
            </a:r>
            <a:endParaRPr lang="en-US" altLang="zh-CN" sz="2400" dirty="0"/>
          </a:p>
          <a:p>
            <a:pPr eaLnBrk="1" hangingPunct="1">
              <a:buNone/>
            </a:pPr>
            <a:r>
              <a:rPr lang="zh-CN" altLang="en-US" sz="2400" dirty="0"/>
              <a:t>（</a:t>
            </a:r>
            <a:r>
              <a:rPr lang="en-US" altLang="zh-CN" sz="2400" dirty="0"/>
              <a:t>9</a:t>
            </a:r>
            <a:r>
              <a:rPr lang="zh-CN" altLang="en-US" sz="2400" dirty="0"/>
              <a:t>）勾选管理信息的“开工”后，形象工程不能再选“未开工”项，至少是“地基”或以后的阶段，否则统计汇总中仍然默认为未开工。</a:t>
            </a:r>
            <a:r>
              <a:rPr lang="zh-CN" altLang="en-US" sz="2400" dirty="0">
                <a:solidFill>
                  <a:srgbClr val="FF0000"/>
                </a:solidFill>
              </a:rPr>
              <a:t>对于“开工”的确认</a:t>
            </a:r>
            <a:r>
              <a:rPr lang="zh-CN" altLang="en-US" sz="2400" dirty="0"/>
              <a:t>，应该是在签订主体施工合同后，施工队进场对永久性建筑物的建设进行开沟挖槽才是正式开工，其他的前期三通一平等工作不能算开工。</a:t>
            </a:r>
            <a:endParaRPr lang="en-US" altLang="zh-CN" sz="2400" dirty="0"/>
          </a:p>
          <a:p>
            <a:pPr eaLnBrk="1" hangingPunct="1">
              <a:lnSpc>
                <a:spcPct val="80000"/>
              </a:lnSpc>
              <a:buNone/>
            </a:pPr>
            <a:r>
              <a:rPr lang="zh-CN" altLang="en-US" sz="2400" dirty="0"/>
              <a:t>（</a:t>
            </a:r>
            <a:r>
              <a:rPr lang="en-US" altLang="zh-CN" sz="2400" dirty="0">
                <a:solidFill>
                  <a:srgbClr val="FF0000"/>
                </a:solidFill>
              </a:rPr>
              <a:t>10</a:t>
            </a:r>
            <a:r>
              <a:rPr lang="zh-CN" altLang="en-US" sz="2400" dirty="0">
                <a:solidFill>
                  <a:srgbClr val="FF0000"/>
                </a:solidFill>
              </a:rPr>
              <a:t>）勾选全过程跟踪审计</a:t>
            </a:r>
            <a:r>
              <a:rPr lang="zh-CN" altLang="en-US" sz="2400" dirty="0"/>
              <a:t>但送审额为零或审减额为零的，按无全过程跟踪审计或无效算。</a:t>
            </a:r>
            <a:endParaRPr lang="en-US" altLang="zh-CN" sz="2400" dirty="0"/>
          </a:p>
          <a:p>
            <a:pPr eaLnBrk="1" hangingPunct="1">
              <a:lnSpc>
                <a:spcPct val="80000"/>
              </a:lnSpc>
              <a:buNone/>
            </a:pPr>
            <a:r>
              <a:rPr lang="zh-CN" altLang="en-US" sz="2400" dirty="0"/>
              <a:t>（</a:t>
            </a:r>
            <a:r>
              <a:rPr lang="en-US" altLang="zh-CN" sz="2400" dirty="0"/>
              <a:t>11</a:t>
            </a:r>
            <a:r>
              <a:rPr lang="zh-CN" altLang="en-US" sz="2400" dirty="0"/>
              <a:t>）项目一次报表未报的，系统默认为该项目“未开工”，所以对一次未报的项目一定要补报，只填</a:t>
            </a:r>
            <a:r>
              <a:rPr lang="en-US" altLang="zh-CN" sz="2400" dirty="0"/>
              <a:t>2011-4-25</a:t>
            </a:r>
            <a:r>
              <a:rPr lang="zh-CN" altLang="en-US" sz="2400" dirty="0"/>
              <a:t>日的也要补，并且要补报到最后数据手续不再变动为止（完工或竣工）。这里注意停工是指中途停工，不是完工以后的阶段，未开工的不能选这项。</a:t>
            </a:r>
            <a:endParaRPr lang="en-US" altLang="zh-CN" sz="2400" dirty="0"/>
          </a:p>
          <a:p>
            <a:pPr eaLnBrk="1" hangingPunct="1"/>
            <a:endParaRPr lang="en-US" altLang="zh-CN" dirty="0"/>
          </a:p>
          <a:p>
            <a:pPr eaLnBrk="1" hangingPunct="1"/>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938">
                                            <p:txEl>
                                              <p:charRg st="0" end="124"/>
                                            </p:txEl>
                                          </p:spTgt>
                                        </p:tgtEl>
                                        <p:attrNameLst>
                                          <p:attrName>style.visibility</p:attrName>
                                        </p:attrNameLst>
                                      </p:cBhvr>
                                      <p:to>
                                        <p:strVal val="visible"/>
                                      </p:to>
                                    </p:set>
                                    <p:animEffect transition="in" filter="fade">
                                      <p:cBhvr>
                                        <p:cTn id="7" dur="1000"/>
                                        <p:tgtEl>
                                          <p:spTgt spid="39938">
                                            <p:txEl>
                                              <p:charRg st="0" end="124"/>
                                            </p:txEl>
                                          </p:spTgt>
                                        </p:tgtEl>
                                      </p:cBhvr>
                                    </p:animEffect>
                                    <p:anim calcmode="lin" valueType="num">
                                      <p:cBhvr>
                                        <p:cTn id="8" dur="1000" fill="hold"/>
                                        <p:tgtEl>
                                          <p:spTgt spid="39938">
                                            <p:txEl>
                                              <p:charRg st="0" end="124"/>
                                            </p:txEl>
                                          </p:spTgt>
                                        </p:tgtEl>
                                        <p:attrNameLst>
                                          <p:attrName>ppt_x</p:attrName>
                                        </p:attrNameLst>
                                      </p:cBhvr>
                                      <p:tavLst>
                                        <p:tav tm="0">
                                          <p:val>
                                            <p:strVal val="#ppt_x"/>
                                          </p:val>
                                        </p:tav>
                                        <p:tav tm="100000">
                                          <p:val>
                                            <p:strVal val="#ppt_x"/>
                                          </p:val>
                                        </p:tav>
                                      </p:tavLst>
                                    </p:anim>
                                    <p:anim calcmode="lin" valueType="num">
                                      <p:cBhvr>
                                        <p:cTn id="9" dur="1000" fill="hold"/>
                                        <p:tgtEl>
                                          <p:spTgt spid="39938">
                                            <p:txEl>
                                              <p:charRg st="0" end="12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9938">
                                            <p:txEl>
                                              <p:charRg st="124" end="256"/>
                                            </p:txEl>
                                          </p:spTgt>
                                        </p:tgtEl>
                                        <p:attrNameLst>
                                          <p:attrName>style.visibility</p:attrName>
                                        </p:attrNameLst>
                                      </p:cBhvr>
                                      <p:to>
                                        <p:strVal val="visible"/>
                                      </p:to>
                                    </p:set>
                                    <p:animEffect transition="in" filter="fade">
                                      <p:cBhvr>
                                        <p:cTn id="14" dur="1000"/>
                                        <p:tgtEl>
                                          <p:spTgt spid="39938">
                                            <p:txEl>
                                              <p:charRg st="124" end="256"/>
                                            </p:txEl>
                                          </p:spTgt>
                                        </p:tgtEl>
                                      </p:cBhvr>
                                    </p:animEffect>
                                    <p:anim calcmode="lin" valueType="num">
                                      <p:cBhvr>
                                        <p:cTn id="15" dur="1000" fill="hold"/>
                                        <p:tgtEl>
                                          <p:spTgt spid="39938">
                                            <p:txEl>
                                              <p:charRg st="124" end="256"/>
                                            </p:txEl>
                                          </p:spTgt>
                                        </p:tgtEl>
                                        <p:attrNameLst>
                                          <p:attrName>ppt_x</p:attrName>
                                        </p:attrNameLst>
                                      </p:cBhvr>
                                      <p:tavLst>
                                        <p:tav tm="0">
                                          <p:val>
                                            <p:strVal val="#ppt_x"/>
                                          </p:val>
                                        </p:tav>
                                        <p:tav tm="100000">
                                          <p:val>
                                            <p:strVal val="#ppt_x"/>
                                          </p:val>
                                        </p:tav>
                                      </p:tavLst>
                                    </p:anim>
                                    <p:anim calcmode="lin" valueType="num">
                                      <p:cBhvr>
                                        <p:cTn id="16" dur="1000" fill="hold"/>
                                        <p:tgtEl>
                                          <p:spTgt spid="39938">
                                            <p:txEl>
                                              <p:charRg st="124" end="25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9938">
                                            <p:txEl>
                                              <p:charRg st="256" end="298"/>
                                            </p:txEl>
                                          </p:spTgt>
                                        </p:tgtEl>
                                        <p:attrNameLst>
                                          <p:attrName>style.visibility</p:attrName>
                                        </p:attrNameLst>
                                      </p:cBhvr>
                                      <p:to>
                                        <p:strVal val="visible"/>
                                      </p:to>
                                    </p:set>
                                    <p:animEffect transition="in" filter="fade">
                                      <p:cBhvr>
                                        <p:cTn id="21" dur="1000"/>
                                        <p:tgtEl>
                                          <p:spTgt spid="39938">
                                            <p:txEl>
                                              <p:charRg st="256" end="298"/>
                                            </p:txEl>
                                          </p:spTgt>
                                        </p:tgtEl>
                                      </p:cBhvr>
                                    </p:animEffect>
                                    <p:anim calcmode="lin" valueType="num">
                                      <p:cBhvr>
                                        <p:cTn id="22" dur="1000" fill="hold"/>
                                        <p:tgtEl>
                                          <p:spTgt spid="39938">
                                            <p:txEl>
                                              <p:charRg st="256" end="298"/>
                                            </p:txEl>
                                          </p:spTgt>
                                        </p:tgtEl>
                                        <p:attrNameLst>
                                          <p:attrName>ppt_x</p:attrName>
                                        </p:attrNameLst>
                                      </p:cBhvr>
                                      <p:tavLst>
                                        <p:tav tm="0">
                                          <p:val>
                                            <p:strVal val="#ppt_x"/>
                                          </p:val>
                                        </p:tav>
                                        <p:tav tm="100000">
                                          <p:val>
                                            <p:strVal val="#ppt_x"/>
                                          </p:val>
                                        </p:tav>
                                      </p:tavLst>
                                    </p:anim>
                                    <p:anim calcmode="lin" valueType="num">
                                      <p:cBhvr>
                                        <p:cTn id="23" dur="1000" fill="hold"/>
                                        <p:tgtEl>
                                          <p:spTgt spid="39938">
                                            <p:txEl>
                                              <p:charRg st="256" end="298"/>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9938">
                                            <p:txEl>
                                              <p:charRg st="298" end="419"/>
                                            </p:txEl>
                                          </p:spTgt>
                                        </p:tgtEl>
                                        <p:attrNameLst>
                                          <p:attrName>style.visibility</p:attrName>
                                        </p:attrNameLst>
                                      </p:cBhvr>
                                      <p:to>
                                        <p:strVal val="visible"/>
                                      </p:to>
                                    </p:set>
                                    <p:animEffect transition="in" filter="fade">
                                      <p:cBhvr>
                                        <p:cTn id="28" dur="1000"/>
                                        <p:tgtEl>
                                          <p:spTgt spid="39938">
                                            <p:txEl>
                                              <p:charRg st="298" end="419"/>
                                            </p:txEl>
                                          </p:spTgt>
                                        </p:tgtEl>
                                      </p:cBhvr>
                                    </p:animEffect>
                                    <p:anim calcmode="lin" valueType="num">
                                      <p:cBhvr>
                                        <p:cTn id="29" dur="1000" fill="hold"/>
                                        <p:tgtEl>
                                          <p:spTgt spid="39938">
                                            <p:txEl>
                                              <p:charRg st="298" end="419"/>
                                            </p:txEl>
                                          </p:spTgt>
                                        </p:tgtEl>
                                        <p:attrNameLst>
                                          <p:attrName>ppt_x</p:attrName>
                                        </p:attrNameLst>
                                      </p:cBhvr>
                                      <p:tavLst>
                                        <p:tav tm="0">
                                          <p:val>
                                            <p:strVal val="#ppt_x"/>
                                          </p:val>
                                        </p:tav>
                                        <p:tav tm="100000">
                                          <p:val>
                                            <p:strVal val="#ppt_x"/>
                                          </p:val>
                                        </p:tav>
                                      </p:tavLst>
                                    </p:anim>
                                    <p:anim calcmode="lin" valueType="num">
                                      <p:cBhvr>
                                        <p:cTn id="30" dur="1000" fill="hold"/>
                                        <p:tgtEl>
                                          <p:spTgt spid="39938">
                                            <p:txEl>
                                              <p:charRg st="298" end="41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3"/>
          <p:cNvSpPr>
            <a:spLocks noGrp="1" noRot="1"/>
          </p:cNvSpPr>
          <p:nvPr>
            <p:ph type="body" idx="4294967295"/>
          </p:nvPr>
        </p:nvSpPr>
        <p:spPr>
          <a:xfrm>
            <a:off x="457200" y="381000"/>
            <a:ext cx="8229600" cy="5867400"/>
          </a:xfrm>
        </p:spPr>
        <p:txBody>
          <a:bodyPr vert="horz" wrap="square" lIns="91440" tIns="45720" rIns="91440" bIns="45720" anchor="t" anchorCtr="0"/>
          <a:p>
            <a:pPr eaLnBrk="1" hangingPunct="1">
              <a:lnSpc>
                <a:spcPct val="80000"/>
              </a:lnSpc>
              <a:buNone/>
            </a:pPr>
            <a:r>
              <a:rPr lang="zh-CN" altLang="en-US" sz="2000" dirty="0"/>
              <a:t> </a:t>
            </a:r>
            <a:endParaRPr lang="en-US" altLang="zh-CN" sz="2000" dirty="0"/>
          </a:p>
          <a:p>
            <a:pPr eaLnBrk="1" hangingPunct="1">
              <a:lnSpc>
                <a:spcPct val="80000"/>
              </a:lnSpc>
              <a:buNone/>
            </a:pPr>
            <a:r>
              <a:rPr lang="zh-CN" altLang="en-US" sz="2400" dirty="0"/>
              <a:t>（</a:t>
            </a:r>
            <a:r>
              <a:rPr lang="en-US" altLang="zh-CN" sz="2400" dirty="0"/>
              <a:t>12</a:t>
            </a:r>
            <a:r>
              <a:rPr lang="zh-CN" altLang="en-US" sz="2400" dirty="0"/>
              <a:t>）实际建筑规模：单位平方米，完工的按实际建完面积算，已开工未完工的按设计图纸算；当前完成建设面积：也就是按填报当期已经完成楼层计算完成的建设面积。</a:t>
            </a:r>
            <a:endParaRPr lang="en-US" altLang="zh-CN" sz="2400" dirty="0"/>
          </a:p>
          <a:p>
            <a:pPr eaLnBrk="1" hangingPunct="1">
              <a:lnSpc>
                <a:spcPct val="80000"/>
              </a:lnSpc>
              <a:buNone/>
            </a:pPr>
            <a:r>
              <a:rPr lang="en-US" altLang="zh-CN" sz="2400" dirty="0"/>
              <a:t>2.</a:t>
            </a:r>
            <a:r>
              <a:rPr lang="zh-CN" altLang="en-US" sz="2400" dirty="0"/>
              <a:t> 关键手续和管理信息的填报审核：填报（勾选）是否齐全？每勾选项里的具体框内内容是否填写齐全？要注意已办理的、已审批的、已下达的管理手续信息一定填报，否则当成是没有审批；另外要按要求填，批文类没文号证号的也是当没有，其他日期时间等要和实际情况相符。这部分审核一是看是否打钩，二看回显或查询是否填选了内容，三看填报内容和实际情况是否相符。</a:t>
            </a:r>
            <a:endParaRPr lang="zh-CN" altLang="en-US" sz="2400" dirty="0"/>
          </a:p>
          <a:p>
            <a:pPr eaLnBrk="1" hangingPunct="1">
              <a:lnSpc>
                <a:spcPct val="80000"/>
              </a:lnSpc>
              <a:buNone/>
            </a:pPr>
            <a:r>
              <a:rPr lang="en-US" altLang="zh-CN" sz="2400" dirty="0"/>
              <a:t>3.</a:t>
            </a:r>
            <a:r>
              <a:rPr lang="zh-CN" altLang="en-US" sz="2400" dirty="0"/>
              <a:t>是否按要求分阶段上传了照片，注意照片反映形象工程和勾选的形象工程要相符。从单个项目审核里就知道每期所报的内容。</a:t>
            </a:r>
            <a:endParaRPr lang="zh-CN" altLang="en-US" sz="2400" dirty="0"/>
          </a:p>
          <a:p>
            <a:pPr eaLnBrk="1" hangingPunct="1">
              <a:lnSpc>
                <a:spcPct val="80000"/>
              </a:lnSpc>
            </a:pPr>
            <a:endParaRPr lang="zh-CN" altLang="en-US" sz="2800" dirty="0"/>
          </a:p>
          <a:p>
            <a:pPr eaLnBrk="1" hangingPunct="1">
              <a:lnSpc>
                <a:spcPct val="80000"/>
              </a:lnSpc>
            </a:pPr>
            <a:endParaRPr lang="zh-CN" alt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962">
                                            <p:txEl>
                                              <p:charRg st="0" end="2"/>
                                            </p:txEl>
                                          </p:spTgt>
                                        </p:tgtEl>
                                        <p:attrNameLst>
                                          <p:attrName>style.visibility</p:attrName>
                                        </p:attrNameLst>
                                      </p:cBhvr>
                                      <p:to>
                                        <p:strVal val="visible"/>
                                      </p:to>
                                    </p:set>
                                    <p:animEffect transition="in" filter="fade">
                                      <p:cBhvr>
                                        <p:cTn id="7" dur="1000"/>
                                        <p:tgtEl>
                                          <p:spTgt spid="40962">
                                            <p:txEl>
                                              <p:charRg st="0" end="2"/>
                                            </p:txEl>
                                          </p:spTgt>
                                        </p:tgtEl>
                                      </p:cBhvr>
                                    </p:animEffect>
                                    <p:anim calcmode="lin" valueType="num">
                                      <p:cBhvr>
                                        <p:cTn id="8" dur="1000" fill="hold"/>
                                        <p:tgtEl>
                                          <p:spTgt spid="40962">
                                            <p:txEl>
                                              <p:charRg st="0" end="2"/>
                                            </p:txEl>
                                          </p:spTgt>
                                        </p:tgtEl>
                                        <p:attrNameLst>
                                          <p:attrName>ppt_x</p:attrName>
                                        </p:attrNameLst>
                                      </p:cBhvr>
                                      <p:tavLst>
                                        <p:tav tm="0">
                                          <p:val>
                                            <p:strVal val="#ppt_x"/>
                                          </p:val>
                                        </p:tav>
                                        <p:tav tm="100000">
                                          <p:val>
                                            <p:strVal val="#ppt_x"/>
                                          </p:val>
                                        </p:tav>
                                      </p:tavLst>
                                    </p:anim>
                                    <p:anim calcmode="lin" valueType="num">
                                      <p:cBhvr>
                                        <p:cTn id="9" dur="1000" fill="hold"/>
                                        <p:tgtEl>
                                          <p:spTgt spid="40962">
                                            <p:txEl>
                                              <p:charRg st="0"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0962">
                                            <p:txEl>
                                              <p:charRg st="2" end="79"/>
                                            </p:txEl>
                                          </p:spTgt>
                                        </p:tgtEl>
                                        <p:attrNameLst>
                                          <p:attrName>style.visibility</p:attrName>
                                        </p:attrNameLst>
                                      </p:cBhvr>
                                      <p:to>
                                        <p:strVal val="visible"/>
                                      </p:to>
                                    </p:set>
                                    <p:animEffect transition="in" filter="fade">
                                      <p:cBhvr>
                                        <p:cTn id="14" dur="1000"/>
                                        <p:tgtEl>
                                          <p:spTgt spid="40962">
                                            <p:txEl>
                                              <p:charRg st="2" end="79"/>
                                            </p:txEl>
                                          </p:spTgt>
                                        </p:tgtEl>
                                      </p:cBhvr>
                                    </p:animEffect>
                                    <p:anim calcmode="lin" valueType="num">
                                      <p:cBhvr>
                                        <p:cTn id="15" dur="1000" fill="hold"/>
                                        <p:tgtEl>
                                          <p:spTgt spid="40962">
                                            <p:txEl>
                                              <p:charRg st="2" end="79"/>
                                            </p:txEl>
                                          </p:spTgt>
                                        </p:tgtEl>
                                        <p:attrNameLst>
                                          <p:attrName>ppt_x</p:attrName>
                                        </p:attrNameLst>
                                      </p:cBhvr>
                                      <p:tavLst>
                                        <p:tav tm="0">
                                          <p:val>
                                            <p:strVal val="#ppt_x"/>
                                          </p:val>
                                        </p:tav>
                                        <p:tav tm="100000">
                                          <p:val>
                                            <p:strVal val="#ppt_x"/>
                                          </p:val>
                                        </p:tav>
                                      </p:tavLst>
                                    </p:anim>
                                    <p:anim calcmode="lin" valueType="num">
                                      <p:cBhvr>
                                        <p:cTn id="16" dur="1000" fill="hold"/>
                                        <p:tgtEl>
                                          <p:spTgt spid="40962">
                                            <p:txEl>
                                              <p:charRg st="2" end="79"/>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0962">
                                            <p:txEl>
                                              <p:charRg st="79" end="249"/>
                                            </p:txEl>
                                          </p:spTgt>
                                        </p:tgtEl>
                                        <p:attrNameLst>
                                          <p:attrName>style.visibility</p:attrName>
                                        </p:attrNameLst>
                                      </p:cBhvr>
                                      <p:to>
                                        <p:strVal val="visible"/>
                                      </p:to>
                                    </p:set>
                                    <p:animEffect transition="in" filter="fade">
                                      <p:cBhvr>
                                        <p:cTn id="21" dur="1000"/>
                                        <p:tgtEl>
                                          <p:spTgt spid="40962">
                                            <p:txEl>
                                              <p:charRg st="79" end="249"/>
                                            </p:txEl>
                                          </p:spTgt>
                                        </p:tgtEl>
                                      </p:cBhvr>
                                    </p:animEffect>
                                    <p:anim calcmode="lin" valueType="num">
                                      <p:cBhvr>
                                        <p:cTn id="22" dur="1000" fill="hold"/>
                                        <p:tgtEl>
                                          <p:spTgt spid="40962">
                                            <p:txEl>
                                              <p:charRg st="79" end="249"/>
                                            </p:txEl>
                                          </p:spTgt>
                                        </p:tgtEl>
                                        <p:attrNameLst>
                                          <p:attrName>ppt_x</p:attrName>
                                        </p:attrNameLst>
                                      </p:cBhvr>
                                      <p:tavLst>
                                        <p:tav tm="0">
                                          <p:val>
                                            <p:strVal val="#ppt_x"/>
                                          </p:val>
                                        </p:tav>
                                        <p:tav tm="100000">
                                          <p:val>
                                            <p:strVal val="#ppt_x"/>
                                          </p:val>
                                        </p:tav>
                                      </p:tavLst>
                                    </p:anim>
                                    <p:anim calcmode="lin" valueType="num">
                                      <p:cBhvr>
                                        <p:cTn id="23" dur="1000" fill="hold"/>
                                        <p:tgtEl>
                                          <p:spTgt spid="40962">
                                            <p:txEl>
                                              <p:charRg st="79" end="249"/>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0962">
                                            <p:txEl>
                                              <p:charRg st="249" end="307"/>
                                            </p:txEl>
                                          </p:spTgt>
                                        </p:tgtEl>
                                        <p:attrNameLst>
                                          <p:attrName>style.visibility</p:attrName>
                                        </p:attrNameLst>
                                      </p:cBhvr>
                                      <p:to>
                                        <p:strVal val="visible"/>
                                      </p:to>
                                    </p:set>
                                    <p:animEffect transition="in" filter="fade">
                                      <p:cBhvr>
                                        <p:cTn id="28" dur="1000"/>
                                        <p:tgtEl>
                                          <p:spTgt spid="40962">
                                            <p:txEl>
                                              <p:charRg st="249" end="307"/>
                                            </p:txEl>
                                          </p:spTgt>
                                        </p:tgtEl>
                                      </p:cBhvr>
                                    </p:animEffect>
                                    <p:anim calcmode="lin" valueType="num">
                                      <p:cBhvr>
                                        <p:cTn id="29" dur="1000" fill="hold"/>
                                        <p:tgtEl>
                                          <p:spTgt spid="40962">
                                            <p:txEl>
                                              <p:charRg st="249" end="307"/>
                                            </p:txEl>
                                          </p:spTgt>
                                        </p:tgtEl>
                                        <p:attrNameLst>
                                          <p:attrName>ppt_x</p:attrName>
                                        </p:attrNameLst>
                                      </p:cBhvr>
                                      <p:tavLst>
                                        <p:tav tm="0">
                                          <p:val>
                                            <p:strVal val="#ppt_x"/>
                                          </p:val>
                                        </p:tav>
                                        <p:tav tm="100000">
                                          <p:val>
                                            <p:strVal val="#ppt_x"/>
                                          </p:val>
                                        </p:tav>
                                      </p:tavLst>
                                    </p:anim>
                                    <p:anim calcmode="lin" valueType="num">
                                      <p:cBhvr>
                                        <p:cTn id="30" dur="1000" fill="hold"/>
                                        <p:tgtEl>
                                          <p:spTgt spid="40962">
                                            <p:txEl>
                                              <p:charRg st="249" end="30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2"/>
          <p:cNvSpPr/>
          <p:nvPr/>
        </p:nvSpPr>
        <p:spPr>
          <a:xfrm>
            <a:off x="0" y="44450"/>
            <a:ext cx="8686800" cy="368300"/>
          </a:xfrm>
          <a:prstGeom prst="rect">
            <a:avLst/>
          </a:prstGeom>
          <a:noFill/>
          <a:ln w="9525">
            <a:noFill/>
          </a:ln>
        </p:spPr>
        <p:txBody>
          <a:bodyPr anchor="ctr" anchorCtr="0">
            <a:spAutoFit/>
          </a:bodyPr>
          <a:p>
            <a:pPr indent="1138555" eaLnBrk="0" hangingPunct="0"/>
            <a:endParaRPr lang="zh-CN" altLang="en-US" dirty="0">
              <a:latin typeface="Arial" panose="020B0604020202020204" pitchFamily="34" charset="0"/>
            </a:endParaRPr>
          </a:p>
        </p:txBody>
      </p:sp>
      <p:sp>
        <p:nvSpPr>
          <p:cNvPr id="41987" name="Rectangle 3"/>
          <p:cNvSpPr/>
          <p:nvPr/>
        </p:nvSpPr>
        <p:spPr>
          <a:xfrm>
            <a:off x="304800" y="412750"/>
            <a:ext cx="8686800" cy="6184900"/>
          </a:xfrm>
          <a:prstGeom prst="rect">
            <a:avLst/>
          </a:prstGeom>
          <a:noFill/>
          <a:ln w="9525">
            <a:noFill/>
          </a:ln>
        </p:spPr>
        <p:txBody>
          <a:bodyPr anchor="ctr" anchorCtr="0">
            <a:spAutoFit/>
          </a:bodyPr>
          <a:p>
            <a:pPr indent="1138555" eaLnBrk="0" hangingPunct="0"/>
            <a:r>
              <a:rPr lang="zh-CN" altLang="en-US" sz="2200" dirty="0">
                <a:latin typeface="Arial" panose="020B0604020202020204" pitchFamily="34" charset="0"/>
              </a:rPr>
              <a:t>（二） 项目汇总的审核：主要从数据汇总表中对项目名称个数、计划数据、填报数据关系及准确性的审核，也包括单个项目数据的审核内容。</a:t>
            </a:r>
            <a:endParaRPr lang="en-US" altLang="zh-CN" sz="2200" dirty="0">
              <a:latin typeface="Arial" panose="020B0604020202020204" pitchFamily="34" charset="0"/>
            </a:endParaRPr>
          </a:p>
          <a:p>
            <a:pPr indent="1138555" eaLnBrk="0" hangingPunct="0"/>
            <a:r>
              <a:rPr lang="zh-CN" altLang="en-US" sz="2200" dirty="0">
                <a:latin typeface="Arial" panose="020B0604020202020204" pitchFamily="34" charset="0"/>
              </a:rPr>
              <a:t>（</a:t>
            </a:r>
            <a:r>
              <a:rPr lang="en-US" altLang="zh-CN" sz="2200" dirty="0">
                <a:latin typeface="Arial" panose="020B0604020202020204" pitchFamily="34" charset="0"/>
              </a:rPr>
              <a:t>1</a:t>
            </a:r>
            <a:r>
              <a:rPr lang="zh-CN" altLang="en-US" sz="2200" dirty="0">
                <a:latin typeface="Arial" panose="020B0604020202020204" pitchFamily="34" charset="0"/>
              </a:rPr>
              <a:t>）项目名称个数的审核，包括不同施工状态的项目个数是否准确。</a:t>
            </a:r>
            <a:endParaRPr lang="en-US" altLang="zh-CN" sz="2200" dirty="0">
              <a:latin typeface="Arial" panose="020B0604020202020204" pitchFamily="34" charset="0"/>
            </a:endParaRPr>
          </a:p>
          <a:p>
            <a:pPr indent="1138555" eaLnBrk="0" hangingPunct="0"/>
            <a:r>
              <a:rPr lang="zh-CN" altLang="en-US" sz="2200" dirty="0">
                <a:latin typeface="Arial" panose="020B0604020202020204" pitchFamily="34" charset="0"/>
              </a:rPr>
              <a:t>（</a:t>
            </a:r>
            <a:r>
              <a:rPr lang="en-US" altLang="zh-CN" sz="2200" dirty="0">
                <a:latin typeface="Arial" panose="020B0604020202020204" pitchFamily="34" charset="0"/>
              </a:rPr>
              <a:t>2</a:t>
            </a:r>
            <a:r>
              <a:rPr lang="zh-CN" altLang="en-US" sz="2200" dirty="0">
                <a:latin typeface="Arial" panose="020B0604020202020204" pitchFamily="34" charset="0"/>
              </a:rPr>
              <a:t>）计划数据的审核，包括汇总的投资计划、中央预算计划、自治区财政配套计划、建设规模和原下达计划要对上。</a:t>
            </a:r>
            <a:endParaRPr lang="en-US" altLang="zh-CN" sz="2200" dirty="0">
              <a:latin typeface="Arial" panose="020B0604020202020204" pitchFamily="34" charset="0"/>
            </a:endParaRPr>
          </a:p>
          <a:p>
            <a:pPr indent="1138555" eaLnBrk="0" hangingPunct="0"/>
            <a:r>
              <a:rPr lang="zh-CN" altLang="en-US" sz="2200" dirty="0">
                <a:solidFill>
                  <a:srgbClr val="FF0000"/>
                </a:solidFill>
                <a:latin typeface="Arial" panose="020B0604020202020204" pitchFamily="34" charset="0"/>
              </a:rPr>
              <a:t>（</a:t>
            </a:r>
            <a:r>
              <a:rPr lang="en-US" altLang="zh-CN" sz="2200" dirty="0">
                <a:solidFill>
                  <a:srgbClr val="FF0000"/>
                </a:solidFill>
                <a:latin typeface="Arial" panose="020B0604020202020204" pitchFamily="34" charset="0"/>
              </a:rPr>
              <a:t>3</a:t>
            </a:r>
            <a:r>
              <a:rPr lang="zh-CN" altLang="en-US" sz="2200" dirty="0">
                <a:solidFill>
                  <a:srgbClr val="FF0000"/>
                </a:solidFill>
                <a:latin typeface="Arial" panose="020B0604020202020204" pitchFamily="34" charset="0"/>
              </a:rPr>
              <a:t>）数据关系的审核。</a:t>
            </a:r>
            <a:r>
              <a:rPr lang="zh-CN" altLang="en-US" sz="2200" dirty="0">
                <a:latin typeface="Arial" panose="020B0604020202020204" pitchFamily="34" charset="0"/>
              </a:rPr>
              <a:t>包括汇总报表及单项目报表数据逻辑关系的审核。</a:t>
            </a:r>
            <a:r>
              <a:rPr lang="en-US" altLang="zh-CN" sz="2200" dirty="0">
                <a:latin typeface="宋体" panose="02010600030101010101" pitchFamily="2" charset="-122"/>
              </a:rPr>
              <a:t>①</a:t>
            </a:r>
            <a:r>
              <a:rPr lang="zh-CN" altLang="en-US" sz="2200" dirty="0">
                <a:latin typeface="Arial" panose="020B0604020202020204" pitchFamily="34" charset="0"/>
              </a:rPr>
              <a:t>实际完成投资</a:t>
            </a:r>
            <a:r>
              <a:rPr lang="en-US" altLang="zh-CN" sz="2200" dirty="0">
                <a:latin typeface="Arial" panose="020B0604020202020204" pitchFamily="34" charset="0"/>
              </a:rPr>
              <a:t>=</a:t>
            </a:r>
            <a:r>
              <a:rPr lang="zh-CN" altLang="en-US" sz="2200" dirty="0">
                <a:latin typeface="Arial" panose="020B0604020202020204" pitchFamily="34" charset="0"/>
              </a:rPr>
              <a:t>完成计划投资</a:t>
            </a:r>
            <a:r>
              <a:rPr lang="en-US" altLang="zh-CN" sz="2200" dirty="0">
                <a:latin typeface="Arial" panose="020B0604020202020204" pitchFamily="34" charset="0"/>
              </a:rPr>
              <a:t>+</a:t>
            </a:r>
            <a:r>
              <a:rPr lang="zh-CN" altLang="en-US" sz="2200" dirty="0">
                <a:latin typeface="Arial" panose="020B0604020202020204" pitchFamily="34" charset="0"/>
              </a:rPr>
              <a:t>完成超计划投资；</a:t>
            </a:r>
            <a:r>
              <a:rPr lang="en-US" altLang="zh-CN" sz="2200" dirty="0">
                <a:latin typeface="宋体" panose="02010600030101010101" pitchFamily="2" charset="-122"/>
              </a:rPr>
              <a:t>②</a:t>
            </a:r>
            <a:r>
              <a:rPr lang="zh-CN" altLang="en-US" sz="2200" dirty="0">
                <a:latin typeface="Arial" panose="020B0604020202020204" pitchFamily="34" charset="0"/>
              </a:rPr>
              <a:t>完成计划投资≤计划投资；完成计划投资</a:t>
            </a:r>
            <a:r>
              <a:rPr lang="en-US" altLang="zh-CN" sz="2200" dirty="0">
                <a:latin typeface="Arial" panose="020B0604020202020204" pitchFamily="34" charset="0"/>
              </a:rPr>
              <a:t>=</a:t>
            </a:r>
            <a:r>
              <a:rPr lang="zh-CN" altLang="en-US" sz="2200" dirty="0">
                <a:latin typeface="Arial" panose="020B0604020202020204" pitchFamily="34" charset="0"/>
              </a:rPr>
              <a:t>中央计划的完成投资</a:t>
            </a:r>
            <a:r>
              <a:rPr lang="en-US" altLang="zh-CN" sz="2200" dirty="0">
                <a:latin typeface="Arial" panose="020B0604020202020204" pitchFamily="34" charset="0"/>
              </a:rPr>
              <a:t>+</a:t>
            </a:r>
            <a:r>
              <a:rPr lang="zh-CN" altLang="en-US" sz="2200" dirty="0">
                <a:latin typeface="Arial" panose="020B0604020202020204" pitchFamily="34" charset="0"/>
              </a:rPr>
              <a:t>地方配套计划的完成投资；</a:t>
            </a:r>
            <a:r>
              <a:rPr lang="en-US" altLang="zh-CN" sz="2200" dirty="0">
                <a:latin typeface="宋体" panose="02010600030101010101" pitchFamily="2" charset="-122"/>
              </a:rPr>
              <a:t>③</a:t>
            </a:r>
            <a:r>
              <a:rPr lang="zh-CN" altLang="en-US" sz="2200" dirty="0">
                <a:latin typeface="Arial" panose="020B0604020202020204" pitchFamily="34" charset="0"/>
              </a:rPr>
              <a:t>资金到位≥资金支付；</a:t>
            </a:r>
            <a:r>
              <a:rPr lang="en-US" altLang="zh-CN" sz="2200" dirty="0">
                <a:latin typeface="宋体" panose="02010600030101010101" pitchFamily="2" charset="-122"/>
              </a:rPr>
              <a:t>④</a:t>
            </a:r>
            <a:r>
              <a:rPr lang="zh-CN" altLang="en-US" sz="2200" dirty="0">
                <a:latin typeface="Arial" panose="020B0604020202020204" pitchFamily="34" charset="0"/>
              </a:rPr>
              <a:t>项目后期的资金支付＜实际完成投资（前期有预付款的可以资金支付＞实际完成投资）；</a:t>
            </a:r>
            <a:r>
              <a:rPr lang="en-US" altLang="zh-CN" sz="2200" dirty="0">
                <a:latin typeface="Arial" panose="020B0604020202020204" pitchFamily="34" charset="0"/>
              </a:rPr>
              <a:t>⑤</a:t>
            </a:r>
            <a:r>
              <a:rPr lang="zh-CN" altLang="en-US" sz="2200" dirty="0">
                <a:latin typeface="Arial" panose="020B0604020202020204" pitchFamily="34" charset="0"/>
              </a:rPr>
              <a:t>中央投资计划≥中央到位资金，</a:t>
            </a:r>
            <a:r>
              <a:rPr lang="en-US" altLang="zh-CN" sz="2200" dirty="0">
                <a:latin typeface="Arial" panose="020B0604020202020204" pitchFamily="34" charset="0"/>
              </a:rPr>
              <a:t>(</a:t>
            </a:r>
            <a:r>
              <a:rPr lang="zh-CN" altLang="en-US" sz="2200" dirty="0">
                <a:latin typeface="Arial" panose="020B0604020202020204" pitchFamily="34" charset="0"/>
              </a:rPr>
              <a:t>省</a:t>
            </a:r>
            <a:r>
              <a:rPr lang="en-US" altLang="zh-CN" sz="2200" dirty="0">
                <a:latin typeface="Arial" panose="020B0604020202020204" pitchFamily="34" charset="0"/>
              </a:rPr>
              <a:t>)</a:t>
            </a:r>
            <a:r>
              <a:rPr lang="zh-CN" altLang="en-US" sz="2200" dirty="0">
                <a:latin typeface="Arial" panose="020B0604020202020204" pitchFamily="34" charset="0"/>
              </a:rPr>
              <a:t>政府配套投资计划≥</a:t>
            </a:r>
            <a:r>
              <a:rPr lang="en-US" altLang="zh-CN" sz="2200" dirty="0">
                <a:latin typeface="Arial" panose="020B0604020202020204" pitchFamily="34" charset="0"/>
              </a:rPr>
              <a:t>(</a:t>
            </a:r>
            <a:r>
              <a:rPr lang="zh-CN" altLang="en-US" sz="2200" dirty="0">
                <a:latin typeface="Arial" panose="020B0604020202020204" pitchFamily="34" charset="0"/>
              </a:rPr>
              <a:t>省</a:t>
            </a:r>
            <a:r>
              <a:rPr lang="en-US" altLang="zh-CN" sz="2200" dirty="0">
                <a:latin typeface="Arial" panose="020B0604020202020204" pitchFamily="34" charset="0"/>
              </a:rPr>
              <a:t>)</a:t>
            </a:r>
            <a:r>
              <a:rPr lang="zh-CN" altLang="en-US" sz="2200" dirty="0">
                <a:latin typeface="Arial" panose="020B0604020202020204" pitchFamily="34" charset="0"/>
              </a:rPr>
              <a:t>政府到位资金；</a:t>
            </a:r>
            <a:r>
              <a:rPr lang="en-US" altLang="zh-CN" sz="2200" dirty="0">
                <a:latin typeface="Arial" panose="020B0604020202020204" pitchFamily="34" charset="0"/>
              </a:rPr>
              <a:t>⑥</a:t>
            </a:r>
            <a:r>
              <a:rPr lang="zh-CN" altLang="en-US" sz="2200" dirty="0">
                <a:latin typeface="Arial" panose="020B0604020202020204" pitchFamily="34" charset="0"/>
              </a:rPr>
              <a:t>不允许有当月汇总数据比上月汇总数据倒退的现象出现； </a:t>
            </a:r>
            <a:r>
              <a:rPr lang="en-US" altLang="zh-CN" sz="2200" dirty="0">
                <a:latin typeface="Arial" panose="020B0604020202020204" pitchFamily="34" charset="0"/>
              </a:rPr>
              <a:t>⑦ </a:t>
            </a:r>
            <a:r>
              <a:rPr lang="zh-CN" altLang="en-US" sz="2200" dirty="0">
                <a:latin typeface="Arial" panose="020B0604020202020204" pitchFamily="34" charset="0"/>
              </a:rPr>
              <a:t>开工项目的完成投资＞</a:t>
            </a:r>
            <a:r>
              <a:rPr lang="en-US" altLang="zh-CN" sz="2200" dirty="0">
                <a:latin typeface="Arial" panose="020B0604020202020204" pitchFamily="34" charset="0"/>
              </a:rPr>
              <a:t>0</a:t>
            </a:r>
            <a:r>
              <a:rPr lang="zh-CN" altLang="en-US" sz="2200" dirty="0">
                <a:latin typeface="Arial" panose="020B0604020202020204" pitchFamily="34" charset="0"/>
              </a:rPr>
              <a:t>，资金支付＞</a:t>
            </a:r>
            <a:r>
              <a:rPr lang="en-US" altLang="zh-CN" sz="2200" dirty="0">
                <a:latin typeface="Arial" panose="020B0604020202020204" pitchFamily="34" charset="0"/>
              </a:rPr>
              <a:t>0</a:t>
            </a:r>
            <a:r>
              <a:rPr lang="zh-CN" altLang="en-US" sz="2200" dirty="0">
                <a:latin typeface="Arial" panose="020B0604020202020204" pitchFamily="34" charset="0"/>
              </a:rPr>
              <a:t>，实际建设面积＞</a:t>
            </a:r>
            <a:r>
              <a:rPr lang="en-US" altLang="zh-CN" sz="2200" dirty="0">
                <a:latin typeface="Arial" panose="020B0604020202020204" pitchFamily="34" charset="0"/>
              </a:rPr>
              <a:t>0</a:t>
            </a:r>
            <a:r>
              <a:rPr lang="zh-CN" altLang="en-US" sz="2200" dirty="0">
                <a:latin typeface="Arial" panose="020B0604020202020204" pitchFamily="34" charset="0"/>
              </a:rPr>
              <a:t>。</a:t>
            </a:r>
            <a:endParaRPr lang="en-US" altLang="zh-CN" sz="2200" dirty="0">
              <a:latin typeface="Arial" panose="020B0604020202020204" pitchFamily="34" charset="0"/>
            </a:endParaRPr>
          </a:p>
          <a:p>
            <a:pPr indent="1138555" eaLnBrk="0" hangingPunct="0"/>
            <a:r>
              <a:rPr lang="zh-CN" altLang="en-US" sz="2200" dirty="0">
                <a:solidFill>
                  <a:srgbClr val="FF0000"/>
                </a:solidFill>
                <a:latin typeface="Arial" panose="020B0604020202020204" pitchFamily="34" charset="0"/>
              </a:rPr>
              <a:t>（</a:t>
            </a:r>
            <a:r>
              <a:rPr lang="en-US" altLang="zh-CN" sz="2200" dirty="0">
                <a:solidFill>
                  <a:srgbClr val="FF0000"/>
                </a:solidFill>
                <a:latin typeface="Arial" panose="020B0604020202020204" pitchFamily="34" charset="0"/>
              </a:rPr>
              <a:t>4</a:t>
            </a:r>
            <a:r>
              <a:rPr lang="zh-CN" altLang="en-US" sz="2200" dirty="0">
                <a:solidFill>
                  <a:srgbClr val="FF0000"/>
                </a:solidFill>
                <a:latin typeface="Arial" panose="020B0604020202020204" pitchFamily="34" charset="0"/>
              </a:rPr>
              <a:t>）实际数据真实准确性的审核。</a:t>
            </a:r>
            <a:r>
              <a:rPr lang="zh-CN" altLang="en-US" sz="2200" dirty="0">
                <a:latin typeface="Arial" panose="020B0604020202020204" pitchFamily="34" charset="0"/>
              </a:rPr>
              <a:t>资金支付数、实际完成投资等金额实际数应是保留两位小数并与财务相符的真实数据，不应是万元大整数；实际建设面积要和施工</a:t>
            </a:r>
            <a:r>
              <a:rPr lang="en-US" altLang="zh-CN" sz="2200" dirty="0">
                <a:latin typeface="Arial" panose="020B0604020202020204" pitchFamily="34" charset="0"/>
              </a:rPr>
              <a:t>(</a:t>
            </a:r>
            <a:r>
              <a:rPr lang="zh-CN" altLang="en-US" sz="2200" dirty="0">
                <a:latin typeface="Arial" panose="020B0604020202020204" pitchFamily="34" charset="0"/>
              </a:rPr>
              <a:t>或竣工）图纸面积相符。</a:t>
            </a:r>
            <a:endParaRPr lang="zh-CN" altLang="en-US" dirty="0">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noRot="1"/>
          </p:cNvSpPr>
          <p:nvPr>
            <p:ph type="title" idx="4294967295"/>
          </p:nvPr>
        </p:nvSpPr>
        <p:spPr/>
        <p:txBody>
          <a:bodyPr vert="horz" wrap="square" lIns="91440" tIns="45720" rIns="91440" bIns="45720" anchor="ctr" anchorCtr="0"/>
          <a:p>
            <a:pPr eaLnBrk="1" hangingPunct="1"/>
            <a:r>
              <a:rPr lang="zh-CN" altLang="en-US" sz="3600" b="1" dirty="0"/>
              <a:t>（一）、网络直报填报的方法</a:t>
            </a:r>
            <a:endParaRPr lang="zh-CN" altLang="en-US" sz="3600" b="1" dirty="0"/>
          </a:p>
        </p:txBody>
      </p:sp>
      <p:sp>
        <p:nvSpPr>
          <p:cNvPr id="6147" name="Rectangle 3"/>
          <p:cNvSpPr>
            <a:spLocks noGrp="1" noRot="1"/>
          </p:cNvSpPr>
          <p:nvPr>
            <p:ph type="body" idx="4294967295"/>
          </p:nvPr>
        </p:nvSpPr>
        <p:spPr>
          <a:xfrm>
            <a:off x="304800" y="1219200"/>
            <a:ext cx="8686800" cy="5638800"/>
          </a:xfrm>
        </p:spPr>
        <p:txBody>
          <a:bodyPr vert="horz" wrap="square" lIns="91440" tIns="45720" rIns="91440" bIns="45720" anchor="t" anchorCtr="0"/>
          <a:p>
            <a:pPr eaLnBrk="1" hangingPunct="1">
              <a:buNone/>
            </a:pPr>
            <a:r>
              <a:rPr lang="en-US" altLang="zh-CN" b="1" dirty="0"/>
              <a:t> </a:t>
            </a:r>
            <a:r>
              <a:rPr lang="en-US" altLang="zh-CN" sz="2400" b="1" dirty="0"/>
              <a:t>1</a:t>
            </a:r>
            <a:r>
              <a:rPr lang="zh-CN" altLang="en-US" sz="2400" b="1" dirty="0"/>
              <a:t>、进入账户</a:t>
            </a:r>
            <a:endParaRPr lang="en-US" altLang="zh-CN" sz="2400" b="1" dirty="0"/>
          </a:p>
          <a:p>
            <a:pPr eaLnBrk="1" hangingPunct="1">
              <a:buNone/>
            </a:pPr>
            <a:r>
              <a:rPr lang="en-US" altLang="zh-CN" sz="2400" dirty="0"/>
              <a:t>  </a:t>
            </a:r>
            <a:r>
              <a:rPr lang="zh-CN" altLang="en-US" sz="2400" dirty="0"/>
              <a:t>（</a:t>
            </a:r>
            <a:r>
              <a:rPr lang="en-US" altLang="zh-CN" sz="2400" dirty="0"/>
              <a:t> 1</a:t>
            </a:r>
            <a:r>
              <a:rPr lang="zh-CN" altLang="en-US" sz="2400" dirty="0"/>
              <a:t>）直报网址：</a:t>
            </a:r>
            <a:r>
              <a:rPr lang="en-US" altLang="zh-CN" sz="2400" dirty="0">
                <a:hlinkClick r:id="rId1"/>
              </a:rPr>
              <a:t>http://www.gxws.gov.cn/xmgl /</a:t>
            </a:r>
            <a:r>
              <a:rPr lang="en-US" altLang="zh-CN" sz="2400" dirty="0"/>
              <a:t> </a:t>
            </a:r>
            <a:r>
              <a:rPr lang="zh-CN" altLang="en-US" sz="2400" dirty="0"/>
              <a:t>或</a:t>
            </a:r>
            <a:r>
              <a:rPr lang="en-US" altLang="zh-CN" sz="2400" u="sng" dirty="0">
                <a:hlinkClick r:id="rId2"/>
              </a:rPr>
              <a:t>http://124.227.108.49/thinkphp/projects/index.php</a:t>
            </a:r>
            <a:endParaRPr lang="zh-CN" altLang="zh-CN" sz="2400" dirty="0"/>
          </a:p>
          <a:p>
            <a:pPr eaLnBrk="1" hangingPunct="1">
              <a:buNone/>
            </a:pPr>
            <a:r>
              <a:rPr lang="zh-CN" altLang="en-US" sz="2400" dirty="0"/>
              <a:t>，或搜索</a:t>
            </a:r>
            <a:r>
              <a:rPr lang="en-US" altLang="zh-CN" sz="2400" dirty="0"/>
              <a:t>“</a:t>
            </a:r>
            <a:r>
              <a:rPr lang="zh-CN" altLang="en-US" sz="2400" dirty="0"/>
              <a:t>广西卫生信息</a:t>
            </a:r>
            <a:r>
              <a:rPr lang="en-US" altLang="zh-CN" sz="2400" dirty="0"/>
              <a:t>”</a:t>
            </a:r>
            <a:r>
              <a:rPr lang="zh-CN" altLang="en-US" sz="2400" dirty="0"/>
              <a:t>进入</a:t>
            </a:r>
            <a:r>
              <a:rPr lang="en-US" altLang="zh-CN" sz="2400" dirty="0"/>
              <a:t>“</a:t>
            </a:r>
            <a:r>
              <a:rPr lang="zh-CN" altLang="en-US" sz="2400" dirty="0"/>
              <a:t>广西卫生项目办公室</a:t>
            </a:r>
            <a:r>
              <a:rPr lang="en-US" altLang="zh-CN" sz="2400" dirty="0"/>
              <a:t>”</a:t>
            </a:r>
            <a:r>
              <a:rPr lang="zh-CN" altLang="en-US" sz="2400" dirty="0"/>
              <a:t>点击</a:t>
            </a:r>
            <a:r>
              <a:rPr lang="en-US" altLang="zh-CN" sz="2400" dirty="0"/>
              <a:t>“</a:t>
            </a:r>
            <a:r>
              <a:rPr lang="zh-CN" altLang="en-US" sz="2400" dirty="0"/>
              <a:t>网络直报</a:t>
            </a:r>
            <a:r>
              <a:rPr lang="en-US" altLang="zh-CN" sz="2400" dirty="0"/>
              <a:t>”</a:t>
            </a:r>
            <a:r>
              <a:rPr lang="zh-CN" altLang="en-US" sz="2400" dirty="0"/>
              <a:t>即可进入系统。第一次进入的新用户首先进行注册。</a:t>
            </a:r>
            <a:endParaRPr lang="zh-CN" altLang="en-US" sz="2400" dirty="0"/>
          </a:p>
          <a:p>
            <a:pPr eaLnBrk="1" hangingPunct="1">
              <a:buNone/>
            </a:pPr>
            <a:r>
              <a:rPr lang="zh-CN" altLang="en-US" sz="2400" dirty="0"/>
              <a:t>    （</a:t>
            </a:r>
            <a:r>
              <a:rPr lang="en-US" altLang="zh-CN" sz="2400" dirty="0"/>
              <a:t>2</a:t>
            </a:r>
            <a:r>
              <a:rPr lang="zh-CN" altLang="en-US" sz="2400" dirty="0"/>
              <a:t>）第二次进入的输入账号、密码。  从“数据填报”、“已填报项目旬（月）报”进入，按卫生项目网络直报系统使用说明（见网络直报首页的填报路径说明）进行操作 。</a:t>
            </a:r>
            <a:endParaRPr lang="en-US" altLang="zh-CN" sz="2400" dirty="0"/>
          </a:p>
          <a:p>
            <a:pPr eaLnBrk="1" hangingPunct="1">
              <a:buNone/>
            </a:pPr>
            <a:r>
              <a:rPr lang="en-US" altLang="zh-CN" sz="2400" b="1" dirty="0"/>
              <a:t>2</a:t>
            </a:r>
            <a:r>
              <a:rPr lang="zh-CN" altLang="en-US" sz="2400" b="1" dirty="0"/>
              <a:t>、数据信息填报</a:t>
            </a:r>
            <a:endParaRPr lang="en-US" altLang="zh-CN" sz="2400" b="1" dirty="0"/>
          </a:p>
          <a:p>
            <a:pPr eaLnBrk="1" hangingPunct="1">
              <a:buNone/>
            </a:pPr>
            <a:r>
              <a:rPr lang="en-US" altLang="zh-CN" sz="2400" dirty="0"/>
              <a:t>  </a:t>
            </a:r>
            <a:r>
              <a:rPr lang="zh-CN" altLang="en-US" sz="2400" dirty="0"/>
              <a:t>（</a:t>
            </a:r>
            <a:r>
              <a:rPr lang="en-US" altLang="zh-CN" sz="2400" dirty="0"/>
              <a:t>1</a:t>
            </a:r>
            <a:r>
              <a:rPr lang="zh-CN" altLang="en-US" sz="2400" dirty="0"/>
              <a:t>）进入任务表，查看任务情况，红叉叉表示没有填报，点击填报即可进入填报界面。</a:t>
            </a:r>
            <a:r>
              <a:rPr lang="zh-CN" altLang="en-US" sz="2400" dirty="0">
                <a:solidFill>
                  <a:srgbClr val="FF0000"/>
                </a:solidFill>
              </a:rPr>
              <a:t>（没有填的按厅卫项目</a:t>
            </a:r>
            <a:r>
              <a:rPr lang="en-US" altLang="zh-CN" sz="2400" dirty="0">
                <a:solidFill>
                  <a:srgbClr val="FF0000"/>
                </a:solidFill>
              </a:rPr>
              <a:t>[2013]17</a:t>
            </a:r>
            <a:r>
              <a:rPr lang="zh-CN" altLang="en-US" sz="2400" dirty="0">
                <a:solidFill>
                  <a:srgbClr val="FF0000"/>
                </a:solidFill>
              </a:rPr>
              <a:t>号补填）。</a:t>
            </a:r>
            <a:endParaRPr lang="en-US" altLang="zh-CN" sz="24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47">
                                            <p:txEl>
                                              <p:charRg st="0" end="8"/>
                                            </p:txEl>
                                          </p:spTgt>
                                        </p:tgtEl>
                                        <p:attrNameLst>
                                          <p:attrName>style.visibility</p:attrName>
                                        </p:attrNameLst>
                                      </p:cBhvr>
                                      <p:to>
                                        <p:strVal val="visible"/>
                                      </p:to>
                                    </p:set>
                                    <p:animEffect transition="in" filter="fade">
                                      <p:cBhvr>
                                        <p:cTn id="7" dur="1000"/>
                                        <p:tgtEl>
                                          <p:spTgt spid="6147">
                                            <p:txEl>
                                              <p:charRg st="0" end="8"/>
                                            </p:txEl>
                                          </p:spTgt>
                                        </p:tgtEl>
                                      </p:cBhvr>
                                    </p:animEffect>
                                    <p:anim calcmode="lin" valueType="num">
                                      <p:cBhvr>
                                        <p:cTn id="8" dur="1000" fill="hold"/>
                                        <p:tgtEl>
                                          <p:spTgt spid="6147">
                                            <p:txEl>
                                              <p:charRg st="0" end="8"/>
                                            </p:txEl>
                                          </p:spTgt>
                                        </p:tgtEl>
                                        <p:attrNameLst>
                                          <p:attrName>ppt_x</p:attrName>
                                        </p:attrNameLst>
                                      </p:cBhvr>
                                      <p:tavLst>
                                        <p:tav tm="0">
                                          <p:val>
                                            <p:strVal val="#ppt_x"/>
                                          </p:val>
                                        </p:tav>
                                        <p:tav tm="100000">
                                          <p:val>
                                            <p:strVal val="#ppt_x"/>
                                          </p:val>
                                        </p:tav>
                                      </p:tavLst>
                                    </p:anim>
                                    <p:anim calcmode="lin" valueType="num">
                                      <p:cBhvr>
                                        <p:cTn id="9" dur="1000" fill="hold"/>
                                        <p:tgtEl>
                                          <p:spTgt spid="6147">
                                            <p:txEl>
                                              <p:charRg st="0" end="8"/>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147">
                                            <p:txEl>
                                              <p:charRg st="8" end="100"/>
                                            </p:txEl>
                                          </p:spTgt>
                                        </p:tgtEl>
                                        <p:attrNameLst>
                                          <p:attrName>style.visibility</p:attrName>
                                        </p:attrNameLst>
                                      </p:cBhvr>
                                      <p:to>
                                        <p:strVal val="visible"/>
                                      </p:to>
                                    </p:set>
                                    <p:animEffect transition="in" filter="fade">
                                      <p:cBhvr>
                                        <p:cTn id="14" dur="1000"/>
                                        <p:tgtEl>
                                          <p:spTgt spid="6147">
                                            <p:txEl>
                                              <p:charRg st="8" end="100"/>
                                            </p:txEl>
                                          </p:spTgt>
                                        </p:tgtEl>
                                      </p:cBhvr>
                                    </p:animEffect>
                                    <p:anim calcmode="lin" valueType="num">
                                      <p:cBhvr>
                                        <p:cTn id="15" dur="1000" fill="hold"/>
                                        <p:tgtEl>
                                          <p:spTgt spid="6147">
                                            <p:txEl>
                                              <p:charRg st="8" end="100"/>
                                            </p:txEl>
                                          </p:spTgt>
                                        </p:tgtEl>
                                        <p:attrNameLst>
                                          <p:attrName>ppt_x</p:attrName>
                                        </p:attrNameLst>
                                      </p:cBhvr>
                                      <p:tavLst>
                                        <p:tav tm="0">
                                          <p:val>
                                            <p:strVal val="#ppt_x"/>
                                          </p:val>
                                        </p:tav>
                                        <p:tav tm="100000">
                                          <p:val>
                                            <p:strVal val="#ppt_x"/>
                                          </p:val>
                                        </p:tav>
                                      </p:tavLst>
                                    </p:anim>
                                    <p:anim calcmode="lin" valueType="num">
                                      <p:cBhvr>
                                        <p:cTn id="16" dur="1000" fill="hold"/>
                                        <p:tgtEl>
                                          <p:spTgt spid="6147">
                                            <p:txEl>
                                              <p:charRg st="8" end="10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147">
                                            <p:txEl>
                                              <p:charRg st="100" end="157"/>
                                            </p:txEl>
                                          </p:spTgt>
                                        </p:tgtEl>
                                        <p:attrNameLst>
                                          <p:attrName>style.visibility</p:attrName>
                                        </p:attrNameLst>
                                      </p:cBhvr>
                                      <p:to>
                                        <p:strVal val="visible"/>
                                      </p:to>
                                    </p:set>
                                    <p:animEffect transition="in" filter="fade">
                                      <p:cBhvr>
                                        <p:cTn id="21" dur="1000"/>
                                        <p:tgtEl>
                                          <p:spTgt spid="6147">
                                            <p:txEl>
                                              <p:charRg st="100" end="157"/>
                                            </p:txEl>
                                          </p:spTgt>
                                        </p:tgtEl>
                                      </p:cBhvr>
                                    </p:animEffect>
                                    <p:anim calcmode="lin" valueType="num">
                                      <p:cBhvr>
                                        <p:cTn id="22" dur="1000" fill="hold"/>
                                        <p:tgtEl>
                                          <p:spTgt spid="6147">
                                            <p:txEl>
                                              <p:charRg st="100" end="157"/>
                                            </p:txEl>
                                          </p:spTgt>
                                        </p:tgtEl>
                                        <p:attrNameLst>
                                          <p:attrName>ppt_x</p:attrName>
                                        </p:attrNameLst>
                                      </p:cBhvr>
                                      <p:tavLst>
                                        <p:tav tm="0">
                                          <p:val>
                                            <p:strVal val="#ppt_x"/>
                                          </p:val>
                                        </p:tav>
                                        <p:tav tm="100000">
                                          <p:val>
                                            <p:strVal val="#ppt_x"/>
                                          </p:val>
                                        </p:tav>
                                      </p:tavLst>
                                    </p:anim>
                                    <p:anim calcmode="lin" valueType="num">
                                      <p:cBhvr>
                                        <p:cTn id="23" dur="1000" fill="hold"/>
                                        <p:tgtEl>
                                          <p:spTgt spid="6147">
                                            <p:txEl>
                                              <p:charRg st="100" end="15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147">
                                            <p:txEl>
                                              <p:charRg st="157" end="241"/>
                                            </p:txEl>
                                          </p:spTgt>
                                        </p:tgtEl>
                                        <p:attrNameLst>
                                          <p:attrName>style.visibility</p:attrName>
                                        </p:attrNameLst>
                                      </p:cBhvr>
                                      <p:to>
                                        <p:strVal val="visible"/>
                                      </p:to>
                                    </p:set>
                                    <p:animEffect transition="in" filter="fade">
                                      <p:cBhvr>
                                        <p:cTn id="28" dur="1000"/>
                                        <p:tgtEl>
                                          <p:spTgt spid="6147">
                                            <p:txEl>
                                              <p:charRg st="157" end="241"/>
                                            </p:txEl>
                                          </p:spTgt>
                                        </p:tgtEl>
                                      </p:cBhvr>
                                    </p:animEffect>
                                    <p:anim calcmode="lin" valueType="num">
                                      <p:cBhvr>
                                        <p:cTn id="29" dur="1000" fill="hold"/>
                                        <p:tgtEl>
                                          <p:spTgt spid="6147">
                                            <p:txEl>
                                              <p:charRg st="157" end="241"/>
                                            </p:txEl>
                                          </p:spTgt>
                                        </p:tgtEl>
                                        <p:attrNameLst>
                                          <p:attrName>ppt_x</p:attrName>
                                        </p:attrNameLst>
                                      </p:cBhvr>
                                      <p:tavLst>
                                        <p:tav tm="0">
                                          <p:val>
                                            <p:strVal val="#ppt_x"/>
                                          </p:val>
                                        </p:tav>
                                        <p:tav tm="100000">
                                          <p:val>
                                            <p:strVal val="#ppt_x"/>
                                          </p:val>
                                        </p:tav>
                                      </p:tavLst>
                                    </p:anim>
                                    <p:anim calcmode="lin" valueType="num">
                                      <p:cBhvr>
                                        <p:cTn id="30" dur="1000" fill="hold"/>
                                        <p:tgtEl>
                                          <p:spTgt spid="6147">
                                            <p:txEl>
                                              <p:charRg st="157" end="24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147">
                                            <p:txEl>
                                              <p:charRg st="241" end="250"/>
                                            </p:txEl>
                                          </p:spTgt>
                                        </p:tgtEl>
                                        <p:attrNameLst>
                                          <p:attrName>style.visibility</p:attrName>
                                        </p:attrNameLst>
                                      </p:cBhvr>
                                      <p:to>
                                        <p:strVal val="visible"/>
                                      </p:to>
                                    </p:set>
                                    <p:animEffect transition="in" filter="fade">
                                      <p:cBhvr>
                                        <p:cTn id="35" dur="1000"/>
                                        <p:tgtEl>
                                          <p:spTgt spid="6147">
                                            <p:txEl>
                                              <p:charRg st="241" end="250"/>
                                            </p:txEl>
                                          </p:spTgt>
                                        </p:tgtEl>
                                      </p:cBhvr>
                                    </p:animEffect>
                                    <p:anim calcmode="lin" valueType="num">
                                      <p:cBhvr>
                                        <p:cTn id="36" dur="1000" fill="hold"/>
                                        <p:tgtEl>
                                          <p:spTgt spid="6147">
                                            <p:txEl>
                                              <p:charRg st="241" end="250"/>
                                            </p:txEl>
                                          </p:spTgt>
                                        </p:tgtEl>
                                        <p:attrNameLst>
                                          <p:attrName>ppt_x</p:attrName>
                                        </p:attrNameLst>
                                      </p:cBhvr>
                                      <p:tavLst>
                                        <p:tav tm="0">
                                          <p:val>
                                            <p:strVal val="#ppt_x"/>
                                          </p:val>
                                        </p:tav>
                                        <p:tav tm="100000">
                                          <p:val>
                                            <p:strVal val="#ppt_x"/>
                                          </p:val>
                                        </p:tav>
                                      </p:tavLst>
                                    </p:anim>
                                    <p:anim calcmode="lin" valueType="num">
                                      <p:cBhvr>
                                        <p:cTn id="37" dur="1000" fill="hold"/>
                                        <p:tgtEl>
                                          <p:spTgt spid="6147">
                                            <p:txEl>
                                              <p:charRg st="241" end="25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147">
                                            <p:txEl>
                                              <p:charRg st="250" end="315"/>
                                            </p:txEl>
                                          </p:spTgt>
                                        </p:tgtEl>
                                        <p:attrNameLst>
                                          <p:attrName>style.visibility</p:attrName>
                                        </p:attrNameLst>
                                      </p:cBhvr>
                                      <p:to>
                                        <p:strVal val="visible"/>
                                      </p:to>
                                    </p:set>
                                    <p:animEffect transition="in" filter="fade">
                                      <p:cBhvr>
                                        <p:cTn id="42" dur="1000"/>
                                        <p:tgtEl>
                                          <p:spTgt spid="6147">
                                            <p:txEl>
                                              <p:charRg st="250" end="315"/>
                                            </p:txEl>
                                          </p:spTgt>
                                        </p:tgtEl>
                                      </p:cBhvr>
                                    </p:animEffect>
                                    <p:anim calcmode="lin" valueType="num">
                                      <p:cBhvr>
                                        <p:cTn id="43" dur="1000" fill="hold"/>
                                        <p:tgtEl>
                                          <p:spTgt spid="6147">
                                            <p:txEl>
                                              <p:charRg st="250" end="315"/>
                                            </p:txEl>
                                          </p:spTgt>
                                        </p:tgtEl>
                                        <p:attrNameLst>
                                          <p:attrName>ppt_x</p:attrName>
                                        </p:attrNameLst>
                                      </p:cBhvr>
                                      <p:tavLst>
                                        <p:tav tm="0">
                                          <p:val>
                                            <p:strVal val="#ppt_x"/>
                                          </p:val>
                                        </p:tav>
                                        <p:tav tm="100000">
                                          <p:val>
                                            <p:strVal val="#ppt_x"/>
                                          </p:val>
                                        </p:tav>
                                      </p:tavLst>
                                    </p:anim>
                                    <p:anim calcmode="lin" valueType="num">
                                      <p:cBhvr>
                                        <p:cTn id="44" dur="1000" fill="hold"/>
                                        <p:tgtEl>
                                          <p:spTgt spid="6147">
                                            <p:txEl>
                                              <p:charRg st="250" end="3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Rectangle 3"/>
          <p:cNvSpPr>
            <a:spLocks noGrp="1" noRot="1"/>
          </p:cNvSpPr>
          <p:nvPr>
            <p:ph type="body" idx="4294967295"/>
          </p:nvPr>
        </p:nvSpPr>
        <p:spPr/>
        <p:txBody>
          <a:bodyPr vert="horz" wrap="square" lIns="91440" tIns="45720" rIns="91440" bIns="45720" anchor="t" anchorCtr="0"/>
          <a:p>
            <a:pPr eaLnBrk="1" hangingPunct="1">
              <a:buNone/>
            </a:pPr>
            <a:r>
              <a:rPr lang="zh-CN" altLang="en-US" sz="9600" dirty="0"/>
              <a:t>        </a:t>
            </a:r>
            <a:r>
              <a:rPr lang="zh-CN" altLang="en-US" sz="9600" b="1" dirty="0">
                <a:solidFill>
                  <a:srgbClr val="FF0000"/>
                </a:solidFill>
              </a:rPr>
              <a:t>谢谢！</a:t>
            </a:r>
            <a:endParaRPr lang="zh-CN" altLang="en-US" sz="96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8850">
                                            <p:txEl>
                                              <p:charRg st="0" end="12"/>
                                            </p:txEl>
                                          </p:spTgt>
                                        </p:tgtEl>
                                        <p:attrNameLst>
                                          <p:attrName>style.visibility</p:attrName>
                                        </p:attrNameLst>
                                      </p:cBhvr>
                                      <p:to>
                                        <p:strVal val="visible"/>
                                      </p:to>
                                    </p:set>
                                    <p:animEffect transition="in" filter="fade">
                                      <p:cBhvr>
                                        <p:cTn id="7" dur="1000"/>
                                        <p:tgtEl>
                                          <p:spTgt spid="78850">
                                            <p:txEl>
                                              <p:charRg st="0" end="12"/>
                                            </p:txEl>
                                          </p:spTgt>
                                        </p:tgtEl>
                                      </p:cBhvr>
                                    </p:animEffect>
                                    <p:anim calcmode="lin" valueType="num">
                                      <p:cBhvr>
                                        <p:cTn id="8" dur="1000" fill="hold"/>
                                        <p:tgtEl>
                                          <p:spTgt spid="78850">
                                            <p:txEl>
                                              <p:charRg st="0" end="12"/>
                                            </p:txEl>
                                          </p:spTgt>
                                        </p:tgtEl>
                                        <p:attrNameLst>
                                          <p:attrName>ppt_x</p:attrName>
                                        </p:attrNameLst>
                                      </p:cBhvr>
                                      <p:tavLst>
                                        <p:tav tm="0">
                                          <p:val>
                                            <p:strVal val="#ppt_x"/>
                                          </p:val>
                                        </p:tav>
                                        <p:tav tm="100000">
                                          <p:val>
                                            <p:strVal val="#ppt_x"/>
                                          </p:val>
                                        </p:tav>
                                      </p:tavLst>
                                    </p:anim>
                                    <p:anim calcmode="lin" valueType="num">
                                      <p:cBhvr>
                                        <p:cTn id="9" dur="1000" fill="hold"/>
                                        <p:tgtEl>
                                          <p:spTgt spid="78850">
                                            <p:txEl>
                                              <p:charRg st="0"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标题 1"/>
          <p:cNvSpPr>
            <a:spLocks noGrp="1" noRot="1"/>
          </p:cNvSpPr>
          <p:nvPr>
            <p:ph type="title" idx="4294967295"/>
          </p:nvPr>
        </p:nvSpPr>
        <p:spPr>
          <a:xfrm>
            <a:off x="0" y="274638"/>
            <a:ext cx="9144000" cy="1143000"/>
          </a:xfrm>
        </p:spPr>
        <p:txBody>
          <a:bodyPr vert="horz" wrap="square" lIns="91440" tIns="45720" rIns="91440" bIns="45720" anchor="ctr" anchorCtr="0"/>
          <a:p>
            <a:pPr eaLnBrk="1" hangingPunct="1"/>
            <a:r>
              <a:rPr lang="zh-CN" altLang="en-US" sz="2800" dirty="0"/>
              <a:t>进入直报网址：</a:t>
            </a:r>
            <a:r>
              <a:rPr lang="en-US" altLang="zh-CN" sz="2800" dirty="0">
                <a:hlinkClick r:id="rId1"/>
              </a:rPr>
              <a:t>http://www.gxws.gov.cn/xmgl /</a:t>
            </a:r>
            <a:r>
              <a:rPr lang="en-US" altLang="zh-CN" sz="2800" dirty="0"/>
              <a:t> </a:t>
            </a:r>
            <a:r>
              <a:rPr lang="zh-CN" altLang="en-US" sz="2800" dirty="0"/>
              <a:t>或</a:t>
            </a:r>
            <a:r>
              <a:rPr lang="en-US" altLang="zh-CN" sz="2800" u="sng" dirty="0">
                <a:hlinkClick r:id="rId2"/>
              </a:rPr>
              <a:t>http://124.227.108.49/thinkphp/projects/index.php</a:t>
            </a:r>
            <a:r>
              <a:rPr lang="zh-CN" altLang="en-US" sz="2800" dirty="0"/>
              <a:t>”</a:t>
            </a:r>
            <a:endParaRPr lang="zh-CN" altLang="en-US" sz="2800" dirty="0"/>
          </a:p>
        </p:txBody>
      </p:sp>
      <p:pic>
        <p:nvPicPr>
          <p:cNvPr id="7171" name="Picture 2"/>
          <p:cNvPicPr>
            <a:picLocks noGrp="1" noRot="1" noChangeAspect="1"/>
          </p:cNvPicPr>
          <p:nvPr>
            <p:ph idx="4294967295"/>
          </p:nvPr>
        </p:nvPicPr>
        <p:blipFill>
          <a:blip r:embed="rId3"/>
          <a:srcRect/>
          <a:stretch>
            <a:fillRect/>
          </a:stretch>
        </p:blipFill>
        <p:spPr>
          <a:xfrm>
            <a:off x="847725" y="2173288"/>
            <a:ext cx="7454900" cy="3500437"/>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anim calcmode="lin" valueType="num">
                                      <p:cBhvr>
                                        <p:cTn id="8" dur="1000" fill="hold"/>
                                        <p:tgtEl>
                                          <p:spTgt spid="7171"/>
                                        </p:tgtEl>
                                        <p:attrNameLst>
                                          <p:attrName>ppt_x</p:attrName>
                                        </p:attrNameLst>
                                      </p:cBhvr>
                                      <p:tavLst>
                                        <p:tav tm="0">
                                          <p:val>
                                            <p:strVal val="#ppt_x"/>
                                          </p:val>
                                        </p:tav>
                                        <p:tav tm="100000">
                                          <p:val>
                                            <p:strVal val="#ppt_x"/>
                                          </p:val>
                                        </p:tav>
                                      </p:tavLst>
                                    </p:anim>
                                    <p:anim calcmode="lin" valueType="num">
                                      <p:cBhvr>
                                        <p:cTn id="9" dur="1000" fill="hold"/>
                                        <p:tgtEl>
                                          <p:spTgt spid="71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4" name="Picture 6" descr="C:\Users\Administrator\AppData\Roaming\Tencent\Users\1696023951\QQ\WinTemp\RichOle\)6X[549(E~SS{O]S05LR(61.jpg"/>
          <p:cNvPicPr>
            <a:picLocks noGrp="1" noRot="1" noChangeAspect="1"/>
          </p:cNvPicPr>
          <p:nvPr>
            <p:ph idx="1"/>
          </p:nvPr>
        </p:nvPicPr>
        <p:blipFill>
          <a:blip r:embed="rId1"/>
          <a:srcRect/>
          <a:stretch>
            <a:fillRect/>
          </a:stretch>
        </p:blipFill>
        <p:spPr>
          <a:xfrm>
            <a:off x="0" y="228600"/>
            <a:ext cx="9144000" cy="64008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Picture 6" descr="C:\Users\Administrator\AppData\Roaming\Tencent\Users\1696023951\QQ\WinTemp\RichOle\3E~W$DG1TEFNZAM8JMPNH_0.png"/>
          <p:cNvPicPr>
            <a:picLocks noGrp="1" noRot="1" noChangeAspect="1"/>
          </p:cNvPicPr>
          <p:nvPr>
            <p:ph idx="1"/>
          </p:nvPr>
        </p:nvPicPr>
        <p:blipFill>
          <a:blip r:embed="rId1"/>
          <a:srcRect/>
          <a:stretch>
            <a:fillRect/>
          </a:stretch>
        </p:blipFill>
        <p:spPr>
          <a:xfrm>
            <a:off x="457200" y="533400"/>
            <a:ext cx="8458200" cy="59436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内容占位符 2"/>
          <p:cNvSpPr>
            <a:spLocks noGrp="1" noRot="1"/>
          </p:cNvSpPr>
          <p:nvPr>
            <p:ph idx="4294967295"/>
          </p:nvPr>
        </p:nvSpPr>
        <p:spPr>
          <a:xfrm>
            <a:off x="457200" y="533400"/>
            <a:ext cx="8229600" cy="5592763"/>
          </a:xfrm>
        </p:spPr>
        <p:txBody>
          <a:bodyPr vert="horz" wrap="square" lIns="91440" tIns="45720" rIns="91440" bIns="45720" anchor="t" anchorCtr="0"/>
          <a:p>
            <a:pPr eaLnBrk="1" hangingPunct="1">
              <a:buNone/>
            </a:pPr>
            <a:r>
              <a:rPr lang="en-US" altLang="zh-CN" sz="2800" dirty="0"/>
              <a:t> </a:t>
            </a:r>
            <a:r>
              <a:rPr lang="zh-CN" altLang="en-US" sz="2600" dirty="0"/>
              <a:t>（</a:t>
            </a:r>
            <a:r>
              <a:rPr lang="en-US" altLang="zh-CN" sz="2600" dirty="0"/>
              <a:t>2</a:t>
            </a:r>
            <a:r>
              <a:rPr lang="zh-CN" altLang="en-US" sz="2600" dirty="0"/>
              <a:t>）进入已填项目进展（旬）月报，已经填报但还需继续编辑或修改的从此进入。</a:t>
            </a:r>
            <a:endParaRPr lang="en-US" altLang="zh-CN" sz="2600" dirty="0"/>
          </a:p>
          <a:p>
            <a:pPr eaLnBrk="1" hangingPunct="1">
              <a:buNone/>
            </a:pPr>
            <a:r>
              <a:rPr lang="en-US" altLang="zh-CN" sz="2600" dirty="0"/>
              <a:t>  </a:t>
            </a:r>
            <a:r>
              <a:rPr lang="zh-CN" altLang="en-US" sz="2600" dirty="0"/>
              <a:t>（</a:t>
            </a:r>
            <a:r>
              <a:rPr lang="en-US" altLang="zh-CN" sz="2600" dirty="0"/>
              <a:t>3</a:t>
            </a:r>
            <a:r>
              <a:rPr lang="zh-CN" altLang="en-US" sz="2600" dirty="0"/>
              <a:t>）信息管理手续填报。最多的县级以上的项目目前是</a:t>
            </a:r>
            <a:r>
              <a:rPr lang="en-US" altLang="zh-CN" sz="2600" dirty="0"/>
              <a:t>34</a:t>
            </a:r>
            <a:r>
              <a:rPr lang="zh-CN" altLang="en-US" sz="2600" dirty="0"/>
              <a:t>项要填报信息。</a:t>
            </a:r>
            <a:endParaRPr lang="en-US" altLang="zh-CN" sz="2600" dirty="0"/>
          </a:p>
          <a:p>
            <a:pPr eaLnBrk="1" hangingPunct="1">
              <a:buNone/>
            </a:pPr>
            <a:r>
              <a:rPr lang="en-US" altLang="zh-CN" sz="2600" dirty="0"/>
              <a:t>  </a:t>
            </a:r>
            <a:r>
              <a:rPr lang="zh-CN" altLang="en-US" sz="2600" dirty="0"/>
              <a:t>（</a:t>
            </a:r>
            <a:r>
              <a:rPr lang="en-US" altLang="zh-CN" sz="2600" dirty="0"/>
              <a:t>4</a:t>
            </a:r>
            <a:r>
              <a:rPr lang="zh-CN" altLang="en-US" sz="2600" dirty="0"/>
              <a:t>）上传照片。“在形象进度图片”框里，右边点击“选择附件（最大</a:t>
            </a:r>
            <a:r>
              <a:rPr lang="en-US" altLang="zh-CN" sz="2600" dirty="0"/>
              <a:t>2M</a:t>
            </a:r>
            <a:r>
              <a:rPr lang="zh-CN" altLang="en-US" sz="2600" dirty="0"/>
              <a:t>），在文档中选中图片，双击照片便可上传。照片太大点选照片后同时按</a:t>
            </a:r>
            <a:r>
              <a:rPr lang="en-US" altLang="zh-CN" sz="2600" dirty="0"/>
              <a:t>Ctrl+Alt+A</a:t>
            </a:r>
            <a:r>
              <a:rPr lang="zh-CN" altLang="en-US" sz="2600" dirty="0"/>
              <a:t>用</a:t>
            </a:r>
            <a:r>
              <a:rPr lang="en-US" altLang="zh-CN" sz="2600" dirty="0"/>
              <a:t>qq</a:t>
            </a:r>
            <a:r>
              <a:rPr lang="zh-CN" altLang="en-US" sz="2600" dirty="0"/>
              <a:t>软件修改。</a:t>
            </a:r>
            <a:endParaRPr lang="zh-CN" altLang="en-US" sz="2600" dirty="0"/>
          </a:p>
          <a:p>
            <a:pPr eaLnBrk="1" hangingPunct="1">
              <a:buNone/>
            </a:pPr>
            <a:r>
              <a:rPr lang="zh-CN" altLang="en-US" sz="2600" dirty="0"/>
              <a:t>（</a:t>
            </a:r>
            <a:r>
              <a:rPr lang="en-US" altLang="zh-CN" sz="2600" dirty="0"/>
              <a:t>5</a:t>
            </a:r>
            <a:r>
              <a:rPr lang="zh-CN" altLang="en-US" sz="2600" dirty="0"/>
              <a:t>）填报完上报数据和当期管理手续以及上传了照片之后，还要在填报员处填写上填报人员姓名和电话，然后保存成功就填报完成了。如果和上期信息完全一致的直接保存。</a:t>
            </a:r>
            <a:endParaRPr lang="en-US" altLang="zh-CN" sz="2600" dirty="0"/>
          </a:p>
          <a:p>
            <a:pPr eaLnBrk="1" hangingPunct="1">
              <a:buNone/>
            </a:pPr>
            <a:r>
              <a:rPr lang="en-US" altLang="zh-CN" sz="2800" b="1" dirty="0"/>
              <a:t>  </a:t>
            </a:r>
            <a:endParaRPr lang="zh-CN" alt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2">
                                            <p:txEl>
                                              <p:charRg st="0" end="39"/>
                                            </p:txEl>
                                          </p:spTgt>
                                        </p:tgtEl>
                                        <p:attrNameLst>
                                          <p:attrName>style.visibility</p:attrName>
                                        </p:attrNameLst>
                                      </p:cBhvr>
                                      <p:to>
                                        <p:strVal val="visible"/>
                                      </p:to>
                                    </p:set>
                                    <p:animEffect transition="in" filter="fade">
                                      <p:cBhvr>
                                        <p:cTn id="7" dur="1000"/>
                                        <p:tgtEl>
                                          <p:spTgt spid="10242">
                                            <p:txEl>
                                              <p:charRg st="0" end="39"/>
                                            </p:txEl>
                                          </p:spTgt>
                                        </p:tgtEl>
                                      </p:cBhvr>
                                    </p:animEffect>
                                    <p:anim calcmode="lin" valueType="num">
                                      <p:cBhvr>
                                        <p:cTn id="8" dur="1000" fill="hold"/>
                                        <p:tgtEl>
                                          <p:spTgt spid="10242">
                                            <p:txEl>
                                              <p:charRg st="0" end="39"/>
                                            </p:txEl>
                                          </p:spTgt>
                                        </p:tgtEl>
                                        <p:attrNameLst>
                                          <p:attrName>ppt_x</p:attrName>
                                        </p:attrNameLst>
                                      </p:cBhvr>
                                      <p:tavLst>
                                        <p:tav tm="0">
                                          <p:val>
                                            <p:strVal val="#ppt_x"/>
                                          </p:val>
                                        </p:tav>
                                        <p:tav tm="100000">
                                          <p:val>
                                            <p:strVal val="#ppt_x"/>
                                          </p:val>
                                        </p:tav>
                                      </p:tavLst>
                                    </p:anim>
                                    <p:anim calcmode="lin" valueType="num">
                                      <p:cBhvr>
                                        <p:cTn id="9" dur="1000" fill="hold"/>
                                        <p:tgtEl>
                                          <p:spTgt spid="10242">
                                            <p:txEl>
                                              <p:charRg st="0" end="39"/>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242">
                                            <p:txEl>
                                              <p:charRg st="39" end="76"/>
                                            </p:txEl>
                                          </p:spTgt>
                                        </p:tgtEl>
                                        <p:attrNameLst>
                                          <p:attrName>style.visibility</p:attrName>
                                        </p:attrNameLst>
                                      </p:cBhvr>
                                      <p:to>
                                        <p:strVal val="visible"/>
                                      </p:to>
                                    </p:set>
                                    <p:animEffect transition="in" filter="fade">
                                      <p:cBhvr>
                                        <p:cTn id="14" dur="1000"/>
                                        <p:tgtEl>
                                          <p:spTgt spid="10242">
                                            <p:txEl>
                                              <p:charRg st="39" end="76"/>
                                            </p:txEl>
                                          </p:spTgt>
                                        </p:tgtEl>
                                      </p:cBhvr>
                                    </p:animEffect>
                                    <p:anim calcmode="lin" valueType="num">
                                      <p:cBhvr>
                                        <p:cTn id="15" dur="1000" fill="hold"/>
                                        <p:tgtEl>
                                          <p:spTgt spid="10242">
                                            <p:txEl>
                                              <p:charRg st="39" end="76"/>
                                            </p:txEl>
                                          </p:spTgt>
                                        </p:tgtEl>
                                        <p:attrNameLst>
                                          <p:attrName>ppt_x</p:attrName>
                                        </p:attrNameLst>
                                      </p:cBhvr>
                                      <p:tavLst>
                                        <p:tav tm="0">
                                          <p:val>
                                            <p:strVal val="#ppt_x"/>
                                          </p:val>
                                        </p:tav>
                                        <p:tav tm="100000">
                                          <p:val>
                                            <p:strVal val="#ppt_x"/>
                                          </p:val>
                                        </p:tav>
                                      </p:tavLst>
                                    </p:anim>
                                    <p:anim calcmode="lin" valueType="num">
                                      <p:cBhvr>
                                        <p:cTn id="16" dur="1000" fill="hold"/>
                                        <p:tgtEl>
                                          <p:spTgt spid="10242">
                                            <p:txEl>
                                              <p:charRg st="39" end="7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242">
                                            <p:txEl>
                                              <p:charRg st="76" end="163"/>
                                            </p:txEl>
                                          </p:spTgt>
                                        </p:tgtEl>
                                        <p:attrNameLst>
                                          <p:attrName>style.visibility</p:attrName>
                                        </p:attrNameLst>
                                      </p:cBhvr>
                                      <p:to>
                                        <p:strVal val="visible"/>
                                      </p:to>
                                    </p:set>
                                    <p:animEffect transition="in" filter="fade">
                                      <p:cBhvr>
                                        <p:cTn id="21" dur="1000"/>
                                        <p:tgtEl>
                                          <p:spTgt spid="10242">
                                            <p:txEl>
                                              <p:charRg st="76" end="163"/>
                                            </p:txEl>
                                          </p:spTgt>
                                        </p:tgtEl>
                                      </p:cBhvr>
                                    </p:animEffect>
                                    <p:anim calcmode="lin" valueType="num">
                                      <p:cBhvr>
                                        <p:cTn id="22" dur="1000" fill="hold"/>
                                        <p:tgtEl>
                                          <p:spTgt spid="10242">
                                            <p:txEl>
                                              <p:charRg st="76" end="163"/>
                                            </p:txEl>
                                          </p:spTgt>
                                        </p:tgtEl>
                                        <p:attrNameLst>
                                          <p:attrName>ppt_x</p:attrName>
                                        </p:attrNameLst>
                                      </p:cBhvr>
                                      <p:tavLst>
                                        <p:tav tm="0">
                                          <p:val>
                                            <p:strVal val="#ppt_x"/>
                                          </p:val>
                                        </p:tav>
                                        <p:tav tm="100000">
                                          <p:val>
                                            <p:strVal val="#ppt_x"/>
                                          </p:val>
                                        </p:tav>
                                      </p:tavLst>
                                    </p:anim>
                                    <p:anim calcmode="lin" valueType="num">
                                      <p:cBhvr>
                                        <p:cTn id="23" dur="1000" fill="hold"/>
                                        <p:tgtEl>
                                          <p:spTgt spid="10242">
                                            <p:txEl>
                                              <p:charRg st="76" end="16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242">
                                            <p:txEl>
                                              <p:charRg st="163" end="241"/>
                                            </p:txEl>
                                          </p:spTgt>
                                        </p:tgtEl>
                                        <p:attrNameLst>
                                          <p:attrName>style.visibility</p:attrName>
                                        </p:attrNameLst>
                                      </p:cBhvr>
                                      <p:to>
                                        <p:strVal val="visible"/>
                                      </p:to>
                                    </p:set>
                                    <p:animEffect transition="in" filter="fade">
                                      <p:cBhvr>
                                        <p:cTn id="28" dur="1000"/>
                                        <p:tgtEl>
                                          <p:spTgt spid="10242">
                                            <p:txEl>
                                              <p:charRg st="163" end="241"/>
                                            </p:txEl>
                                          </p:spTgt>
                                        </p:tgtEl>
                                      </p:cBhvr>
                                    </p:animEffect>
                                    <p:anim calcmode="lin" valueType="num">
                                      <p:cBhvr>
                                        <p:cTn id="29" dur="1000" fill="hold"/>
                                        <p:tgtEl>
                                          <p:spTgt spid="10242">
                                            <p:txEl>
                                              <p:charRg st="163" end="241"/>
                                            </p:txEl>
                                          </p:spTgt>
                                        </p:tgtEl>
                                        <p:attrNameLst>
                                          <p:attrName>ppt_x</p:attrName>
                                        </p:attrNameLst>
                                      </p:cBhvr>
                                      <p:tavLst>
                                        <p:tav tm="0">
                                          <p:val>
                                            <p:strVal val="#ppt_x"/>
                                          </p:val>
                                        </p:tav>
                                        <p:tav tm="100000">
                                          <p:val>
                                            <p:strVal val="#ppt_x"/>
                                          </p:val>
                                        </p:tav>
                                      </p:tavLst>
                                    </p:anim>
                                    <p:anim calcmode="lin" valueType="num">
                                      <p:cBhvr>
                                        <p:cTn id="30" dur="1000" fill="hold"/>
                                        <p:tgtEl>
                                          <p:spTgt spid="10242">
                                            <p:txEl>
                                              <p:charRg st="163" end="24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242">
                                            <p:txEl>
                                              <p:charRg st="241" end="244"/>
                                            </p:txEl>
                                          </p:spTgt>
                                        </p:tgtEl>
                                        <p:attrNameLst>
                                          <p:attrName>style.visibility</p:attrName>
                                        </p:attrNameLst>
                                      </p:cBhvr>
                                      <p:to>
                                        <p:strVal val="visible"/>
                                      </p:to>
                                    </p:set>
                                    <p:animEffect transition="in" filter="fade">
                                      <p:cBhvr>
                                        <p:cTn id="35" dur="1000"/>
                                        <p:tgtEl>
                                          <p:spTgt spid="10242">
                                            <p:txEl>
                                              <p:charRg st="241" end="244"/>
                                            </p:txEl>
                                          </p:spTgt>
                                        </p:tgtEl>
                                      </p:cBhvr>
                                    </p:animEffect>
                                    <p:anim calcmode="lin" valueType="num">
                                      <p:cBhvr>
                                        <p:cTn id="36" dur="1000" fill="hold"/>
                                        <p:tgtEl>
                                          <p:spTgt spid="10242">
                                            <p:txEl>
                                              <p:charRg st="241" end="244"/>
                                            </p:txEl>
                                          </p:spTgt>
                                        </p:tgtEl>
                                        <p:attrNameLst>
                                          <p:attrName>ppt_x</p:attrName>
                                        </p:attrNameLst>
                                      </p:cBhvr>
                                      <p:tavLst>
                                        <p:tav tm="0">
                                          <p:val>
                                            <p:strVal val="#ppt_x"/>
                                          </p:val>
                                        </p:tav>
                                        <p:tav tm="100000">
                                          <p:val>
                                            <p:strVal val="#ppt_x"/>
                                          </p:val>
                                        </p:tav>
                                      </p:tavLst>
                                    </p:anim>
                                    <p:anim calcmode="lin" valueType="num">
                                      <p:cBhvr>
                                        <p:cTn id="37" dur="1000" fill="hold"/>
                                        <p:tgtEl>
                                          <p:spTgt spid="10242">
                                            <p:txEl>
                                              <p:charRg st="241" end="24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标题 1"/>
          <p:cNvSpPr>
            <a:spLocks noGrp="1" noRot="1"/>
          </p:cNvSpPr>
          <p:nvPr>
            <p:ph type="title" idx="4294967295"/>
          </p:nvPr>
        </p:nvSpPr>
        <p:spPr>
          <a:xfrm>
            <a:off x="228600" y="304800"/>
            <a:ext cx="8540750" cy="990600"/>
          </a:xfrm>
        </p:spPr>
        <p:txBody>
          <a:bodyPr vert="horz" wrap="square" lIns="91440" tIns="45720" rIns="91440" bIns="45720" anchor="ctr" anchorCtr="0"/>
          <a:p>
            <a:pPr eaLnBrk="1" hangingPunct="1"/>
            <a:r>
              <a:rPr lang="zh-CN" altLang="en-US" sz="2800" dirty="0"/>
              <a:t>从填报任务中进入选中项目的“填报”状态</a:t>
            </a:r>
            <a:br>
              <a:rPr lang="en-US" altLang="zh-CN" sz="2800" dirty="0"/>
            </a:br>
            <a:r>
              <a:rPr lang="zh-CN" altLang="en-US" sz="2800" dirty="0"/>
              <a:t>并进行填报（月份的第一次）</a:t>
            </a:r>
            <a:endParaRPr lang="zh-CN" altLang="en-US" sz="2800" dirty="0"/>
          </a:p>
        </p:txBody>
      </p:sp>
      <p:pic>
        <p:nvPicPr>
          <p:cNvPr id="11267" name="Picture 2"/>
          <p:cNvPicPr>
            <a:picLocks noGrp="1" noRot="1" noChangeAspect="1"/>
          </p:cNvPicPr>
          <p:nvPr>
            <p:ph idx="4294967295"/>
          </p:nvPr>
        </p:nvPicPr>
        <p:blipFill>
          <a:blip r:embed="rId1"/>
          <a:srcRect/>
          <a:stretch>
            <a:fillRect/>
          </a:stretch>
        </p:blipFill>
        <p:spPr>
          <a:xfrm>
            <a:off x="457200" y="1447800"/>
            <a:ext cx="8382000" cy="525780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1000"/>
                                        <p:tgtEl>
                                          <p:spTgt spid="11267"/>
                                        </p:tgtEl>
                                      </p:cBhvr>
                                    </p:animEffect>
                                    <p:anim calcmode="lin" valueType="num">
                                      <p:cBhvr>
                                        <p:cTn id="8" dur="1000" fill="hold"/>
                                        <p:tgtEl>
                                          <p:spTgt spid="11267"/>
                                        </p:tgtEl>
                                        <p:attrNameLst>
                                          <p:attrName>ppt_x</p:attrName>
                                        </p:attrNameLst>
                                      </p:cBhvr>
                                      <p:tavLst>
                                        <p:tav tm="0">
                                          <p:val>
                                            <p:strVal val="#ppt_x"/>
                                          </p:val>
                                        </p:tav>
                                        <p:tav tm="100000">
                                          <p:val>
                                            <p:strVal val="#ppt_x"/>
                                          </p:val>
                                        </p:tav>
                                      </p:tavLst>
                                    </p:anim>
                                    <p:anim calcmode="lin" valueType="num">
                                      <p:cBhvr>
                                        <p:cTn id="9" dur="1000" fill="hold"/>
                                        <p:tgtEl>
                                          <p:spTgt spid="112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PP_MARK_KEY" val="927633ca-33dd-4349-ab63-5e3bc68f974d"/>
  <p:tag name="COMMONDATA" val="eyJoZGlkIjoiYjI0NjQ4ZjMxMmVlZWQ0NDJmZDFhOTdmMzE0NDdjMWQifQ=="/>
</p:tagLst>
</file>

<file path=ppt/theme/theme1.xml><?xml version="1.0" encoding="utf-8"?>
<a:theme xmlns:a="http://schemas.openxmlformats.org/drawingml/2006/main" name="古瓶荷花">
  <a:themeElements>
    <a:clrScheme name="古瓶荷花 1">
      <a:dk1>
        <a:srgbClr val="0033CC"/>
      </a:dk1>
      <a:lt1>
        <a:srgbClr val="FFFFFF"/>
      </a:lt1>
      <a:dk2>
        <a:srgbClr val="007572"/>
      </a:dk2>
      <a:lt2>
        <a:srgbClr val="C0C0C0"/>
      </a:lt2>
      <a:accent1>
        <a:srgbClr val="CCECFF"/>
      </a:accent1>
      <a:accent2>
        <a:srgbClr val="3399FF"/>
      </a:accent2>
      <a:accent3>
        <a:srgbClr val="FFFFFF"/>
      </a:accent3>
      <a:accent4>
        <a:srgbClr val="002AAE"/>
      </a:accent4>
      <a:accent5>
        <a:srgbClr val="E2F4FF"/>
      </a:accent5>
      <a:accent6>
        <a:srgbClr val="2D8AE7"/>
      </a:accent6>
      <a:hlink>
        <a:srgbClr val="CC0066"/>
      </a:hlink>
      <a:folHlink>
        <a:srgbClr val="7D7DA9"/>
      </a:folHlink>
    </a:clrScheme>
    <a:fontScheme name="古瓶荷花">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古瓶荷花 1">
        <a:dk1>
          <a:srgbClr val="0033CC"/>
        </a:dk1>
        <a:lt1>
          <a:srgbClr val="FFFFFF"/>
        </a:lt1>
        <a:dk2>
          <a:srgbClr val="007572"/>
        </a:dk2>
        <a:lt2>
          <a:srgbClr val="C0C0C0"/>
        </a:lt2>
        <a:accent1>
          <a:srgbClr val="CCECFF"/>
        </a:accent1>
        <a:accent2>
          <a:srgbClr val="3399FF"/>
        </a:accent2>
        <a:accent3>
          <a:srgbClr val="FFFFFF"/>
        </a:accent3>
        <a:accent4>
          <a:srgbClr val="002AAE"/>
        </a:accent4>
        <a:accent5>
          <a:srgbClr val="E2F4FF"/>
        </a:accent5>
        <a:accent6>
          <a:srgbClr val="2D8AE7"/>
        </a:accent6>
        <a:hlink>
          <a:srgbClr val="CC0066"/>
        </a:hlink>
        <a:folHlink>
          <a:srgbClr val="7D7DA9"/>
        </a:folHlink>
      </a:clrScheme>
      <a:clrMap bg1="lt1" tx1="dk1" bg2="lt2" tx2="dk2" accent1="accent1" accent2="accent2" accent3="accent3" accent4="accent4" accent5="accent5" accent6="accent6" hlink="hlink" folHlink="folHlink"/>
    </a:extraClrScheme>
    <a:extraClrScheme>
      <a:clrScheme name="古瓶荷花 2">
        <a:dk1>
          <a:srgbClr val="007A77"/>
        </a:dk1>
        <a:lt1>
          <a:srgbClr val="EFF6EE"/>
        </a:lt1>
        <a:dk2>
          <a:srgbClr val="0066CC"/>
        </a:dk2>
        <a:lt2>
          <a:srgbClr val="C0C0C0"/>
        </a:lt2>
        <a:accent1>
          <a:srgbClr val="E7EEE6"/>
        </a:accent1>
        <a:accent2>
          <a:srgbClr val="FF9933"/>
        </a:accent2>
        <a:accent3>
          <a:srgbClr val="F6FAF5"/>
        </a:accent3>
        <a:accent4>
          <a:srgbClr val="006765"/>
        </a:accent4>
        <a:accent5>
          <a:srgbClr val="F1F5F0"/>
        </a:accent5>
        <a:accent6>
          <a:srgbClr val="E78A2D"/>
        </a:accent6>
        <a:hlink>
          <a:srgbClr val="636395"/>
        </a:hlink>
        <a:folHlink>
          <a:srgbClr val="CC3300"/>
        </a:folHlink>
      </a:clrScheme>
      <a:clrMap bg1="lt1" tx1="dk1" bg2="lt2" tx2="dk2" accent1="accent1" accent2="accent2" accent3="accent3" accent4="accent4" accent5="accent5" accent6="accent6" hlink="hlink" folHlink="folHlink"/>
    </a:extraClrScheme>
    <a:extraClrScheme>
      <a:clrScheme name="古瓶荷花 3">
        <a:dk1>
          <a:srgbClr val="000000"/>
        </a:dk1>
        <a:lt1>
          <a:srgbClr val="CCFFCC"/>
        </a:lt1>
        <a:dk2>
          <a:srgbClr val="E88A00"/>
        </a:dk2>
        <a:lt2>
          <a:srgbClr val="C0C0C0"/>
        </a:lt2>
        <a:accent1>
          <a:srgbClr val="CCECFF"/>
        </a:accent1>
        <a:accent2>
          <a:srgbClr val="336600"/>
        </a:accent2>
        <a:accent3>
          <a:srgbClr val="E2FFE2"/>
        </a:accent3>
        <a:accent4>
          <a:srgbClr val="000000"/>
        </a:accent4>
        <a:accent5>
          <a:srgbClr val="E2F4FF"/>
        </a:accent5>
        <a:accent6>
          <a:srgbClr val="2D5C00"/>
        </a:accent6>
        <a:hlink>
          <a:srgbClr val="3333CC"/>
        </a:hlink>
        <a:folHlink>
          <a:srgbClr val="3399FF"/>
        </a:folHlink>
      </a:clrScheme>
      <a:clrMap bg1="lt1" tx1="dk1" bg2="lt2" tx2="dk2" accent1="accent1" accent2="accent2" accent3="accent3" accent4="accent4" accent5="accent5" accent6="accent6" hlink="hlink" folHlink="folHlink"/>
    </a:extraClrScheme>
    <a:extraClrScheme>
      <a:clrScheme name="古瓶荷花 4">
        <a:dk1>
          <a:srgbClr val="000000"/>
        </a:dk1>
        <a:lt1>
          <a:srgbClr val="FFFFCC"/>
        </a:lt1>
        <a:dk2>
          <a:srgbClr val="CC3300"/>
        </a:dk2>
        <a:lt2>
          <a:srgbClr val="C0C0C0"/>
        </a:lt2>
        <a:accent1>
          <a:srgbClr val="FFFFCC"/>
        </a:accent1>
        <a:accent2>
          <a:srgbClr val="339933"/>
        </a:accent2>
        <a:accent3>
          <a:srgbClr val="FFFFE2"/>
        </a:accent3>
        <a:accent4>
          <a:srgbClr val="000000"/>
        </a:accent4>
        <a:accent5>
          <a:srgbClr val="FFFFE2"/>
        </a:accent5>
        <a:accent6>
          <a:srgbClr val="2D8A2D"/>
        </a:accent6>
        <a:hlink>
          <a:srgbClr val="0066FF"/>
        </a:hlink>
        <a:folHlink>
          <a:srgbClr val="6F6F9F"/>
        </a:folHlink>
      </a:clrScheme>
      <a:clrMap bg1="lt1" tx1="dk1" bg2="lt2" tx2="dk2" accent1="accent1" accent2="accent2" accent3="accent3" accent4="accent4" accent5="accent5" accent6="accent6" hlink="hlink" folHlink="folHlink"/>
    </a:extraClrScheme>
    <a:extraClrScheme>
      <a:clrScheme name="古瓶荷花 5">
        <a:dk1>
          <a:srgbClr val="636395"/>
        </a:dk1>
        <a:lt1>
          <a:srgbClr val="FFE2C5"/>
        </a:lt1>
        <a:dk2>
          <a:srgbClr val="000000"/>
        </a:dk2>
        <a:lt2>
          <a:srgbClr val="C0C0C0"/>
        </a:lt2>
        <a:accent1>
          <a:srgbClr val="FFE1E1"/>
        </a:accent1>
        <a:accent2>
          <a:srgbClr val="FF9933"/>
        </a:accent2>
        <a:accent3>
          <a:srgbClr val="FFEEDF"/>
        </a:accent3>
        <a:accent4>
          <a:srgbClr val="53537E"/>
        </a:accent4>
        <a:accent5>
          <a:srgbClr val="FFEEEE"/>
        </a:accent5>
        <a:accent6>
          <a:srgbClr val="E78A2D"/>
        </a:accent6>
        <a:hlink>
          <a:srgbClr val="008080"/>
        </a:hlink>
        <a:folHlink>
          <a:srgbClr val="3399FF"/>
        </a:folHlink>
      </a:clrScheme>
      <a:clrMap bg1="lt1" tx1="dk1" bg2="lt2" tx2="dk2" accent1="accent1" accent2="accent2" accent3="accent3" accent4="accent4" accent5="accent5" accent6="accent6" hlink="hlink" folHlink="folHlink"/>
    </a:extraClrScheme>
    <a:extraClrScheme>
      <a:clrScheme name="古瓶荷花 6">
        <a:dk1>
          <a:srgbClr val="626292"/>
        </a:dk1>
        <a:lt1>
          <a:srgbClr val="CCECFF"/>
        </a:lt1>
        <a:dk2>
          <a:srgbClr val="3333CC"/>
        </a:dk2>
        <a:lt2>
          <a:srgbClr val="C0C0C0"/>
        </a:lt2>
        <a:accent1>
          <a:srgbClr val="D9F1FF"/>
        </a:accent1>
        <a:accent2>
          <a:srgbClr val="FF9900"/>
        </a:accent2>
        <a:accent3>
          <a:srgbClr val="E2F4FF"/>
        </a:accent3>
        <a:accent4>
          <a:srgbClr val="53537C"/>
        </a:accent4>
        <a:accent5>
          <a:srgbClr val="E9F7FF"/>
        </a:accent5>
        <a:accent6>
          <a:srgbClr val="E78A00"/>
        </a:accent6>
        <a:hlink>
          <a:srgbClr val="CC0066"/>
        </a:hlink>
        <a:folHlink>
          <a:srgbClr val="009999"/>
        </a:folHlink>
      </a:clrScheme>
      <a:clrMap bg1="lt1" tx1="dk1" bg2="lt2" tx2="dk2" accent1="accent1" accent2="accent2" accent3="accent3" accent4="accent4" accent5="accent5" accent6="accent6" hlink="hlink" folHlink="folHlink"/>
    </a:extraClrScheme>
    <a:extraClrScheme>
      <a:clrScheme name="古瓶荷花 7">
        <a:dk1>
          <a:srgbClr val="0066CC"/>
        </a:dk1>
        <a:lt1>
          <a:srgbClr val="FFE1E1"/>
        </a:lt1>
        <a:dk2>
          <a:srgbClr val="006600"/>
        </a:dk2>
        <a:lt2>
          <a:srgbClr val="C0C0C0"/>
        </a:lt2>
        <a:accent1>
          <a:srgbClr val="FFFFCC"/>
        </a:accent1>
        <a:accent2>
          <a:srgbClr val="009999"/>
        </a:accent2>
        <a:accent3>
          <a:srgbClr val="FFEEEE"/>
        </a:accent3>
        <a:accent4>
          <a:srgbClr val="0056AE"/>
        </a:accent4>
        <a:accent5>
          <a:srgbClr val="FFFFE2"/>
        </a:accent5>
        <a:accent6>
          <a:srgbClr val="008A8A"/>
        </a:accent6>
        <a:hlink>
          <a:srgbClr val="EC0000"/>
        </a:hlink>
        <a:folHlink>
          <a:srgbClr val="0099FF"/>
        </a:folHlink>
      </a:clrScheme>
      <a:clrMap bg1="lt1" tx1="dk1" bg2="lt2" tx2="dk2" accent1="accent1" accent2="accent2" accent3="accent3" accent4="accent4" accent5="accent5" accent6="accent6" hlink="hlink" folHlink="folHlink"/>
    </a:extraClrScheme>
    <a:extraClrScheme>
      <a:clrScheme name="古瓶荷花 8">
        <a:dk1>
          <a:srgbClr val="292929"/>
        </a:dk1>
        <a:lt1>
          <a:srgbClr val="DDDDDD"/>
        </a:lt1>
        <a:dk2>
          <a:srgbClr val="0066CC"/>
        </a:dk2>
        <a:lt2>
          <a:srgbClr val="B2B2B2"/>
        </a:lt2>
        <a:accent1>
          <a:srgbClr val="CACADC"/>
        </a:accent1>
        <a:accent2>
          <a:srgbClr val="FFCC00"/>
        </a:accent2>
        <a:accent3>
          <a:srgbClr val="EBEBEB"/>
        </a:accent3>
        <a:accent4>
          <a:srgbClr val="212121"/>
        </a:accent4>
        <a:accent5>
          <a:srgbClr val="E1E1EB"/>
        </a:accent5>
        <a:accent6>
          <a:srgbClr val="E7B900"/>
        </a:accent6>
        <a:hlink>
          <a:srgbClr val="008080"/>
        </a:hlink>
        <a:folHlink>
          <a:srgbClr val="7D7D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CDESIGNK</Template>
  <TotalTime>0</TotalTime>
  <Words>6950</Words>
  <Application>WPS 演示</Application>
  <PresentationFormat>全屏显示(4:3)</PresentationFormat>
  <Paragraphs>202</Paragraphs>
  <Slides>40</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40</vt:i4>
      </vt:variant>
    </vt:vector>
  </HeadingPairs>
  <TitlesOfParts>
    <vt:vector size="48" baseType="lpstr">
      <vt:lpstr>Arial</vt:lpstr>
      <vt:lpstr>宋体</vt:lpstr>
      <vt:lpstr>Wingdings</vt:lpstr>
      <vt:lpstr>华文新魏</vt:lpstr>
      <vt:lpstr>方正行楷简体</vt:lpstr>
      <vt:lpstr>微软雅黑</vt:lpstr>
      <vt:lpstr>Arial Unicode MS</vt:lpstr>
      <vt:lpstr>古瓶荷花</vt:lpstr>
      <vt:lpstr>基建信息填报要求及招标合同会计核算管理</vt:lpstr>
      <vt:lpstr>内容提纲</vt:lpstr>
      <vt:lpstr>一、基建信息网络直报的填报和管理要求</vt:lpstr>
      <vt:lpstr>（一）、网络直报填报的方法</vt:lpstr>
      <vt:lpstr>进入直报网址：http://www.gxws.gov.cn/xmgl / 或http://124.227.108.49/thinkphp/projects/index.php”</vt:lpstr>
      <vt:lpstr>PowerPoint 演示文稿</vt:lpstr>
      <vt:lpstr>PowerPoint 演示文稿</vt:lpstr>
      <vt:lpstr>PowerPoint 演示文稿</vt:lpstr>
      <vt:lpstr>从填报任务中进入选中项目的“填报”状态 并进行填报（月份的第一次）</vt:lpstr>
      <vt:lpstr>从项目进展月（旬）报进入 并选梧州市精神卫生专科医院的编辑填报状态</vt:lpstr>
      <vt:lpstr>编辑填报梧州市精神卫生专科医院数据信息（上）</vt:lpstr>
      <vt:lpstr>编辑填报梧州市精神卫生专科医院数据信息（下）</vt:lpstr>
      <vt:lpstr>PowerPoint 演示文稿</vt:lpstr>
      <vt:lpstr>从数据查询进入“询报查询（单项目）” 查询蒙山县人民医院</vt:lpstr>
      <vt:lpstr>PowerPoint 演示文稿</vt:lpstr>
      <vt:lpstr>PowerPoint 演示文稿</vt:lpstr>
      <vt:lpstr>PowerPoint 演示文稿</vt:lpstr>
      <vt:lpstr>PowerPoint 演示文稿</vt:lpstr>
      <vt:lpstr>PowerPoint 演示文稿</vt:lpstr>
      <vt:lpstr>数据汇总的任意组合取数汇总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二、网络直报的审核管理</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基建财务管理核算</dc:title>
  <dc:creator>吴彦伦</dc:creator>
  <dc:subject>讲义</dc:subject>
  <cp:lastModifiedBy>worker</cp:lastModifiedBy>
  <cp:revision>835</cp:revision>
  <dcterms:created xsi:type="dcterms:W3CDTF">2012-12-27T03:32:00Z</dcterms:created>
  <dcterms:modified xsi:type="dcterms:W3CDTF">2022-10-26T09:46:45Z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2052-11.1.0.12598</vt:lpwstr>
  </property>
  <property fmtid="{D5CDD505-2E9C-101B-9397-08002B2CF9AE}" pid="4" name="ICV">
    <vt:lpwstr>35A4103A01E441D3AC38CC026212615F</vt:lpwstr>
  </property>
</Properties>
</file>