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0"/>
  </p:notesMasterIdLst>
  <p:handoutMasterIdLst>
    <p:handoutMasterId r:id="rId63"/>
  </p:handoutMasterIdLst>
  <p:sldIdLst>
    <p:sldId id="562" r:id="rId3"/>
    <p:sldId id="284" r:id="rId4"/>
    <p:sldId id="301" r:id="rId5"/>
    <p:sldId id="675" r:id="rId6"/>
    <p:sldId id="416" r:id="rId7"/>
    <p:sldId id="417" r:id="rId8"/>
    <p:sldId id="419" r:id="rId9"/>
    <p:sldId id="622" r:id="rId10"/>
    <p:sldId id="418" r:id="rId11"/>
    <p:sldId id="413" r:id="rId12"/>
    <p:sldId id="473" r:id="rId13"/>
    <p:sldId id="429" r:id="rId14"/>
    <p:sldId id="408" r:id="rId15"/>
    <p:sldId id="409" r:id="rId16"/>
    <p:sldId id="410" r:id="rId17"/>
    <p:sldId id="411" r:id="rId18"/>
    <p:sldId id="412" r:id="rId19"/>
    <p:sldId id="474" r:id="rId20"/>
    <p:sldId id="676" r:id="rId21"/>
    <p:sldId id="333" r:id="rId22"/>
    <p:sldId id="428" r:id="rId23"/>
    <p:sldId id="377" r:id="rId24"/>
    <p:sldId id="378" r:id="rId25"/>
    <p:sldId id="379" r:id="rId26"/>
    <p:sldId id="380" r:id="rId27"/>
    <p:sldId id="381" r:id="rId28"/>
    <p:sldId id="382" r:id="rId29"/>
    <p:sldId id="384" r:id="rId30"/>
    <p:sldId id="385" r:id="rId31"/>
    <p:sldId id="386" r:id="rId32"/>
    <p:sldId id="387" r:id="rId33"/>
    <p:sldId id="388" r:id="rId34"/>
    <p:sldId id="519" r:id="rId35"/>
    <p:sldId id="520" r:id="rId36"/>
    <p:sldId id="389" r:id="rId37"/>
    <p:sldId id="730" r:id="rId38"/>
    <p:sldId id="425" r:id="rId39"/>
    <p:sldId id="426" r:id="rId40"/>
    <p:sldId id="427" r:id="rId41"/>
    <p:sldId id="397" r:id="rId42"/>
    <p:sldId id="544" r:id="rId43"/>
    <p:sldId id="398" r:id="rId44"/>
    <p:sldId id="399" r:id="rId45"/>
    <p:sldId id="400" r:id="rId46"/>
    <p:sldId id="401" r:id="rId47"/>
    <p:sldId id="402" r:id="rId48"/>
    <p:sldId id="403" r:id="rId49"/>
    <p:sldId id="405" r:id="rId50"/>
    <p:sldId id="404" r:id="rId51"/>
    <p:sldId id="406" r:id="rId52"/>
    <p:sldId id="303" r:id="rId53"/>
    <p:sldId id="374" r:id="rId54"/>
    <p:sldId id="420" r:id="rId55"/>
    <p:sldId id="421" r:id="rId56"/>
    <p:sldId id="624" r:id="rId57"/>
    <p:sldId id="625" r:id="rId58"/>
    <p:sldId id="626" r:id="rId59"/>
    <p:sldId id="565" r:id="rId61"/>
    <p:sldId id="369" r:id="rId62"/>
  </p:sldIdLst>
  <p:sldSz cx="9144000" cy="6858000" type="screen4x3"/>
  <p:notesSz cx="6858000" cy="9144000"/>
  <p:custDataLst>
    <p:tags r:id="rId67"/>
  </p:custDataLst>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CC"/>
    <a:srgbClr val="003366"/>
    <a:srgbClr val="003300"/>
    <a:srgbClr val="0000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84"/>
    <p:restoredTop sz="92934"/>
  </p:normalViewPr>
  <p:slideViewPr>
    <p:cSldViewPr showGuides="1">
      <p:cViewPr>
        <p:scale>
          <a:sx n="75" d="100"/>
          <a:sy n="75" d="100"/>
        </p:scale>
        <p:origin x="-1362" y="120"/>
      </p:cViewPr>
      <p:guideLst>
        <p:guide orient="horz" pos="2162"/>
        <p:guide pos="2864"/>
      </p:guideLst>
    </p:cSldViewPr>
  </p:slideViewPr>
  <p:notesTextViewPr>
    <p:cViewPr>
      <p:scale>
        <a:sx n="100" d="100"/>
        <a:sy n="100" d="100"/>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7" Type="http://schemas.openxmlformats.org/officeDocument/2006/relationships/tags" Target="tags/tag1.xml"/><Relationship Id="rId66" Type="http://schemas.openxmlformats.org/officeDocument/2006/relationships/tableStyles" Target="tableStyles.xml"/><Relationship Id="rId65" Type="http://schemas.openxmlformats.org/officeDocument/2006/relationships/viewProps" Target="viewProps.xml"/><Relationship Id="rId64" Type="http://schemas.openxmlformats.org/officeDocument/2006/relationships/presProps" Target="presProps.xml"/><Relationship Id="rId63" Type="http://schemas.openxmlformats.org/officeDocument/2006/relationships/handoutMaster" Target="handoutMasters/handoutMaster1.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notesMaster" Target="notesMasters/notesMaster1.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35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1"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FontTx/>
              <a:buNone/>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2"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3"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fontAlgn="base" hangingPunct="1"/>
            <a:fld id="{9A0DB2DC-4C9A-4742-B13C-FB6460FD3503}" type="slidenum">
              <a:rPr lang="en-US" altLang="zh-CN" sz="1200" strike="noStrike" noProof="1" dirty="0">
                <a:solidFill>
                  <a:srgbClr val="9D9D9D"/>
                </a:solidFill>
                <a:latin typeface="Arial" panose="020B0604020202020204" pitchFamily="34" charset="0"/>
                <a:ea typeface="宋体" panose="02010600030101010101" pitchFamily="2" charset="-122"/>
                <a:cs typeface="+mn-ea"/>
              </a:rPr>
            </a:fld>
            <a:endParaRPr lang="en-US" altLang="zh-CN" sz="1200" strike="noStrike" noProof="1" dirty="0">
              <a:solidFill>
                <a:srgbClr val="9D9D9D"/>
              </a:solidFill>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7408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FontTx/>
              <a:buNone/>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124" name="Rectangle 4"/>
          <p:cNvSpPr>
            <a:spLocks noRo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17408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fontAlgn="base" hangingPunct="1"/>
            <a:fld id="{9A0DB2DC-4C9A-4742-B13C-FB6460FD3503}" type="slidenum">
              <a:rPr lang="en-US" altLang="zh-CN" sz="1200" strike="noStrike" noProof="1" dirty="0">
                <a:latin typeface="Arial" panose="020B0604020202020204" pitchFamily="34" charset="0"/>
                <a:ea typeface="宋体" panose="02010600030101010101" pitchFamily="2" charset="-122"/>
                <a:cs typeface="+mn-ea"/>
              </a:rPr>
            </a:fld>
            <a:endParaRPr lang="en-US" altLang="zh-CN"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幻灯片图像占位符 1"/>
          <p:cNvSpPr>
            <a:spLocks noGrp="1" noRot="1" noTextEdit="1"/>
          </p:cNvSpPr>
          <p:nvPr>
            <p:ph type="sldImg"/>
          </p:nvPr>
        </p:nvSpPr>
        <p:spPr>
          <a:ln/>
        </p:spPr>
      </p:sp>
      <p:sp>
        <p:nvSpPr>
          <p:cNvPr id="64514" name="文本占位符 2"/>
          <p:cNvSpPr>
            <a:spLocks noGrp="1"/>
          </p:cNvSpPr>
          <p:nvPr>
            <p:ph type="body"/>
          </p:nvPr>
        </p:nvSpPr>
        <p:spPr>
          <a:ln/>
        </p:spPr>
        <p:txBody>
          <a:bodyPr wrap="square" lIns="91440" tIns="45720" rIns="91440" bIns="45720" anchor="t" anchorCtr="0"/>
          <a:p>
            <a:pPr lvl="0"/>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2050" name="图片 12"/>
          <p:cNvPicPr>
            <a:picLocks noChangeAspect="1"/>
          </p:cNvPicPr>
          <p:nvPr/>
        </p:nvPicPr>
        <p:blipFill>
          <a:blip r:embed="rId2"/>
          <a:srcRect l="8521" t="1442" r="10753" b="1135"/>
          <a:stretch>
            <a:fillRect/>
          </a:stretch>
        </p:blipFill>
        <p:spPr>
          <a:xfrm>
            <a:off x="0" y="0"/>
            <a:ext cx="9145588" cy="6865938"/>
          </a:xfrm>
          <a:prstGeom prst="rect">
            <a:avLst/>
          </a:prstGeom>
          <a:noFill/>
          <a:ln w="9525">
            <a:noFill/>
          </a:ln>
        </p:spPr>
      </p:pic>
      <p:cxnSp>
        <p:nvCxnSpPr>
          <p:cNvPr id="9" name="直接连接符 8"/>
          <p:cNvCxnSpPr/>
          <p:nvPr/>
        </p:nvCxnSpPr>
        <p:spPr>
          <a:xfrm>
            <a:off x="2009775" y="3638550"/>
            <a:ext cx="5238750"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315" name="KSO_BT1"/>
          <p:cNvSpPr>
            <a:spLocks noGrp="1"/>
          </p:cNvSpPr>
          <p:nvPr>
            <p:ph type="ctrTitle"/>
          </p:nvPr>
        </p:nvSpPr>
        <p:spPr>
          <a:xfrm>
            <a:off x="1308100" y="2043113"/>
            <a:ext cx="6670675" cy="1470025"/>
          </a:xfrm>
          <a:prstGeom prst="rect">
            <a:avLst/>
          </a:prstGeom>
          <a:noFill/>
          <a:ln w="9525">
            <a:noFill/>
            <a:miter/>
          </a:ln>
        </p:spPr>
        <p:txBody>
          <a:bodyPr/>
          <a:lstStyle>
            <a:lvl1pPr lvl="0">
              <a:defRPr kern="1200"/>
            </a:lvl1pPr>
          </a:lstStyle>
          <a:p>
            <a:pPr lvl="0" fontAlgn="base"/>
            <a:r>
              <a:rPr lang="zh-CN" altLang="en-US" strike="noStrike" noProof="1"/>
              <a:t>单击此处编辑母版标题样式</a:t>
            </a:r>
            <a:endParaRPr lang="zh-CN" altLang="en-US" strike="noStrike" noProof="1"/>
          </a:p>
        </p:txBody>
      </p:sp>
      <p:sp>
        <p:nvSpPr>
          <p:cNvPr id="13319" name="KSO_BC1"/>
          <p:cNvSpPr>
            <a:spLocks noGrp="1"/>
          </p:cNvSpPr>
          <p:nvPr>
            <p:ph type="subTitle" idx="1"/>
          </p:nvPr>
        </p:nvSpPr>
        <p:spPr>
          <a:xfrm>
            <a:off x="1323975" y="3751263"/>
            <a:ext cx="6645275" cy="555625"/>
          </a:xfrm>
          <a:prstGeom prst="rect">
            <a:avLst/>
          </a:prstGeom>
          <a:noFill/>
          <a:ln w="9525">
            <a:noFill/>
            <a:miter/>
          </a:ln>
        </p:spPr>
        <p:txBody>
          <a:bodyPr/>
          <a:lstStyle>
            <a:lvl1pPr marL="0" lvl="0" indent="0" algn="ctr">
              <a:buNone/>
              <a:defRPr sz="1800" kern="1200"/>
            </a:lvl1pPr>
            <a:lvl2pPr marL="0" lvl="1" indent="0" algn="ctr">
              <a:buNone/>
              <a:defRPr sz="1800" kern="1200"/>
            </a:lvl2pPr>
            <a:lvl3pPr marL="514350" lvl="2" indent="-514350" algn="ctr">
              <a:buNone/>
              <a:defRPr sz="1800" kern="1200"/>
            </a:lvl3pPr>
            <a:lvl4pPr marL="771525" lvl="3" indent="-771525" algn="ctr">
              <a:buNone/>
              <a:defRPr sz="1800" kern="1200"/>
            </a:lvl4pPr>
            <a:lvl5pPr marL="1028700" lvl="4" indent="-1028700" algn="ctr">
              <a:buNone/>
              <a:defRPr sz="1800" kern="1200"/>
            </a:lvl5pPr>
          </a:lstStyle>
          <a:p>
            <a:pPr lvl="0" fontAlgn="base"/>
            <a:r>
              <a:rPr lang="zh-CN" altLang="en-US" strike="noStrike" noProof="1"/>
              <a:t>单击此处编辑母版副标题样式</a:t>
            </a:r>
            <a:endParaRPr lang="zh-CN" altLang="en-US" strike="noStrike" noProof="1"/>
          </a:p>
        </p:txBody>
      </p:sp>
      <p:sp>
        <p:nvSpPr>
          <p:cNvPr id="10" name="KSO_FD"/>
          <p:cNvSpPr>
            <a:spLocks noGrp="1"/>
          </p:cNvSpPr>
          <p:nvPr>
            <p:ph type="dt" sz="half" idx="2"/>
          </p:nvPr>
        </p:nvSpPr>
        <p:spPr>
          <a:xfrm>
            <a:off x="457200" y="6245225"/>
            <a:ext cx="2133600" cy="476250"/>
          </a:xfrm>
          <a:prstGeom prst="rect">
            <a:avLst/>
          </a:prstGeom>
        </p:spPr>
        <p:txBody>
          <a:bodyPr vert="horz" lIns="91440" tIns="45720" rIns="91440" bIns="45720" rtlCol="0" anchor="ctr"/>
          <a:lstStyle>
            <a:lvl1pPr algn="l">
              <a:defRPr sz="1400">
                <a:solidFill>
                  <a:schemeClr val="tx1"/>
                </a:solidFill>
              </a:defRPr>
            </a:lvl1pPr>
          </a:lstStyle>
          <a:p>
            <a:pPr marL="0" marR="0" indent="0" defTabSz="914400" rtl="0" eaLnBrk="1" fontAlgn="base" latinLnBrk="0" hangingPunct="1">
              <a:lnSpc>
                <a:spcPct val="100000"/>
              </a:lnSpc>
              <a:spcBef>
                <a:spcPct val="0"/>
              </a:spcBef>
              <a:spcAft>
                <a:spcPct val="0"/>
              </a:spcAft>
              <a:buClrTx/>
              <a:buSzTx/>
              <a:buFontTx/>
              <a:buNone/>
              <a:defRPr/>
            </a:pPr>
            <a:endParaRPr kumimoji="0" lang="en-US" altLang="zh-CN" b="0" i="0" strike="noStrike" kern="1200" cap="none" spc="0" normalizeH="0" baseline="0" noProof="0">
              <a:latin typeface="Arial" panose="020B0604020202020204" pitchFamily="34" charset="0"/>
              <a:ea typeface="宋体" panose="02010600030101010101" pitchFamily="2" charset="-122"/>
              <a:cs typeface="+mn-cs"/>
            </a:endParaRPr>
          </a:p>
        </p:txBody>
      </p:sp>
      <p:sp>
        <p:nvSpPr>
          <p:cNvPr id="11" name="KSO_FT"/>
          <p:cNvSpPr>
            <a:spLocks noGrp="1"/>
          </p:cNvSpPr>
          <p:nvPr>
            <p:ph type="ftr" sz="quarter" idx="3"/>
          </p:nvPr>
        </p:nvSpPr>
        <p:spPr>
          <a:xfrm>
            <a:off x="3124200" y="6245225"/>
            <a:ext cx="2895600" cy="476250"/>
          </a:xfrm>
          <a:prstGeom prst="rect">
            <a:avLst/>
          </a:prstGeom>
        </p:spPr>
        <p:txBody>
          <a:bodyPr vert="horz" lIns="91440" tIns="45720" rIns="91440" bIns="45720" rtlCol="0" anchor="ctr"/>
          <a:lstStyle>
            <a:lvl1pPr>
              <a:defRPr/>
            </a:lvl1pPr>
          </a:lstStyle>
          <a:p>
            <a:pPr marL="0" marR="0" indent="0" defTabSz="914400" rtl="0" eaLnBrk="1" fontAlgn="base" latinLnBrk="0" hangingPunct="1">
              <a:lnSpc>
                <a:spcPct val="100000"/>
              </a:lnSpc>
              <a:spcBef>
                <a:spcPct val="0"/>
              </a:spcBef>
              <a:spcAft>
                <a:spcPct val="0"/>
              </a:spcAft>
              <a:buClrTx/>
              <a:buSzTx/>
              <a:buFontTx/>
              <a:buNone/>
              <a:defRPr/>
            </a:pPr>
            <a:endParaRPr kumimoji="0" lang="en-US" altLang="zh-CN" b="0" i="0" strike="noStrike" kern="1200" cap="none" spc="0" normalizeH="0" baseline="0" noProof="0">
              <a:solidFill>
                <a:schemeClr val="tx1"/>
              </a:solidFill>
              <a:latin typeface="Arial" panose="020B0604020202020204" pitchFamily="34" charset="0"/>
              <a:ea typeface="宋体" panose="02010600030101010101" pitchFamily="2" charset="-122"/>
              <a:cs typeface="+mn-cs"/>
            </a:endParaRPr>
          </a:p>
        </p:txBody>
      </p:sp>
      <p:sp>
        <p:nvSpPr>
          <p:cNvPr id="12" name="KSO_FN"/>
          <p:cNvSpPr>
            <a:spLocks noGrp="1"/>
          </p:cNvSpPr>
          <p:nvPr>
            <p:ph type="sldNum" sz="quarter" idx="4"/>
          </p:nvPr>
        </p:nvSpPr>
        <p:spPr>
          <a:xfrm>
            <a:off x="6553200" y="6245225"/>
            <a:ext cx="2133600" cy="476250"/>
          </a:xfrm>
          <a:prstGeom prst="rect">
            <a:avLst/>
          </a:prstGeom>
        </p:spPr>
        <p:txBody>
          <a:bodyPr vert="horz" wrap="square" lIns="91440" tIns="45720" rIns="91440" bIns="45720" numCol="1" anchor="ctr" anchorCtr="0" compatLnSpc="1"/>
          <a:p>
            <a:pPr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3" name="KSO_BC1"/>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3" name="KSO_BC1"/>
          <p:cNvSpPr>
            <a:spLocks noGrp="1"/>
          </p:cNvSpPr>
          <p:nvPr>
            <p:ph sz="half" idx="1"/>
          </p:nvPr>
        </p:nvSpPr>
        <p:spPr>
          <a:xfrm>
            <a:off x="730703" y="1698172"/>
            <a:ext cx="3810000" cy="428171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4" name="KSO_BC2"/>
          <p:cNvSpPr>
            <a:spLocks noGrp="1"/>
          </p:cNvSpPr>
          <p:nvPr>
            <p:ph sz="half" idx="2"/>
          </p:nvPr>
        </p:nvSpPr>
        <p:spPr>
          <a:xfrm>
            <a:off x="4570337" y="1698172"/>
            <a:ext cx="3820587" cy="428171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KSO_BT1"/>
          <p:cNvSpPr>
            <a:spLocks noGrp="1"/>
          </p:cNvSpPr>
          <p:nvPr>
            <p:ph type="title"/>
          </p:nvPr>
        </p:nvSpPr>
        <p:spPr>
          <a:xfrm>
            <a:off x="747486" y="659341"/>
            <a:ext cx="6984076" cy="717023"/>
          </a:xfrm>
        </p:spPr>
        <p:txBody>
          <a:body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747486" y="1506992"/>
            <a:ext cx="3868340" cy="823912"/>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fontAlgn="base"/>
            <a:r>
              <a:rPr lang="zh-CN" altLang="en-US" sz="1015" strike="noStrike" noProof="1" smtClean="0"/>
              <a:t>单击此处编辑母版文本样式</a:t>
            </a:r>
            <a:endParaRPr lang="zh-CN" altLang="en-US" strike="noStrike" noProof="1" smtClean="0"/>
          </a:p>
        </p:txBody>
      </p:sp>
      <p:sp>
        <p:nvSpPr>
          <p:cNvPr id="4" name="KSO_BC1"/>
          <p:cNvSpPr>
            <a:spLocks noGrp="1"/>
          </p:cNvSpPr>
          <p:nvPr>
            <p:ph sz="half" idx="2"/>
          </p:nvPr>
        </p:nvSpPr>
        <p:spPr>
          <a:xfrm>
            <a:off x="747486" y="2330904"/>
            <a:ext cx="3868340"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5" name="Text Placeholder 4"/>
          <p:cNvSpPr>
            <a:spLocks noGrp="1"/>
          </p:cNvSpPr>
          <p:nvPr>
            <p:ph type="body" sz="quarter" idx="3"/>
          </p:nvPr>
        </p:nvSpPr>
        <p:spPr>
          <a:xfrm>
            <a:off x="4719856" y="1506992"/>
            <a:ext cx="3795494" cy="823912"/>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fontAlgn="base"/>
            <a:r>
              <a:rPr lang="zh-CN" altLang="en-US" sz="1015" strike="noStrike" noProof="1" smtClean="0"/>
              <a:t>单击此处编辑母版文本样式</a:t>
            </a:r>
            <a:endParaRPr lang="zh-CN" altLang="en-US" strike="noStrike" noProof="1" smtClean="0"/>
          </a:p>
        </p:txBody>
      </p:sp>
      <p:sp>
        <p:nvSpPr>
          <p:cNvPr id="6" name="KSO_BC2"/>
          <p:cNvSpPr>
            <a:spLocks noGrp="1"/>
          </p:cNvSpPr>
          <p:nvPr>
            <p:ph sz="quarter" idx="4"/>
          </p:nvPr>
        </p:nvSpPr>
        <p:spPr>
          <a:xfrm>
            <a:off x="4719856" y="2330904"/>
            <a:ext cx="3795494"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8" name="日期占位符 6"/>
          <p:cNvSpPr>
            <a:spLocks noGrp="1"/>
          </p:cNvSpPr>
          <p:nvPr>
            <p:ph type="dt" sz="half" idx="12"/>
          </p:nvPr>
        </p:nvSpPr>
        <p:spPr>
          <a:xfrm>
            <a:off x="628650" y="6356350"/>
            <a:ext cx="2057400" cy="365125"/>
          </a:xfrm>
          <a:prstGeom prst="rect">
            <a:avLst/>
          </a:prstGeom>
        </p:spPr>
        <p:txBody>
          <a:bodyPr vert="horz" wrap="square" lIns="91440" tIns="45720" rIns="91440" bIns="45720" numCol="1" rtlCol="0" anchor="ctr" anchorCtr="0" compatLnSpc="1"/>
          <a:p>
            <a:pPr indent="0"/>
            <a:endParaRPr lang="zh-CN" altLang="en-US" sz="1000" dirty="0">
              <a:solidFill>
                <a:schemeClr val="bg1"/>
              </a:solidFill>
              <a:latin typeface="Calibri" panose="020F0502020204030204" pitchFamily="34" charset="0"/>
              <a:ea typeface="幼圆" pitchFamily="49" charset="-122"/>
            </a:endParaRPr>
          </a:p>
        </p:txBody>
      </p:sp>
      <p:sp>
        <p:nvSpPr>
          <p:cNvPr id="9" name="页脚占位符 7"/>
          <p:cNvSpPr>
            <a:spLocks noGrp="1"/>
          </p:cNvSpPr>
          <p:nvPr>
            <p:ph type="ftr" sz="quarter" idx="13"/>
          </p:nvPr>
        </p:nvSpPr>
        <p:spPr>
          <a:xfrm>
            <a:off x="3028950" y="6356350"/>
            <a:ext cx="3086100" cy="365125"/>
          </a:xfrm>
          <a:prstGeom prst="rect">
            <a:avLst/>
          </a:prstGeom>
        </p:spPr>
        <p:txBody>
          <a:bodyPr vert="horz" lIns="91440" tIns="45720" rIns="91440" bIns="45720" rtlCol="0" anchor="ctr"/>
          <a:lstStyle>
            <a:lvl1pPr>
              <a:defRPr sz="1000" noProof="1" dirty="0">
                <a:solidFill>
                  <a:schemeClr val="bg1"/>
                </a:solidFill>
              </a:defRPr>
            </a:lvl1pPr>
          </a:lstStyle>
          <a:p>
            <a:pPr marL="0" marR="0" indent="0" defTabSz="914400" rtl="0" eaLnBrk="1" fontAlgn="base" latinLnBrk="0" hangingPunct="1">
              <a:lnSpc>
                <a:spcPct val="100000"/>
              </a:lnSpc>
              <a:spcBef>
                <a:spcPct val="0"/>
              </a:spcBef>
              <a:spcAft>
                <a:spcPct val="0"/>
              </a:spcAft>
              <a:buClrTx/>
              <a:buSzTx/>
              <a:buFontTx/>
              <a:buNone/>
              <a:defRPr/>
            </a:pPr>
            <a:endParaRPr kumimoji="0" lang="en-US" altLang="zh-CN" b="0" i="0" strike="noStrike" kern="1200" cap="none" spc="0" normalizeH="0" baseline="0" noProof="1">
              <a:latin typeface="Arial" panose="020B0604020202020204" pitchFamily="34" charset="0"/>
              <a:ea typeface="宋体" panose="02010600030101010101" pitchFamily="2" charset="-122"/>
              <a:cs typeface="+mn-cs"/>
            </a:endParaRPr>
          </a:p>
        </p:txBody>
      </p:sp>
      <p:sp>
        <p:nvSpPr>
          <p:cNvPr id="10" name="灯片编号占位符 8"/>
          <p:cNvSpPr>
            <a:spLocks noGrp="1"/>
          </p:cNvSpPr>
          <p:nvPr>
            <p:ph type="sldNum" sz="quarter" idx="14"/>
          </p:nvPr>
        </p:nvSpPr>
        <p:spPr>
          <a:xfrm>
            <a:off x="6457950" y="6356350"/>
            <a:ext cx="2057400" cy="365125"/>
          </a:xfrm>
          <a:prstGeom prst="rect">
            <a:avLst/>
          </a:prstGeom>
        </p:spPr>
        <p:txBody>
          <a:bodyPr vert="horz" wrap="square" lIns="91440" tIns="45720" rIns="91440" bIns="45720" numCol="1" anchor="ctr" anchorCtr="0" compatLnSpc="1"/>
          <a:p>
            <a:pPr indent="0" algn="r"/>
            <a:fld id="{9A0DB2DC-4C9A-4742-B13C-FB6460FD3503}" type="slidenum">
              <a:rPr lang="zh-CN" altLang="en-US" sz="1000" dirty="0">
                <a:solidFill>
                  <a:schemeClr val="bg1"/>
                </a:solidFill>
                <a:latin typeface="Calibri" panose="020F0502020204030204" pitchFamily="34" charset="0"/>
                <a:ea typeface="幼圆" pitchFamily="49" charset="-122"/>
              </a:rPr>
            </a:fld>
            <a:endParaRPr lang="zh-CN" altLang="en-US" sz="1000" dirty="0">
              <a:solidFill>
                <a:schemeClr val="bg1"/>
              </a:solidFill>
              <a:latin typeface="Calibri" panose="020F0502020204030204" pitchFamily="34" charset="0"/>
              <a:ea typeface="幼圆" pitchFamily="49" charset="-122"/>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3" name="KSO_BC1"/>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image" Target="../media/image1.jpe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图片 12"/>
          <p:cNvPicPr>
            <a:picLocks noChangeAspect="1"/>
          </p:cNvPicPr>
          <p:nvPr/>
        </p:nvPicPr>
        <p:blipFill>
          <a:blip r:embed="rId7"/>
          <a:srcRect l="8521" t="1442" r="10753" b="1135"/>
          <a:stretch>
            <a:fillRect/>
          </a:stretch>
        </p:blipFill>
        <p:spPr>
          <a:xfrm>
            <a:off x="0" y="0"/>
            <a:ext cx="9145588" cy="6865938"/>
          </a:xfrm>
          <a:prstGeom prst="rect">
            <a:avLst/>
          </a:prstGeom>
          <a:noFill/>
          <a:ln w="9525">
            <a:noFill/>
          </a:ln>
        </p:spPr>
      </p:pic>
      <p:sp>
        <p:nvSpPr>
          <p:cNvPr id="1027" name="KSO_BT1"/>
          <p:cNvSpPr>
            <a:spLocks noGrp="1"/>
          </p:cNvSpPr>
          <p:nvPr>
            <p:ph type="title"/>
          </p:nvPr>
        </p:nvSpPr>
        <p:spPr>
          <a:xfrm>
            <a:off x="1892300" y="136525"/>
            <a:ext cx="5562600" cy="700088"/>
          </a:xfrm>
          <a:prstGeom prst="rect">
            <a:avLst/>
          </a:prstGeom>
          <a:noFill/>
          <a:ln w="9525">
            <a:noFill/>
          </a:ln>
        </p:spPr>
        <p:txBody>
          <a:bodyPr anchor="b" anchorCtr="0"/>
          <a:p>
            <a:pPr lvl="0"/>
            <a:r>
              <a:rPr lang="zh-CN" altLang="en-US" dirty="0"/>
              <a:t>单击此处编辑母版标题样式</a:t>
            </a:r>
            <a:endParaRPr lang="en-US" altLang="zh-CN" dirty="0"/>
          </a:p>
        </p:txBody>
      </p:sp>
      <p:sp>
        <p:nvSpPr>
          <p:cNvPr id="4" name="KSO_FD"/>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buFontTx/>
              <a:buNone/>
              <a:defRPr sz="1400">
                <a:solidFill>
                  <a:schemeClr val="tx1"/>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KSO_FT"/>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buFontTx/>
              <a:buNone/>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KSO_FN"/>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
            <a:pPr lvl="0" algn="r" eaLnBrk="1" fontAlgn="base" hangingPunct="1"/>
            <a:fld id="{9A0DB2DC-4C9A-4742-B13C-FB6460FD3503}" type="slidenum">
              <a:rPr lang="en-US" altLang="zh-CN" sz="1400" strike="noStrike" noProof="1" dirty="0">
                <a:solidFill>
                  <a:srgbClr val="9D9D9D"/>
                </a:solidFill>
                <a:latin typeface="Arial" panose="020B0604020202020204" pitchFamily="34" charset="0"/>
                <a:ea typeface="宋体" panose="02010600030101010101" pitchFamily="2" charset="-122"/>
                <a:cs typeface="+mn-ea"/>
              </a:rPr>
            </a:fld>
            <a:endParaRPr lang="en-US" altLang="zh-CN" sz="1400" strike="noStrike" noProof="1" dirty="0">
              <a:solidFill>
                <a:srgbClr val="9D9D9D"/>
              </a:solidFill>
            </a:endParaRPr>
          </a:p>
        </p:txBody>
      </p:sp>
      <p:sp>
        <p:nvSpPr>
          <p:cNvPr id="1031" name="KSO_BC1"/>
          <p:cNvSpPr>
            <a:spLocks noGrp="1"/>
          </p:cNvSpPr>
          <p:nvPr>
            <p:ph type="body"/>
          </p:nvPr>
        </p:nvSpPr>
        <p:spPr>
          <a:xfrm>
            <a:off x="368300" y="1047750"/>
            <a:ext cx="8356600" cy="5000625"/>
          </a:xfrm>
          <a:prstGeom prst="rect">
            <a:avLst/>
          </a:prstGeom>
          <a:noFill/>
          <a:ln w="9525">
            <a:noFill/>
          </a:ln>
        </p:spPr>
        <p:txBody>
          <a:bodyPr anchor="t" anchorCtr="0"/>
          <a:p>
            <a:pPr lvl="0" indent="-266700"/>
            <a:r>
              <a:rPr lang="zh-CN" altLang="en-US" dirty="0"/>
              <a:t>单击此处编辑母版文本样式</a:t>
            </a:r>
            <a:endParaRPr lang="zh-CN" altLang="en-US" dirty="0"/>
          </a:p>
          <a:p>
            <a:pPr lvl="1" indent="-266700"/>
            <a:r>
              <a:rPr lang="zh-CN" altLang="en-US" dirty="0"/>
              <a:t>第二级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lvl1pPr algn="ctr" defTabSz="514350" rtl="0" fontAlgn="base">
        <a:lnSpc>
          <a:spcPct val="90000"/>
        </a:lnSpc>
        <a:spcBef>
          <a:spcPct val="0"/>
        </a:spcBef>
        <a:spcAft>
          <a:spcPct val="0"/>
        </a:spcAft>
        <a:defRPr sz="3200" b="1" kern="1200">
          <a:solidFill>
            <a:srgbClr val="733C30"/>
          </a:solidFill>
          <a:latin typeface="+mj-ea"/>
          <a:ea typeface="+mj-ea"/>
          <a:cs typeface="+mj-cs"/>
        </a:defRPr>
      </a:lvl1pPr>
      <a:lvl2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2pPr>
      <a:lvl3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3pPr>
      <a:lvl4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4pPr>
      <a:lvl5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5pPr>
      <a:lvl6pPr marL="4572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6pPr>
      <a:lvl7pPr marL="9144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7pPr>
      <a:lvl8pPr marL="13716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8pPr>
      <a:lvl9pPr marL="18288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9pPr>
    </p:titleStyle>
    <p:bodyStyle>
      <a:lvl1pPr marL="266700" indent="-266700" algn="just" defTabSz="514350" rtl="0" fontAlgn="base">
        <a:lnSpc>
          <a:spcPct val="110000"/>
        </a:lnSpc>
        <a:spcBef>
          <a:spcPts val="1015"/>
        </a:spcBef>
        <a:spcAft>
          <a:spcPct val="0"/>
        </a:spcAft>
        <a:buClr>
          <a:schemeClr val="accent1"/>
        </a:buClr>
        <a:buSzPct val="100000"/>
        <a:buFont typeface="Wingdings" panose="05000000000000000000" pitchFamily="2" charset="2"/>
        <a:buChar char=""/>
        <a:defRPr sz="2400" kern="1200">
          <a:solidFill>
            <a:srgbClr val="6499AA"/>
          </a:solidFill>
          <a:latin typeface="+mj-ea"/>
          <a:ea typeface="+mj-ea"/>
          <a:cs typeface="+mn-cs"/>
        </a:defRPr>
      </a:lvl1pPr>
      <a:lvl2pPr marL="266700" indent="-266700" algn="just" defTabSz="514350" rtl="0" fontAlgn="base">
        <a:lnSpc>
          <a:spcPct val="150000"/>
        </a:lnSpc>
        <a:spcBef>
          <a:spcPct val="0"/>
        </a:spcBef>
        <a:spcAft>
          <a:spcPts val="340"/>
        </a:spcAft>
        <a:buClr>
          <a:srgbClr val="C5B091"/>
        </a:buClr>
        <a:buFont typeface="幼圆" pitchFamily="49" charset="-122"/>
        <a:buChar char=" "/>
        <a:defRPr sz="2400" kern="1200">
          <a:solidFill>
            <a:srgbClr val="303030"/>
          </a:solidFill>
          <a:latin typeface="+mn-ea"/>
          <a:ea typeface="+mn-ea"/>
          <a:cs typeface="+mn-cs"/>
        </a:defRPr>
      </a:lvl2pPr>
      <a:lvl3pPr marL="643255" indent="-128905" algn="l" defTabSz="514350" rtl="0" fontAlgn="base">
        <a:lnSpc>
          <a:spcPct val="90000"/>
        </a:lnSpc>
        <a:spcBef>
          <a:spcPts val="275"/>
        </a:spcBef>
        <a:spcAft>
          <a:spcPts val="340"/>
        </a:spcAft>
        <a:buFont typeface="Arial" panose="020B0604020202020204" pitchFamily="34" charset="0"/>
        <a:buChar char="•"/>
        <a:defRPr sz="1100" kern="1200">
          <a:solidFill>
            <a:schemeClr val="tx1"/>
          </a:solidFill>
          <a:latin typeface="+mn-lt"/>
          <a:ea typeface="+mn-ea"/>
          <a:cs typeface="+mn-cs"/>
        </a:defRPr>
      </a:lvl3pPr>
      <a:lvl4pPr marL="900430" indent="-128905" algn="l" defTabSz="514350" rtl="0" fontAlgn="base">
        <a:lnSpc>
          <a:spcPct val="90000"/>
        </a:lnSpc>
        <a:spcBef>
          <a:spcPts val="275"/>
        </a:spcBef>
        <a:spcAft>
          <a:spcPts val="340"/>
        </a:spcAft>
        <a:buFont typeface="Arial" panose="020B0604020202020204" pitchFamily="34" charset="0"/>
        <a:buChar char="•"/>
        <a:defRPr sz="1000" kern="1200">
          <a:solidFill>
            <a:schemeClr val="tx1"/>
          </a:solidFill>
          <a:latin typeface="+mn-lt"/>
          <a:ea typeface="+mn-ea"/>
          <a:cs typeface="+mn-cs"/>
        </a:defRPr>
      </a:lvl4pPr>
      <a:lvl5pPr marL="1157605" indent="-128905" algn="l" defTabSz="514350" rtl="0" fontAlgn="base">
        <a:lnSpc>
          <a:spcPct val="90000"/>
        </a:lnSpc>
        <a:spcBef>
          <a:spcPts val="275"/>
        </a:spcBef>
        <a:spcAft>
          <a:spcPts val="340"/>
        </a:spcAft>
        <a:buFont typeface="Arial" panose="020B0604020202020204" pitchFamily="34" charset="0"/>
        <a:buChar char="•"/>
        <a:defRPr sz="1000" kern="1200">
          <a:solidFill>
            <a:schemeClr val="tx1"/>
          </a:solidFill>
          <a:latin typeface="+mn-lt"/>
          <a:ea typeface="+mn-ea"/>
          <a:cs typeface="+mn-cs"/>
        </a:defRPr>
      </a:lvl5pPr>
      <a:lvl6pPr marL="141478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en-US"/>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5" name="内容占位符 3" descr="90-0582"/>
          <p:cNvPicPr>
            <a:picLocks noGrp="1" noChangeAspect="1"/>
          </p:cNvPicPr>
          <p:nvPr>
            <p:ph idx="1"/>
          </p:nvPr>
        </p:nvPicPr>
        <p:blipFill>
          <a:blip r:embed="rId1"/>
          <a:stretch>
            <a:fillRect/>
          </a:stretch>
        </p:blipFill>
        <p:spPr>
          <a:xfrm>
            <a:off x="304800" y="533400"/>
            <a:ext cx="8426450" cy="5718175"/>
          </a:xfrm>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标题 1"/>
          <p:cNvSpPr>
            <a:spLocks noGrp="1"/>
          </p:cNvSpPr>
          <p:nvPr>
            <p:ph type="title"/>
          </p:nvPr>
        </p:nvSpPr>
        <p:spPr>
          <a:xfrm>
            <a:off x="1130300" y="138113"/>
            <a:ext cx="6324600" cy="700087"/>
          </a:xfrm>
          <a:ln/>
        </p:spPr>
        <p:txBody>
          <a:bodyPr wrap="square" lIns="91440" tIns="45720" rIns="91440" bIns="45720" anchor="ctr" anchorCtr="0"/>
          <a:p>
            <a:pPr eaLnBrk="1" hangingPunct="1"/>
            <a:r>
              <a:rPr lang="zh-CN" altLang="en-US" dirty="0">
                <a:solidFill>
                  <a:srgbClr val="0000CC"/>
                </a:solidFill>
              </a:rPr>
              <a:t>（二）卫生基建财务管理主要内容</a:t>
            </a:r>
            <a:endParaRPr lang="zh-CN" altLang="en-US" dirty="0">
              <a:solidFill>
                <a:srgbClr val="0000CC"/>
              </a:solidFill>
            </a:endParaRPr>
          </a:p>
        </p:txBody>
      </p:sp>
      <p:sp>
        <p:nvSpPr>
          <p:cNvPr id="15362" name="内容占位符 2"/>
          <p:cNvSpPr>
            <a:spLocks noGrp="1"/>
          </p:cNvSpPr>
          <p:nvPr>
            <p:ph idx="1"/>
          </p:nvPr>
        </p:nvSpPr>
        <p:spPr>
          <a:xfrm>
            <a:off x="368300" y="681038"/>
            <a:ext cx="8356600" cy="5672137"/>
          </a:xfrm>
          <a:ln/>
        </p:spPr>
        <p:txBody>
          <a:bodyPr wrap="square" lIns="91440" tIns="45720" rIns="91440" bIns="45720" anchor="t" anchorCtr="0"/>
          <a:p>
            <a:pPr eaLnBrk="1" hangingPunct="1">
              <a:buNone/>
            </a:pPr>
            <a:r>
              <a:rPr lang="en-US" altLang="zh-CN" sz="2000" dirty="0">
                <a:solidFill>
                  <a:srgbClr val="0000CC"/>
                </a:solidFill>
              </a:rPr>
              <a:t>1</a:t>
            </a:r>
            <a:r>
              <a:rPr lang="zh-CN" altLang="en-US" sz="2000" dirty="0">
                <a:solidFill>
                  <a:srgbClr val="0000CC"/>
                </a:solidFill>
              </a:rPr>
              <a:t>、基建财务管理的基础性</a:t>
            </a:r>
            <a:r>
              <a:rPr lang="zh-CN" altLang="en-US" sz="2000" dirty="0">
                <a:solidFill>
                  <a:srgbClr val="0000CC"/>
                </a:solidFill>
                <a:sym typeface="Arial" panose="020B0604020202020204" pitchFamily="34" charset="0"/>
              </a:rPr>
              <a:t>工作</a:t>
            </a:r>
            <a:r>
              <a:rPr lang="zh-CN" altLang="en-US" sz="2000" dirty="0">
                <a:solidFill>
                  <a:srgbClr val="0000CC"/>
                </a:solidFill>
              </a:rPr>
              <a:t>。</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1</a:t>
            </a:r>
            <a:r>
              <a:rPr lang="zh-CN" altLang="en-US" sz="2000" dirty="0">
                <a:solidFill>
                  <a:srgbClr val="0000CC"/>
                </a:solidFill>
              </a:rPr>
              <a:t>）建立健全基本建设财务管理内部控制制度。</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2</a:t>
            </a:r>
            <a:r>
              <a:rPr lang="zh-CN" altLang="en-US" sz="2000" dirty="0">
                <a:solidFill>
                  <a:srgbClr val="0000CC"/>
                </a:solidFill>
              </a:rPr>
              <a:t>）单独建账，按项目单独核算，按规定将核算情况纳入单位财务报表。</a:t>
            </a:r>
            <a:r>
              <a:rPr lang="zh-CN" altLang="en-US" sz="2000" dirty="0">
                <a:solidFill>
                  <a:srgbClr val="0000CC"/>
                </a:solidFill>
                <a:sym typeface="Arial" panose="020B0604020202020204" pitchFamily="34" charset="0"/>
              </a:rPr>
              <a:t>单独帐套账本、专用科目、</a:t>
            </a:r>
            <a:r>
              <a:rPr lang="zh-CN" altLang="en-US" sz="2000" dirty="0">
                <a:solidFill>
                  <a:srgbClr val="0000CC"/>
                </a:solidFill>
                <a:sym typeface="宋体" panose="02010600030101010101" pitchFamily="2" charset="-122"/>
              </a:rPr>
              <a:t>单独报表、</a:t>
            </a:r>
            <a:r>
              <a:rPr lang="zh-CN" altLang="en-US" sz="2000" dirty="0">
                <a:solidFill>
                  <a:srgbClr val="0000CC"/>
                </a:solidFill>
                <a:sym typeface="Arial" panose="020B0604020202020204" pitchFamily="34" charset="0"/>
              </a:rPr>
              <a:t>单独装订凭证。</a:t>
            </a:r>
            <a:r>
              <a:rPr lang="zh-CN" altLang="en-US" sz="2000" dirty="0">
                <a:solidFill>
                  <a:srgbClr val="0000CC"/>
                </a:solidFill>
              </a:rPr>
              <a:t>一是</a:t>
            </a:r>
            <a:r>
              <a:rPr lang="zh-CN" altLang="en-US" sz="2000" dirty="0">
                <a:solidFill>
                  <a:srgbClr val="0000CC"/>
                </a:solidFill>
                <a:sym typeface="Arial" panose="020B0604020202020204" pitchFamily="34" charset="0"/>
              </a:rPr>
              <a:t>财政部</a:t>
            </a:r>
            <a:r>
              <a:rPr lang="zh-CN" altLang="en-US" sz="2000" dirty="0">
                <a:solidFill>
                  <a:srgbClr val="FF0000"/>
                </a:solidFill>
                <a:sym typeface="Arial" panose="020B0604020202020204" pitchFamily="34" charset="0"/>
              </a:rPr>
              <a:t>《基本基建财务规则》（</a:t>
            </a:r>
            <a:r>
              <a:rPr lang="en-US" altLang="zh-CN" sz="2000" dirty="0">
                <a:solidFill>
                  <a:srgbClr val="FF0000"/>
                </a:solidFill>
                <a:sym typeface="Arial" panose="020B0604020202020204" pitchFamily="34" charset="0"/>
              </a:rPr>
              <a:t>2016</a:t>
            </a:r>
            <a:r>
              <a:rPr lang="zh-CN" altLang="en-US" sz="2000" dirty="0">
                <a:solidFill>
                  <a:srgbClr val="FF0000"/>
                </a:solidFill>
                <a:sym typeface="Arial" panose="020B0604020202020204" pitchFamily="34" charset="0"/>
              </a:rPr>
              <a:t>）</a:t>
            </a:r>
            <a:r>
              <a:rPr lang="en-US" altLang="zh-CN" sz="2000" dirty="0">
                <a:solidFill>
                  <a:srgbClr val="FF0000"/>
                </a:solidFill>
                <a:sym typeface="Arial" panose="020B0604020202020204" pitchFamily="34" charset="0"/>
              </a:rPr>
              <a:t>81</a:t>
            </a:r>
            <a:r>
              <a:rPr lang="zh-CN" altLang="en-US" sz="2000" dirty="0">
                <a:solidFill>
                  <a:srgbClr val="FF0000"/>
                </a:solidFill>
                <a:sym typeface="Arial" panose="020B0604020202020204" pitchFamily="34" charset="0"/>
              </a:rPr>
              <a:t>号令</a:t>
            </a:r>
            <a:r>
              <a:rPr lang="zh-CN" altLang="en-US" sz="2000" dirty="0">
                <a:solidFill>
                  <a:srgbClr val="0000CC"/>
                </a:solidFill>
                <a:sym typeface="Arial" panose="020B0604020202020204" pitchFamily="34" charset="0"/>
              </a:rPr>
              <a:t>（原财办（</a:t>
            </a:r>
            <a:r>
              <a:rPr lang="en-US" altLang="zh-CN" sz="2000" dirty="0">
                <a:solidFill>
                  <a:srgbClr val="0000CC"/>
                </a:solidFill>
                <a:sym typeface="Arial" panose="020B0604020202020204" pitchFamily="34" charset="0"/>
              </a:rPr>
              <a:t>2012</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51</a:t>
            </a:r>
            <a:r>
              <a:rPr lang="zh-CN" altLang="en-US" sz="2000" dirty="0">
                <a:solidFill>
                  <a:srgbClr val="0000CC"/>
                </a:solidFill>
                <a:sym typeface="Arial" panose="020B0604020202020204" pitchFamily="34" charset="0"/>
              </a:rPr>
              <a:t>号征求意见稿）、广西桂财建（</a:t>
            </a:r>
            <a:r>
              <a:rPr lang="en-US" altLang="zh-CN" sz="2000" dirty="0">
                <a:solidFill>
                  <a:srgbClr val="0000CC"/>
                </a:solidFill>
                <a:sym typeface="Arial" panose="020B0604020202020204" pitchFamily="34" charset="0"/>
              </a:rPr>
              <a:t>2005</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4</a:t>
            </a:r>
            <a:r>
              <a:rPr lang="zh-CN" altLang="en-US" sz="2000" dirty="0">
                <a:solidFill>
                  <a:srgbClr val="0000CC"/>
                </a:solidFill>
                <a:sym typeface="Arial" panose="020B0604020202020204" pitchFamily="34" charset="0"/>
              </a:rPr>
              <a:t>号，以及医院会计制度财社（</a:t>
            </a:r>
            <a:r>
              <a:rPr lang="en-US" altLang="zh-CN" sz="2000" dirty="0">
                <a:solidFill>
                  <a:srgbClr val="0000CC"/>
                </a:solidFill>
                <a:sym typeface="Arial" panose="020B0604020202020204" pitchFamily="34" charset="0"/>
              </a:rPr>
              <a:t>2010</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306</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307</a:t>
            </a:r>
            <a:r>
              <a:rPr lang="zh-CN" altLang="en-US" sz="2000" dirty="0">
                <a:solidFill>
                  <a:srgbClr val="0000CC"/>
                </a:solidFill>
                <a:sym typeface="Arial" panose="020B0604020202020204" pitchFamily="34" charset="0"/>
              </a:rPr>
              <a:t>号等文件明确规定；二是</a:t>
            </a:r>
            <a:r>
              <a:rPr lang="zh-CN" altLang="zh-CN" sz="2000" dirty="0">
                <a:solidFill>
                  <a:srgbClr val="0000CC"/>
                </a:solidFill>
                <a:sym typeface="Arial" panose="020B0604020202020204" pitchFamily="34" charset="0"/>
              </a:rPr>
              <a:t>确保专款专用；三是通过分项目、单位工程的明细核算，从建设过程中加强各项成本控制；四是确保竣工移交财产有清晰准确明细的投资成本构成。</a:t>
            </a:r>
            <a:endParaRPr lang="zh-CN" altLang="zh-CN" sz="2000" dirty="0">
              <a:solidFill>
                <a:srgbClr val="0000CC"/>
              </a:solidFill>
              <a:sym typeface="Arial" panose="020B0604020202020204" pitchFamily="34" charset="0"/>
            </a:endParaRPr>
          </a:p>
          <a:p>
            <a:pPr eaLnBrk="1" hangingPunct="1">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）按照批准的项目投资概算、预算，做好账务设置和财务管理。</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4</a:t>
            </a:r>
            <a:r>
              <a:rPr lang="zh-CN" altLang="en-US" sz="2000" dirty="0">
                <a:solidFill>
                  <a:srgbClr val="0000CC"/>
                </a:solidFill>
              </a:rPr>
              <a:t>）按规定向财政部门、主管部门报送各类基本建设财务报表。</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5</a:t>
            </a:r>
            <a:r>
              <a:rPr lang="zh-CN" altLang="en-US" sz="2000" dirty="0">
                <a:solidFill>
                  <a:srgbClr val="0000CC"/>
                </a:solidFill>
              </a:rPr>
              <a:t>）按规定编制项目竣工财务决算报告，及时办理资产移交手续。</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6</a:t>
            </a:r>
            <a:r>
              <a:rPr lang="zh-CN" altLang="en-US" sz="2000" dirty="0">
                <a:solidFill>
                  <a:srgbClr val="0000CC"/>
                </a:solidFill>
              </a:rPr>
              <a:t>）会计集中核算单位应配合项目单位按照基本建设财务管理要求制度要求，做好项目财务管理基础工作。</a:t>
            </a:r>
            <a:endParaRPr lang="zh-CN" altLang="en-US" sz="2000" dirty="0">
              <a:solidFill>
                <a:srgbClr val="0000CC"/>
              </a:solidFill>
            </a:endParaRPr>
          </a:p>
          <a:p>
            <a:pPr eaLnBrk="1" hangingPunct="1"/>
            <a:endParaRPr lang="zh-CN" altLang="en-US" sz="2000" dirty="0">
              <a:solidFill>
                <a:srgbClr val="0000CC"/>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内容占位符 2"/>
          <p:cNvSpPr>
            <a:spLocks noGrp="1"/>
          </p:cNvSpPr>
          <p:nvPr>
            <p:ph idx="1"/>
          </p:nvPr>
        </p:nvSpPr>
        <p:spPr>
          <a:xfrm>
            <a:off x="368300" y="1031875"/>
            <a:ext cx="8356600" cy="4711700"/>
          </a:xfrm>
          <a:ln/>
        </p:spPr>
        <p:txBody>
          <a:bodyPr wrap="square" lIns="91440" tIns="45720" rIns="91440" bIns="45720" anchor="t" anchorCtr="0"/>
          <a:p>
            <a:pPr eaLnBrk="1" hangingPunct="1"/>
            <a:r>
              <a:rPr lang="en-US" altLang="zh-CN" dirty="0">
                <a:solidFill>
                  <a:srgbClr val="0000CC"/>
                </a:solidFill>
              </a:rPr>
              <a:t>2</a:t>
            </a:r>
            <a:r>
              <a:rPr lang="zh-CN" altLang="en-US" dirty="0">
                <a:solidFill>
                  <a:srgbClr val="0000CC"/>
                </a:solidFill>
              </a:rPr>
              <a:t>、概算管理</a:t>
            </a:r>
            <a:endParaRPr lang="zh-CN" altLang="en-US" dirty="0">
              <a:solidFill>
                <a:srgbClr val="0000CC"/>
              </a:solidFill>
            </a:endParaRPr>
          </a:p>
          <a:p>
            <a:pPr eaLnBrk="1" hangingPunct="1"/>
            <a:r>
              <a:rPr lang="zh-CN" altLang="en-US" sz="2200" dirty="0">
                <a:solidFill>
                  <a:srgbClr val="0000CC"/>
                </a:solidFill>
              </a:rPr>
              <a:t>（1）</a:t>
            </a:r>
            <a:r>
              <a:rPr lang="zh-CN" altLang="en-US" sz="2200" dirty="0">
                <a:solidFill>
                  <a:srgbClr val="0000CC"/>
                </a:solidFill>
                <a:sym typeface="幼圆" pitchFamily="49" charset="-122"/>
              </a:rPr>
              <a:t>概算管理是建设项目在投资在初步设计前期阶段的计划投资管理，发改部门是政府主导投资项目概算管理的主管部门，卫生建设项目投资超概算</a:t>
            </a:r>
            <a:r>
              <a:rPr lang="en-US" altLang="zh-CN" sz="2200" dirty="0">
                <a:solidFill>
                  <a:srgbClr val="0000CC"/>
                </a:solidFill>
                <a:sym typeface="幼圆" pitchFamily="49" charset="-122"/>
              </a:rPr>
              <a:t>10%</a:t>
            </a:r>
            <a:r>
              <a:rPr lang="zh-CN" altLang="en-US" sz="2200" dirty="0">
                <a:solidFill>
                  <a:srgbClr val="0000CC"/>
                </a:solidFill>
                <a:sym typeface="幼圆" pitchFamily="49" charset="-122"/>
              </a:rPr>
              <a:t>投资计划的原则上都应取得原批准部门的审批</a:t>
            </a:r>
            <a:r>
              <a:rPr lang="zh-CN" altLang="en-US" sz="2200" dirty="0">
                <a:solidFill>
                  <a:srgbClr val="0000CC"/>
                </a:solidFill>
              </a:rPr>
              <a:t>。</a:t>
            </a:r>
            <a:endParaRPr lang="zh-CN" altLang="en-US" sz="2200" dirty="0">
              <a:solidFill>
                <a:srgbClr val="0000CC"/>
              </a:solidFill>
            </a:endParaRPr>
          </a:p>
          <a:p>
            <a:pPr eaLnBrk="1" hangingPunct="1"/>
            <a:r>
              <a:rPr lang="zh-CN" altLang="en-US" sz="2200" dirty="0">
                <a:solidFill>
                  <a:srgbClr val="0000CC"/>
                </a:solidFill>
              </a:rPr>
              <a:t>（2）概算的内容明细项应该按照单项工程、单位工程的划分进行分类和汇总，以便规范完整概算的建设内容，更好对接财务明细账目。</a:t>
            </a:r>
            <a:endParaRPr lang="zh-CN" altLang="en-US" sz="2200" dirty="0">
              <a:solidFill>
                <a:srgbClr val="0000CC"/>
              </a:solidFill>
            </a:endParaRPr>
          </a:p>
          <a:p>
            <a:pPr eaLnBrk="1" hangingPunct="1"/>
            <a:endParaRPr lang="zh-CN" altLang="en-US" sz="2200" dirty="0">
              <a:solidFill>
                <a:srgbClr val="0000CC"/>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内容占位符 2"/>
          <p:cNvSpPr>
            <a:spLocks noGrp="1"/>
          </p:cNvSpPr>
          <p:nvPr>
            <p:ph idx="1"/>
          </p:nvPr>
        </p:nvSpPr>
        <p:spPr>
          <a:xfrm>
            <a:off x="458788" y="646113"/>
            <a:ext cx="8356600" cy="4910137"/>
          </a:xfrm>
          <a:ln/>
        </p:spPr>
        <p:txBody>
          <a:bodyPr wrap="square" lIns="91440" tIns="45720" rIns="91440" bIns="45720" anchor="t" anchorCtr="0"/>
          <a:p>
            <a:pPr eaLnBrk="1" hangingPunct="1"/>
            <a:r>
              <a:rPr lang="en-US" altLang="zh-CN" dirty="0">
                <a:solidFill>
                  <a:srgbClr val="0000CC"/>
                </a:solidFill>
              </a:rPr>
              <a:t>3</a:t>
            </a:r>
            <a:r>
              <a:rPr lang="zh-CN" altLang="en-US" dirty="0">
                <a:solidFill>
                  <a:srgbClr val="0000CC"/>
                </a:solidFill>
              </a:rPr>
              <a:t>、预算管理。包括一是按预算控制投资计划和按预算下达基本建设年度支出计划；二是项目单位主要</a:t>
            </a:r>
            <a:r>
              <a:rPr lang="zh-CN" altLang="en-US" dirty="0">
                <a:solidFill>
                  <a:srgbClr val="0000CC"/>
                </a:solidFill>
                <a:latin typeface="宋体" panose="02010600030101010101" pitchFamily="2" charset="-122"/>
              </a:rPr>
              <a:t>根据财政部门下达的项目预算控制数，按照批准的概预算内容分类分项，经法定程序审核批准后执行；三是</a:t>
            </a:r>
            <a:r>
              <a:rPr lang="zh-CN" altLang="en-US" dirty="0">
                <a:solidFill>
                  <a:srgbClr val="0000CC"/>
                </a:solidFill>
              </a:rPr>
              <a:t>各主管部门要在编制年度预算时应将项目预算一并编入部门预算。</a:t>
            </a:r>
            <a:endParaRPr lang="zh-CN" altLang="en-US" dirty="0">
              <a:solidFill>
                <a:srgbClr val="0000CC"/>
              </a:solidFill>
            </a:endParaRPr>
          </a:p>
          <a:p>
            <a:pPr eaLnBrk="1" hangingPunct="1"/>
            <a:r>
              <a:rPr lang="en-US" altLang="zh-CN" b="1" dirty="0">
                <a:solidFill>
                  <a:srgbClr val="0000CC"/>
                </a:solidFill>
                <a:latin typeface="宋体" panose="02010600030101010101" pitchFamily="2" charset="-122"/>
              </a:rPr>
              <a:t>4</a:t>
            </a:r>
            <a:r>
              <a:rPr lang="zh-CN" altLang="en-US" b="1" dirty="0">
                <a:solidFill>
                  <a:srgbClr val="0000CC"/>
                </a:solidFill>
                <a:latin typeface="宋体" panose="02010600030101010101" pitchFamily="2" charset="-122"/>
              </a:rPr>
              <a:t>、资金</a:t>
            </a:r>
            <a:r>
              <a:rPr lang="zh-CN" altLang="en-US" b="1" dirty="0">
                <a:solidFill>
                  <a:srgbClr val="FF0000"/>
                </a:solidFill>
                <a:latin typeface="宋体" panose="02010600030101010101" pitchFamily="2" charset="-122"/>
              </a:rPr>
              <a:t>筹集支出</a:t>
            </a:r>
            <a:r>
              <a:rPr lang="zh-CN" altLang="en-US" b="1" dirty="0">
                <a:solidFill>
                  <a:srgbClr val="0000CC"/>
                </a:solidFill>
                <a:latin typeface="宋体" panose="02010600030101010101" pitchFamily="2" charset="-122"/>
              </a:rPr>
              <a:t>管理。</a:t>
            </a:r>
            <a:r>
              <a:rPr lang="zh-CN" altLang="en-US" dirty="0">
                <a:solidFill>
                  <a:srgbClr val="0000CC"/>
                </a:solidFill>
                <a:latin typeface="宋体" panose="02010600030101010101" pitchFamily="2" charset="-122"/>
              </a:rPr>
              <a:t>要督促项目资金按计划来源各方足额落实到位；按照规定用途专款专用，不得挤占挪用；严格按照批准的概算和预算执行；资金支付遵守资金管理一般规定，遵守工程价款结算暂行办法（财建（</a:t>
            </a:r>
            <a:r>
              <a:rPr lang="en-US" altLang="zh-CN" dirty="0">
                <a:solidFill>
                  <a:srgbClr val="0000CC"/>
                </a:solidFill>
                <a:latin typeface="宋体" panose="02010600030101010101" pitchFamily="2" charset="-122"/>
              </a:rPr>
              <a:t>2004</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369</a:t>
            </a:r>
            <a:r>
              <a:rPr lang="zh-CN" altLang="en-US" dirty="0">
                <a:solidFill>
                  <a:srgbClr val="0000CC"/>
                </a:solidFill>
                <a:latin typeface="宋体" panose="02010600030101010101" pitchFamily="2" charset="-122"/>
              </a:rPr>
              <a:t>号），财政资金遵守国库集中支付规定，按合同条款约定。工程进度款要附有工程量清单，并</a:t>
            </a:r>
            <a:r>
              <a:rPr lang="zh-CN" altLang="en-US" dirty="0">
                <a:solidFill>
                  <a:srgbClr val="0000CC"/>
                </a:solidFill>
                <a:latin typeface="宋体" panose="02010600030101010101" pitchFamily="2" charset="-122"/>
                <a:sym typeface="Arial" panose="020B0604020202020204" pitchFamily="34" charset="0"/>
              </a:rPr>
              <a:t>至少应有施工单位申请/监理审核/内部审核（包括现场工程师或项目主管/造价审核/财务审核）/领导审批（分管领导/法人）</a:t>
            </a:r>
            <a:r>
              <a:rPr lang="zh-CN" altLang="en-US" dirty="0">
                <a:solidFill>
                  <a:srgbClr val="0000CC"/>
                </a:solidFill>
                <a:latin typeface="宋体" panose="02010600030101010101" pitchFamily="2" charset="-122"/>
              </a:rPr>
              <a:t>的签字审批。</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内容占位符 2"/>
          <p:cNvSpPr>
            <a:spLocks noGrp="1"/>
          </p:cNvSpPr>
          <p:nvPr>
            <p:ph idx="1"/>
          </p:nvPr>
        </p:nvSpPr>
        <p:spPr>
          <a:xfrm>
            <a:off x="368300" y="1322388"/>
            <a:ext cx="8356600" cy="4725987"/>
          </a:xfrm>
          <a:ln/>
        </p:spPr>
        <p:txBody>
          <a:bodyPr wrap="square" lIns="91440" tIns="45720" rIns="91440" bIns="45720" anchor="t" anchorCtr="0"/>
          <a:p>
            <a:pPr eaLnBrk="1" hangingPunct="1">
              <a:lnSpc>
                <a:spcPct val="80000"/>
              </a:lnSpc>
              <a:buNone/>
            </a:pPr>
            <a:r>
              <a:rPr lang="en-US" altLang="zh-CN" b="1" dirty="0">
                <a:solidFill>
                  <a:srgbClr val="0000CC"/>
                </a:solidFill>
              </a:rPr>
              <a:t>5</a:t>
            </a:r>
            <a:r>
              <a:rPr lang="zh-CN" altLang="en-US" b="1" dirty="0">
                <a:solidFill>
                  <a:srgbClr val="0000CC"/>
                </a:solidFill>
              </a:rPr>
              <a:t>、建设成本管理。</a:t>
            </a:r>
            <a:r>
              <a:rPr lang="zh-CN" altLang="en-US" dirty="0">
                <a:solidFill>
                  <a:srgbClr val="0000CC"/>
                </a:solidFill>
              </a:rPr>
              <a:t>建设成本是指项目单位在基本建设活动中发生的应计入交付使用资产价值的各项投资支出，具体按财政部《基建项目成本管理规定》（</a:t>
            </a:r>
            <a:r>
              <a:rPr lang="en-US" altLang="zh-CN" dirty="0">
                <a:solidFill>
                  <a:srgbClr val="0000CC"/>
                </a:solidFill>
              </a:rPr>
              <a:t>2016</a:t>
            </a:r>
            <a:r>
              <a:rPr lang="zh-CN" altLang="en-US" dirty="0">
                <a:solidFill>
                  <a:srgbClr val="0000CC"/>
                </a:solidFill>
              </a:rPr>
              <a:t>）</a:t>
            </a:r>
            <a:r>
              <a:rPr lang="en-US" altLang="zh-CN" dirty="0">
                <a:solidFill>
                  <a:srgbClr val="0000CC"/>
                </a:solidFill>
              </a:rPr>
              <a:t>504</a:t>
            </a:r>
            <a:r>
              <a:rPr lang="zh-CN" altLang="en-US" dirty="0">
                <a:solidFill>
                  <a:srgbClr val="0000CC"/>
                </a:solidFill>
              </a:rPr>
              <a:t>号。</a:t>
            </a:r>
            <a:r>
              <a:rPr lang="en-US" altLang="zh-CN" dirty="0">
                <a:solidFill>
                  <a:srgbClr val="0000CC"/>
                </a:solidFill>
                <a:latin typeface="宋体" panose="02010600030101010101" pitchFamily="2" charset="-122"/>
              </a:rPr>
              <a:t> </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）建筑安装工程投资支出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是指项目单位按照批准的建设内容所发生的建筑工程和安装工程的实际成本。要按照单项工程和单位工程进行明细核算。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）设备投资支出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是指项目单位按照批准的建设内容所发生的各种设备的实际成本。按单项工程及设备类别设明细账。</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内容占位符 2"/>
          <p:cNvSpPr>
            <a:spLocks noGrp="1"/>
          </p:cNvSpPr>
          <p:nvPr>
            <p:ph idx="1"/>
          </p:nvPr>
        </p:nvSpPr>
        <p:spPr>
          <a:ln/>
        </p:spPr>
        <p:txBody>
          <a:bodyPr wrap="square" lIns="91440" tIns="45720" rIns="91440" bIns="45720" anchor="t" anchorCtr="0"/>
          <a:p>
            <a:pPr eaLnBrk="1" hangingPunct="1">
              <a:lnSpc>
                <a:spcPct val="80000"/>
              </a:lnSpc>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3</a:t>
            </a:r>
            <a:r>
              <a:rPr lang="zh-CN" altLang="en-US" dirty="0">
                <a:solidFill>
                  <a:srgbClr val="0000CC"/>
                </a:solidFill>
                <a:latin typeface="宋体" panose="02010600030101010101" pitchFamily="2" charset="-122"/>
              </a:rPr>
              <a:t>）待摊投资支出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是指项目单位按照批准的建设内容所发生的应分摊计入交付使用资产价值的各项费用支出约</a:t>
            </a:r>
            <a:r>
              <a:rPr lang="en-US" altLang="zh-CN" dirty="0">
                <a:solidFill>
                  <a:srgbClr val="0000CC"/>
                </a:solidFill>
                <a:latin typeface="宋体" panose="02010600030101010101" pitchFamily="2" charset="-122"/>
              </a:rPr>
              <a:t>30</a:t>
            </a:r>
            <a:r>
              <a:rPr lang="zh-CN" altLang="en-US" dirty="0">
                <a:solidFill>
                  <a:srgbClr val="0000CC"/>
                </a:solidFill>
                <a:latin typeface="宋体" panose="02010600030101010101" pitchFamily="2" charset="-122"/>
              </a:rPr>
              <a:t>多项，包括前期可研勘察设计招标等各项费用和建设期间的监理审计等及项目管理费用</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其中管理费按</a:t>
            </a:r>
            <a:r>
              <a:rPr lang="en-US" altLang="zh-CN" dirty="0">
                <a:solidFill>
                  <a:srgbClr val="0000CC"/>
                </a:solidFill>
                <a:latin typeface="宋体" panose="02010600030101010101" pitchFamily="2" charset="-122"/>
              </a:rPr>
              <a:t>2-0.4%</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千万</a:t>
            </a:r>
            <a:r>
              <a:rPr lang="en-US" altLang="zh-CN" dirty="0">
                <a:solidFill>
                  <a:srgbClr val="0000CC"/>
                </a:solidFill>
                <a:latin typeface="宋体" panose="02010600030101010101" pitchFamily="2" charset="-122"/>
              </a:rPr>
              <a:t>-10</a:t>
            </a:r>
            <a:r>
              <a:rPr lang="zh-CN" altLang="en-US" dirty="0">
                <a:solidFill>
                  <a:srgbClr val="0000CC"/>
                </a:solidFill>
                <a:latin typeface="宋体" panose="02010600030101010101" pitchFamily="2" charset="-122"/>
              </a:rPr>
              <a:t>亿）分段计算，一般不发生业务招待费，如确须列支不超过管理费总额的</a:t>
            </a:r>
            <a:r>
              <a:rPr lang="en-US" altLang="zh-CN" dirty="0">
                <a:solidFill>
                  <a:srgbClr val="0000CC"/>
                </a:solidFill>
                <a:latin typeface="宋体" panose="02010600030101010101" pitchFamily="2" charset="-122"/>
              </a:rPr>
              <a:t>5%</a:t>
            </a:r>
            <a:r>
              <a:rPr lang="zh-CN" altLang="en-US" dirty="0">
                <a:solidFill>
                  <a:srgbClr val="0000CC"/>
                </a:solidFill>
                <a:latin typeface="宋体" panose="02010600030101010101" pitchFamily="2" charset="-122"/>
              </a:rPr>
              <a:t>（原文件规定</a:t>
            </a:r>
            <a:r>
              <a:rPr lang="en-US" altLang="zh-CN" dirty="0">
                <a:solidFill>
                  <a:srgbClr val="0000CC"/>
                </a:solidFill>
                <a:latin typeface="宋体" panose="02010600030101010101" pitchFamily="2" charset="-122"/>
              </a:rPr>
              <a:t>10%</a:t>
            </a:r>
            <a:r>
              <a:rPr lang="zh-CN" altLang="en-US" dirty="0">
                <a:solidFill>
                  <a:srgbClr val="0000CC"/>
                </a:solidFill>
                <a:latin typeface="宋体" panose="02010600030101010101" pitchFamily="2" charset="-122"/>
              </a:rPr>
              <a:t>）。按费用类别设明细账</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管理费按费用项目再设明细核算。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4</a:t>
            </a:r>
            <a:r>
              <a:rPr lang="zh-CN" altLang="en-US" dirty="0">
                <a:solidFill>
                  <a:srgbClr val="0000CC"/>
                </a:solidFill>
                <a:latin typeface="宋体" panose="02010600030101010101" pitchFamily="2" charset="-122"/>
              </a:rPr>
              <a:t>）其他投资支出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是指项目单位按照批准的建设内容所发生的构成基本建设实际支出的房屋购置，软件研发及购置、系统集成以及取得各种无形资产发生的支出等。</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内容占位符 2"/>
          <p:cNvSpPr>
            <a:spLocks noGrp="1"/>
          </p:cNvSpPr>
          <p:nvPr>
            <p:ph idx="1"/>
          </p:nvPr>
        </p:nvSpPr>
        <p:spPr>
          <a:xfrm>
            <a:off x="368300" y="703263"/>
            <a:ext cx="8448675" cy="5345112"/>
          </a:xfrm>
          <a:ln/>
        </p:spPr>
        <p:txBody>
          <a:bodyPr wrap="square" lIns="91440" tIns="45720" rIns="91440" bIns="45720" anchor="t" anchorCtr="0"/>
          <a:p>
            <a:pPr eaLnBrk="1" hangingPunct="1">
              <a:lnSpc>
                <a:spcPct val="80000"/>
              </a:lnSpc>
              <a:buNone/>
            </a:pPr>
            <a:r>
              <a:rPr lang="en-US" altLang="zh-CN" sz="2200" b="1" dirty="0">
                <a:solidFill>
                  <a:srgbClr val="0000CC"/>
                </a:solidFill>
                <a:latin typeface="宋体" panose="02010600030101010101" pitchFamily="2" charset="-122"/>
              </a:rPr>
              <a:t>6.</a:t>
            </a:r>
            <a:r>
              <a:rPr lang="zh-CN" altLang="en-US" sz="2200" b="1" dirty="0">
                <a:solidFill>
                  <a:srgbClr val="0000CC"/>
                </a:solidFill>
                <a:latin typeface="宋体" panose="02010600030101010101" pitchFamily="2" charset="-122"/>
              </a:rPr>
              <a:t>基本建设收入管理。</a:t>
            </a:r>
            <a:endParaRPr lang="zh-CN" altLang="en-US" sz="2200" b="1" dirty="0">
              <a:solidFill>
                <a:srgbClr val="0000CC"/>
              </a:solidFill>
              <a:latin typeface="宋体" panose="02010600030101010101" pitchFamily="2" charset="-122"/>
            </a:endParaRPr>
          </a:p>
          <a:p>
            <a:pPr eaLnBrk="1" hangingPunct="1">
              <a:lnSpc>
                <a:spcPct val="80000"/>
              </a:lnSpc>
            </a:pPr>
            <a:r>
              <a:rPr lang="zh-CN" altLang="en-US" sz="2200" dirty="0">
                <a:solidFill>
                  <a:srgbClr val="0000CC"/>
                </a:solidFill>
              </a:rPr>
              <a:t>基本建设收入是指在基本建设过程中形成的各项工程建设副产品变价净收入，负荷试车、试运行收入、其他收入以及存款利息收入。如属于经营性收入应当依法纳税后转入行政单位其他收入；如利息收入，首先应冲减债务利息支出，如有利息结余，再冲减待摊支出。</a:t>
            </a:r>
            <a:endParaRPr lang="zh-CN" altLang="en-US" sz="2200" dirty="0">
              <a:solidFill>
                <a:srgbClr val="0000CC"/>
              </a:solidFill>
            </a:endParaRPr>
          </a:p>
          <a:p>
            <a:pPr eaLnBrk="1" hangingPunct="1">
              <a:lnSpc>
                <a:spcPct val="80000"/>
              </a:lnSpc>
              <a:buNone/>
            </a:pPr>
            <a:r>
              <a:rPr lang="en-US" altLang="zh-CN" sz="2200" b="1" dirty="0">
                <a:solidFill>
                  <a:srgbClr val="0000CC"/>
                </a:solidFill>
                <a:latin typeface="宋体" panose="02010600030101010101" pitchFamily="2" charset="-122"/>
              </a:rPr>
              <a:t>7.</a:t>
            </a:r>
            <a:r>
              <a:rPr lang="zh-CN" altLang="en-US" sz="2200" b="1" dirty="0">
                <a:solidFill>
                  <a:srgbClr val="0000CC"/>
                </a:solidFill>
                <a:latin typeface="宋体" panose="02010600030101010101" pitchFamily="2" charset="-122"/>
              </a:rPr>
              <a:t>工程价款结算管理。</a:t>
            </a:r>
            <a:endParaRPr lang="zh-CN" altLang="en-US" sz="2200" b="1"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工程价款结算是指对建设工程的发承包合同价款进行约定和依据约定进行工程预付款、工程进度款、工程竣工价款结算的活动。</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项目单位工程价款结算应注意：</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b="1" dirty="0">
                <a:solidFill>
                  <a:srgbClr val="0000CC"/>
                </a:solidFill>
                <a:latin typeface="宋体" panose="02010600030101010101" pitchFamily="2" charset="-122"/>
              </a:rPr>
              <a:t>1</a:t>
            </a:r>
            <a:r>
              <a:rPr lang="zh-CN" altLang="en-US" sz="2200" b="1"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不得使用现金结算；不得将款项转入私人账户。</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b="1" dirty="0">
                <a:solidFill>
                  <a:srgbClr val="0000CC"/>
                </a:solidFill>
                <a:latin typeface="宋体" panose="02010600030101010101" pitchFamily="2" charset="-122"/>
              </a:rPr>
              <a:t>2</a:t>
            </a:r>
            <a:r>
              <a:rPr lang="zh-CN" altLang="en-US" sz="2200" b="1"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是否符合投标书、合同约定和工程造价和费用计取规定；对隐蔽工程量的计算和变更签证工程量的计算是否规范齐全；对人工和材料价格是否按约定价格计算。</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dirty="0">
                <a:solidFill>
                  <a:srgbClr val="0000CC"/>
                </a:solidFill>
                <a:latin typeface="宋体" panose="02010600030101010101" pitchFamily="2" charset="-122"/>
              </a:rPr>
              <a:t>3</a:t>
            </a:r>
            <a:r>
              <a:rPr lang="zh-CN" altLang="en-US" sz="2200" dirty="0">
                <a:solidFill>
                  <a:srgbClr val="0000CC"/>
                </a:solidFill>
                <a:latin typeface="宋体" panose="02010600030101010101" pitchFamily="2" charset="-122"/>
              </a:rPr>
              <a:t>）是否对预付款实行扣回处理。</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dirty="0">
                <a:solidFill>
                  <a:srgbClr val="0000CC"/>
                </a:solidFill>
                <a:latin typeface="宋体" panose="02010600030101010101" pitchFamily="2" charset="-122"/>
              </a:rPr>
              <a:t>4</a:t>
            </a:r>
            <a:r>
              <a:rPr lang="zh-CN" altLang="en-US" sz="2200" dirty="0">
                <a:solidFill>
                  <a:srgbClr val="0000CC"/>
                </a:solidFill>
                <a:latin typeface="宋体" panose="02010600030101010101" pitchFamily="2" charset="-122"/>
              </a:rPr>
              <a:t>）是否留有</a:t>
            </a:r>
            <a:r>
              <a:rPr lang="en-US" altLang="zh-CN" sz="2200" dirty="0">
                <a:solidFill>
                  <a:srgbClr val="0000CC"/>
                </a:solidFill>
                <a:latin typeface="宋体" panose="02010600030101010101" pitchFamily="2" charset="-122"/>
              </a:rPr>
              <a:t>5%</a:t>
            </a:r>
            <a:r>
              <a:rPr lang="zh-CN" altLang="en-US" sz="2200" dirty="0">
                <a:solidFill>
                  <a:srgbClr val="0000CC"/>
                </a:solidFill>
                <a:latin typeface="宋体" panose="02010600030101010101" pitchFamily="2" charset="-122"/>
              </a:rPr>
              <a:t>的质保金，并按照相应的责任期限期满后清算。</a:t>
            </a:r>
            <a:endParaRPr lang="zh-CN" altLang="en-US" sz="2200" dirty="0">
              <a:solidFill>
                <a:srgbClr val="0000CC"/>
              </a:solidFill>
              <a:latin typeface="宋体" panose="02010600030101010101" pitchFamily="2" charset="-122"/>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内容占位符 2"/>
          <p:cNvSpPr>
            <a:spLocks noGrp="1"/>
          </p:cNvSpPr>
          <p:nvPr>
            <p:ph idx="1"/>
          </p:nvPr>
        </p:nvSpPr>
        <p:spPr>
          <a:xfrm>
            <a:off x="368300" y="615950"/>
            <a:ext cx="8356600" cy="5780088"/>
          </a:xfrm>
          <a:ln/>
        </p:spPr>
        <p:txBody>
          <a:bodyPr wrap="square" lIns="91440" tIns="45720" rIns="91440" bIns="45720" anchor="t" anchorCtr="0"/>
          <a:p>
            <a:pPr eaLnBrk="1" hangingPunct="1">
              <a:lnSpc>
                <a:spcPct val="80000"/>
              </a:lnSpc>
              <a:buNone/>
            </a:pPr>
            <a:r>
              <a:rPr lang="en-US" altLang="zh-CN" b="1" dirty="0">
                <a:solidFill>
                  <a:srgbClr val="0000CC"/>
                </a:solidFill>
                <a:latin typeface="宋体" panose="02010600030101010101" pitchFamily="2" charset="-122"/>
              </a:rPr>
              <a:t>8.</a:t>
            </a:r>
            <a:r>
              <a:rPr lang="zh-CN" altLang="en-US" b="1" dirty="0">
                <a:solidFill>
                  <a:srgbClr val="0000CC"/>
                </a:solidFill>
                <a:latin typeface="宋体" panose="02010600030101010101" pitchFamily="2" charset="-122"/>
              </a:rPr>
              <a:t>竣工决算管理。</a:t>
            </a:r>
            <a:endParaRPr lang="zh-CN" altLang="en-US" b="1" dirty="0">
              <a:solidFill>
                <a:srgbClr val="0000CC"/>
              </a:solidFill>
              <a:latin typeface="宋体" panose="02010600030101010101" pitchFamily="2" charset="-122"/>
            </a:endParaRPr>
          </a:p>
          <a:p>
            <a:pPr eaLnBrk="1" hangingPunct="1">
              <a:lnSpc>
                <a:spcPct val="80000"/>
              </a:lnSpc>
              <a:buNone/>
            </a:pPr>
            <a:r>
              <a:rPr lang="zh-CN" altLang="en-US" b="1"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项目竣工财务决算是正确核定新增资产价值，反映竣工项目建设成果的文件，是办理资产移交和产权登记的依据。包括项目竣工财务决算报表、竣工财务决算说明书以及与项目决算相关的材料。具体按照财政部《基本建设项目竣工财务决算暂行管理办法》（</a:t>
            </a:r>
            <a:r>
              <a:rPr lang="en-US" altLang="zh-CN" dirty="0">
                <a:solidFill>
                  <a:srgbClr val="0000CC"/>
                </a:solidFill>
                <a:latin typeface="宋体" panose="02010600030101010101" pitchFamily="2" charset="-122"/>
              </a:rPr>
              <a:t>2016</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503</a:t>
            </a:r>
            <a:r>
              <a:rPr lang="zh-CN" altLang="en-US" dirty="0">
                <a:solidFill>
                  <a:srgbClr val="0000CC"/>
                </a:solidFill>
                <a:latin typeface="宋体" panose="02010600030101010101" pitchFamily="2" charset="-122"/>
              </a:rPr>
              <a:t>号。</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）在项目竣工后三个月内按规定完成竣工财务决算的编报工作，做到数字准确、内容完整。在竣工财务决算未经批复之前，原机构不得撤销，项目负责人及财务人员不得调离。</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）在编制竣工财务决算之前，要认真做好各项清理工作。</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rPr>
              <a:t>    </a:t>
            </a:r>
            <a:r>
              <a:rPr lang="en-US" altLang="zh-CN" dirty="0">
                <a:solidFill>
                  <a:srgbClr val="0000CC"/>
                </a:solidFill>
                <a:latin typeface="宋体" panose="02010600030101010101" pitchFamily="2" charset="-122"/>
              </a:rPr>
              <a:t>(3)</a:t>
            </a:r>
            <a:r>
              <a:rPr lang="zh-CN" altLang="en-US" dirty="0">
                <a:solidFill>
                  <a:srgbClr val="0000CC"/>
                </a:solidFill>
                <a:latin typeface="宋体" panose="02010600030101010101" pitchFamily="2" charset="-122"/>
              </a:rPr>
              <a:t>在编制竣工决算时，应将待摊投资支出按合理比例分摊计入交付使用资产、转出投资和待核销基建支出。 </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(4)</a:t>
            </a:r>
            <a:r>
              <a:rPr lang="zh-CN" altLang="en-US" dirty="0">
                <a:solidFill>
                  <a:srgbClr val="0000CC"/>
                </a:solidFill>
                <a:latin typeface="宋体" panose="02010600030101010101" pitchFamily="2" charset="-122"/>
              </a:rPr>
              <a:t>编制竣工决算。</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(5)</a:t>
            </a:r>
            <a:r>
              <a:rPr lang="zh-CN" altLang="en-US" dirty="0">
                <a:solidFill>
                  <a:srgbClr val="0000CC"/>
                </a:solidFill>
                <a:latin typeface="宋体" panose="02010600030101010101" pitchFamily="2" charset="-122"/>
              </a:rPr>
              <a:t>向卫生主管部门报送编制竣工决算。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大中型项目竣工财务决算经主管审核后报财政部门审批</a:t>
            </a:r>
            <a:r>
              <a:rPr lang="zh-CN" altLang="en-US" dirty="0">
                <a:solidFill>
                  <a:srgbClr val="0000CC"/>
                </a:solidFill>
              </a:rPr>
              <a:t>，小型项目经主管部门审批后进行资产移交入账处理。</a:t>
            </a:r>
            <a:endParaRPr lang="zh-CN" altLang="en-US" dirty="0">
              <a:solidFill>
                <a:srgbClr val="0000CC"/>
              </a:solidFill>
            </a:endParaRPr>
          </a:p>
          <a:p>
            <a:pPr eaLnBrk="1" hangingPunct="1"/>
            <a:endParaRPr lang="zh-CN" altLang="en-US"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内容占位符 2"/>
          <p:cNvSpPr>
            <a:spLocks noGrp="1"/>
          </p:cNvSpPr>
          <p:nvPr>
            <p:ph idx="1"/>
          </p:nvPr>
        </p:nvSpPr>
        <p:spPr>
          <a:xfrm>
            <a:off x="533400" y="835025"/>
            <a:ext cx="8356600" cy="5451475"/>
          </a:xfrm>
          <a:ln/>
        </p:spPr>
        <p:txBody>
          <a:bodyPr wrap="square" lIns="91440" tIns="45720" rIns="91440" bIns="45720" anchor="t" anchorCtr="0"/>
          <a:p>
            <a:pPr eaLnBrk="1" hangingPunct="1">
              <a:lnSpc>
                <a:spcPct val="80000"/>
              </a:lnSpc>
              <a:buNone/>
            </a:pPr>
            <a:r>
              <a:rPr lang="en-US" altLang="zh-CN" sz="2000" b="1" dirty="0">
                <a:solidFill>
                  <a:srgbClr val="0000CC"/>
                </a:solidFill>
                <a:latin typeface="宋体" panose="02010600030101010101" pitchFamily="2" charset="-122"/>
              </a:rPr>
              <a:t>9.</a:t>
            </a:r>
            <a:r>
              <a:rPr lang="zh-CN" altLang="en-US" sz="2000" b="1" dirty="0">
                <a:solidFill>
                  <a:srgbClr val="0000CC"/>
                </a:solidFill>
                <a:latin typeface="宋体" panose="02010600030101010101" pitchFamily="2" charset="-122"/>
              </a:rPr>
              <a:t>资产交付管理。</a:t>
            </a:r>
            <a:r>
              <a:rPr lang="zh-CN" altLang="en-US" sz="2000" dirty="0">
                <a:solidFill>
                  <a:srgbClr val="0000CC"/>
                </a:solidFill>
                <a:latin typeface="宋体" panose="02010600030101010101" pitchFamily="2" charset="-122"/>
              </a:rPr>
              <a:t>资产交付是指项目竣工后将基本建设形成资产交付或结转给使用单位。包括固定资产、流动资产、无形资产等 </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1</a:t>
            </a:r>
            <a:r>
              <a:rPr lang="zh-CN" altLang="en-US" sz="2000" dirty="0">
                <a:solidFill>
                  <a:srgbClr val="0000CC"/>
                </a:solidFill>
                <a:latin typeface="宋体" panose="02010600030101010101" pitchFamily="2" charset="-122"/>
              </a:rPr>
              <a:t>）项目竣工后应及时办理资产交付使用手续，填报</a:t>
            </a:r>
            <a:r>
              <a:rPr lang="en-US" altLang="zh-CN" sz="2000" dirty="0">
                <a:solidFill>
                  <a:srgbClr val="0000CC"/>
                </a:solidFill>
                <a:latin typeface="宋体" panose="02010600030101010101" pitchFamily="2" charset="-122"/>
              </a:rPr>
              <a:t>《</a:t>
            </a:r>
            <a:r>
              <a:rPr lang="zh-CN" altLang="en-US" sz="2000" dirty="0">
                <a:solidFill>
                  <a:srgbClr val="0000CC"/>
                </a:solidFill>
                <a:latin typeface="宋体" panose="02010600030101010101" pitchFamily="2" charset="-122"/>
              </a:rPr>
              <a:t>基本建设项目竣工财务决算报表</a:t>
            </a:r>
            <a:r>
              <a:rPr lang="en-US" altLang="zh-CN" sz="2000" dirty="0">
                <a:solidFill>
                  <a:srgbClr val="0000CC"/>
                </a:solidFill>
                <a:latin typeface="宋体" panose="02010600030101010101" pitchFamily="2" charset="-122"/>
              </a:rPr>
              <a:t>》</a:t>
            </a:r>
            <a:r>
              <a:rPr lang="zh-CN" altLang="en-US" sz="2000" dirty="0">
                <a:solidFill>
                  <a:srgbClr val="0000CC"/>
                </a:solidFill>
                <a:latin typeface="宋体" panose="02010600030101010101" pitchFamily="2" charset="-122"/>
              </a:rPr>
              <a:t>，并依据项目竣工财务决算批复进行产权登记和会计处理。</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2</a:t>
            </a:r>
            <a:r>
              <a:rPr lang="zh-CN" altLang="en-US" sz="2000" dirty="0">
                <a:solidFill>
                  <a:srgbClr val="0000CC"/>
                </a:solidFill>
                <a:latin typeface="宋体" panose="02010600030101010101" pitchFamily="2" charset="-122"/>
              </a:rPr>
              <a:t>）凡已符合验收条件，三个月内不办理竣工验收和固定资产移交手续的，视同已正式投入使用，期间所发生费用不得计入项目建设成本。</a:t>
            </a:r>
            <a:endParaRPr lang="zh-CN" altLang="en-US" sz="2000" dirty="0">
              <a:solidFill>
                <a:srgbClr val="0000CC"/>
              </a:solidFill>
              <a:latin typeface="宋体" panose="02010600030101010101" pitchFamily="2" charset="-122"/>
            </a:endParaRPr>
          </a:p>
          <a:p>
            <a:pPr eaLnBrk="1" hangingPunct="1">
              <a:lnSpc>
                <a:spcPct val="80000"/>
              </a:lnSpc>
              <a:buNone/>
            </a:pPr>
            <a:r>
              <a:rPr lang="en-US" altLang="zh-CN" sz="2000" b="1" dirty="0">
                <a:solidFill>
                  <a:srgbClr val="0000CC"/>
                </a:solidFill>
                <a:latin typeface="宋体" panose="02010600030101010101" pitchFamily="2" charset="-122"/>
              </a:rPr>
              <a:t>10.</a:t>
            </a:r>
            <a:r>
              <a:rPr lang="zh-CN" altLang="en-US" sz="2000" b="1" dirty="0">
                <a:solidFill>
                  <a:srgbClr val="0000CC"/>
                </a:solidFill>
                <a:latin typeface="宋体" panose="02010600030101010101" pitchFamily="2" charset="-122"/>
              </a:rPr>
              <a:t>结余资金管理。</a:t>
            </a:r>
            <a:r>
              <a:rPr lang="zh-CN" altLang="en-US" sz="2000" dirty="0">
                <a:solidFill>
                  <a:srgbClr val="0000CC"/>
                </a:solidFill>
                <a:latin typeface="宋体" panose="02010600030101010101" pitchFamily="2" charset="-122"/>
              </a:rPr>
              <a:t>结余资金是指项目已经竣工而剩余的基本建设资金。</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1</a:t>
            </a:r>
            <a:r>
              <a:rPr lang="zh-CN" altLang="en-US" sz="2000" dirty="0">
                <a:solidFill>
                  <a:srgbClr val="0000CC"/>
                </a:solidFill>
                <a:latin typeface="宋体" panose="02010600030101010101" pitchFamily="2" charset="-122"/>
              </a:rPr>
              <a:t>）竣工项目结余资金由同级财政部门在批复竣工财务决算时确认。 </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2</a:t>
            </a:r>
            <a:r>
              <a:rPr lang="zh-CN" altLang="en-US" sz="2000" dirty="0">
                <a:solidFill>
                  <a:srgbClr val="0000CC"/>
                </a:solidFill>
                <a:latin typeface="宋体" panose="02010600030101010101" pitchFamily="2" charset="-122"/>
              </a:rPr>
              <a:t>）项目结余资金，首先用于归还项目贷款。</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3</a:t>
            </a:r>
            <a:r>
              <a:rPr lang="zh-CN" altLang="en-US" sz="2000" dirty="0">
                <a:solidFill>
                  <a:srgbClr val="0000CC"/>
                </a:solidFill>
                <a:latin typeface="宋体" panose="02010600030101010101" pitchFamily="2" charset="-122"/>
              </a:rPr>
              <a:t>）如归还项目贷款还有结余的，按到位资金的来源比例归还投资方，其中属于财政资金预算管理制度规定收回财政部门。项目单位使用留成收入，应报同级财政部门批准。</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4</a:t>
            </a:r>
            <a:r>
              <a:rPr lang="zh-CN" altLang="en-US" sz="2000" dirty="0">
                <a:solidFill>
                  <a:srgbClr val="0000CC"/>
                </a:solidFill>
                <a:latin typeface="宋体" panose="02010600030101010101" pitchFamily="2" charset="-122"/>
              </a:rPr>
              <a:t>）如项目终止、报废或者项目建设内容、建设规模和建设标准降低后形成的结余资金，</a:t>
            </a:r>
            <a:r>
              <a:rPr lang="zh-CN" altLang="en-US" sz="2000" dirty="0">
                <a:solidFill>
                  <a:srgbClr val="0000CC"/>
                </a:solidFill>
                <a:latin typeface="宋体" panose="02010600030101010101" pitchFamily="2" charset="-122"/>
                <a:sym typeface="幼圆" pitchFamily="49" charset="-122"/>
              </a:rPr>
              <a:t>按到位资金的来源比例全额归还投资方。</a:t>
            </a:r>
            <a:endParaRPr lang="zh-CN" altLang="en-US" sz="2000" dirty="0">
              <a:solidFill>
                <a:srgbClr val="0000CC"/>
              </a:solidFill>
              <a:latin typeface="宋体" panose="02010600030101010101" pitchFamily="2" charset="-122"/>
            </a:endParaRPr>
          </a:p>
          <a:p>
            <a:pPr eaLnBrk="1" hangingPunct="1"/>
            <a:endParaRPr lang="zh-CN" altLang="en-US" sz="2000" dirty="0">
              <a:solidFill>
                <a:srgbClr val="0000CC"/>
              </a:solidFill>
              <a:latin typeface="宋体" panose="02010600030101010101" pitchFamily="2" charset="-122"/>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68300" y="855663"/>
            <a:ext cx="8356600" cy="5192713"/>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rPr>
              <a:t>11</a:t>
            </a:r>
            <a:r>
              <a:rPr kumimoji="0" lang="zh-CN" altLang="en-US" sz="2400" b="1" i="0" u="none" strike="noStrike" kern="1200" cap="none" spc="0" normalizeH="0" baseline="0" noProof="1">
                <a:ln>
                  <a:noFill/>
                </a:ln>
                <a:solidFill>
                  <a:srgbClr val="0000CC"/>
                </a:solidFill>
                <a:effectLst/>
                <a:uLnTx/>
                <a:uFillTx/>
                <a:latin typeface="+mj-ea"/>
                <a:ea typeface="+mj-ea"/>
                <a:cs typeface="+mn-cs"/>
              </a:rPr>
              <a:t>、财务监督管理</a:t>
            </a:r>
            <a:endParaRPr kumimoji="0" lang="zh-CN" altLang="en-US" sz="2400" b="1"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（1）监督管理主要包括对项目概预算、基本建设资金使用、工程价款结算、基本建设财务会计核算、竣工财务决算等实施监督管理。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（2）项目监督管理应当实行事前监督、事中监督、事后监督相结合，日常监督与专项监督相结合，对重大项目实施全过程监督。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（3）项目单位应当建立健全内控监督机制和财务信息披露制度，依法公开财务信息。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 4）项目单位应当依法接受主管部门和财政、审计部门的监督检查。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标题 1"/>
          <p:cNvSpPr>
            <a:spLocks noGrp="1"/>
          </p:cNvSpPr>
          <p:nvPr>
            <p:ph type="title"/>
          </p:nvPr>
        </p:nvSpPr>
        <p:spPr>
          <a:xfrm>
            <a:off x="1892300" y="417513"/>
            <a:ext cx="5562600" cy="987425"/>
          </a:xfrm>
          <a:ln/>
        </p:spPr>
        <p:txBody>
          <a:bodyPr wrap="square" lIns="91440" tIns="45720" rIns="91440" bIns="45720" anchor="b" anchorCtr="0"/>
          <a:p>
            <a:pPr eaLnBrk="1" hangingPunct="1"/>
            <a:r>
              <a:rPr lang="zh-CN" altLang="en-US" dirty="0">
                <a:solidFill>
                  <a:srgbClr val="0000CC"/>
                </a:solidFill>
              </a:rPr>
              <a:t>二、</a:t>
            </a:r>
            <a:r>
              <a:rPr lang="en-US" altLang="zh-CN" dirty="0">
                <a:solidFill>
                  <a:srgbClr val="0000CC"/>
                </a:solidFill>
              </a:rPr>
              <a:t>  </a:t>
            </a:r>
            <a:r>
              <a:rPr lang="zh-CN" altLang="zh-CN" dirty="0">
                <a:solidFill>
                  <a:srgbClr val="0000CC"/>
                </a:solidFill>
              </a:rPr>
              <a:t>基建会计核算</a:t>
            </a:r>
            <a:endParaRPr lang="zh-CN" altLang="en-US" dirty="0"/>
          </a:p>
        </p:txBody>
      </p:sp>
      <p:sp>
        <p:nvSpPr>
          <p:cNvPr id="24578" name="内容占位符 2"/>
          <p:cNvSpPr>
            <a:spLocks noGrp="1"/>
          </p:cNvSpPr>
          <p:nvPr>
            <p:ph idx="1"/>
          </p:nvPr>
        </p:nvSpPr>
        <p:spPr>
          <a:xfrm>
            <a:off x="368300" y="1690688"/>
            <a:ext cx="8356600" cy="4357687"/>
          </a:xfrm>
          <a:ln/>
        </p:spPr>
        <p:txBody>
          <a:bodyPr wrap="square" lIns="91440" tIns="45720" rIns="91440" bIns="45720" anchor="t" anchorCtr="0"/>
          <a:p>
            <a:pPr eaLnBrk="1" hangingPunct="1"/>
            <a:r>
              <a:rPr lang="zh-CN" altLang="en-US" b="1" dirty="0">
                <a:solidFill>
                  <a:srgbClr val="0000CC"/>
                </a:solidFill>
              </a:rPr>
              <a:t>（</a:t>
            </a:r>
            <a:r>
              <a:rPr lang="zh-CN" altLang="zh-CN" b="1" dirty="0">
                <a:solidFill>
                  <a:srgbClr val="0000CC"/>
                </a:solidFill>
              </a:rPr>
              <a:t>一</a:t>
            </a:r>
            <a:r>
              <a:rPr lang="zh-CN" altLang="en-US" b="1" dirty="0">
                <a:solidFill>
                  <a:srgbClr val="0000CC"/>
                </a:solidFill>
              </a:rPr>
              <a:t>）</a:t>
            </a:r>
            <a:r>
              <a:rPr lang="zh-CN" altLang="zh-CN" b="1" dirty="0">
                <a:solidFill>
                  <a:srgbClr val="0000CC"/>
                </a:solidFill>
              </a:rPr>
              <a:t>基建会计核算原则</a:t>
            </a:r>
            <a:endParaRPr lang="zh-CN" altLang="zh-CN" b="1" dirty="0">
              <a:solidFill>
                <a:srgbClr val="0000CC"/>
              </a:solidFill>
            </a:endParaRPr>
          </a:p>
          <a:p>
            <a:pPr eaLnBrk="1" hangingPunct="1"/>
            <a:r>
              <a:rPr lang="zh-CN" altLang="zh-CN" dirty="0">
                <a:solidFill>
                  <a:srgbClr val="0000CC"/>
                </a:solidFill>
              </a:rPr>
              <a:t>基建会计所遵循的原则：（</a:t>
            </a:r>
            <a:r>
              <a:rPr lang="en-US" altLang="zh-CN" dirty="0">
                <a:solidFill>
                  <a:srgbClr val="0000CC"/>
                </a:solidFill>
              </a:rPr>
              <a:t>1</a:t>
            </a:r>
            <a:r>
              <a:rPr lang="zh-CN" altLang="zh-CN" dirty="0">
                <a:solidFill>
                  <a:srgbClr val="0000CC"/>
                </a:solidFill>
              </a:rPr>
              <a:t>）客观性原则；（</a:t>
            </a:r>
            <a:r>
              <a:rPr lang="en-US" altLang="zh-CN" dirty="0">
                <a:solidFill>
                  <a:srgbClr val="0000CC"/>
                </a:solidFill>
              </a:rPr>
              <a:t>2</a:t>
            </a:r>
            <a:r>
              <a:rPr lang="zh-CN" altLang="zh-CN" dirty="0">
                <a:solidFill>
                  <a:srgbClr val="0000CC"/>
                </a:solidFill>
              </a:rPr>
              <a:t>）可比性原则；（</a:t>
            </a:r>
            <a:r>
              <a:rPr lang="en-US" altLang="zh-CN" dirty="0">
                <a:solidFill>
                  <a:srgbClr val="0000CC"/>
                </a:solidFill>
              </a:rPr>
              <a:t>3</a:t>
            </a:r>
            <a:r>
              <a:rPr lang="zh-CN" altLang="zh-CN" dirty="0">
                <a:solidFill>
                  <a:srgbClr val="0000CC"/>
                </a:solidFill>
              </a:rPr>
              <a:t>）明晰性原则；（</a:t>
            </a:r>
            <a:r>
              <a:rPr lang="en-US" altLang="zh-CN" dirty="0">
                <a:solidFill>
                  <a:srgbClr val="0000CC"/>
                </a:solidFill>
              </a:rPr>
              <a:t>4</a:t>
            </a:r>
            <a:r>
              <a:rPr lang="zh-CN" altLang="zh-CN" dirty="0">
                <a:solidFill>
                  <a:srgbClr val="0000CC"/>
                </a:solidFill>
              </a:rPr>
              <a:t>）历史成本原则；</a:t>
            </a:r>
            <a:r>
              <a:rPr lang="zh-CN" altLang="zh-CN" dirty="0">
                <a:solidFill>
                  <a:srgbClr val="FF0000"/>
                </a:solidFill>
              </a:rPr>
              <a:t>（</a:t>
            </a:r>
            <a:r>
              <a:rPr lang="en-US" altLang="zh-CN" dirty="0">
                <a:solidFill>
                  <a:srgbClr val="FF0000"/>
                </a:solidFill>
              </a:rPr>
              <a:t>5</a:t>
            </a:r>
            <a:r>
              <a:rPr lang="zh-CN" altLang="zh-CN" dirty="0">
                <a:solidFill>
                  <a:srgbClr val="FF0000"/>
                </a:solidFill>
              </a:rPr>
              <a:t>）实质重于形式原则；（</a:t>
            </a:r>
            <a:r>
              <a:rPr lang="en-US" altLang="zh-CN" dirty="0">
                <a:solidFill>
                  <a:srgbClr val="FF0000"/>
                </a:solidFill>
              </a:rPr>
              <a:t>6</a:t>
            </a:r>
            <a:r>
              <a:rPr lang="zh-CN" altLang="zh-CN" dirty="0">
                <a:solidFill>
                  <a:srgbClr val="FF0000"/>
                </a:solidFill>
              </a:rPr>
              <a:t>）权责发生制原则；（</a:t>
            </a:r>
            <a:r>
              <a:rPr lang="en-US" altLang="zh-CN" dirty="0">
                <a:solidFill>
                  <a:srgbClr val="0000CC"/>
                </a:solidFill>
              </a:rPr>
              <a:t>7</a:t>
            </a:r>
            <a:r>
              <a:rPr lang="zh-CN" altLang="zh-CN" dirty="0">
                <a:solidFill>
                  <a:srgbClr val="0000CC"/>
                </a:solidFill>
              </a:rPr>
              <a:t>）及时性原则；（</a:t>
            </a:r>
            <a:r>
              <a:rPr lang="en-US" altLang="zh-CN" dirty="0">
                <a:solidFill>
                  <a:srgbClr val="0000CC"/>
                </a:solidFill>
              </a:rPr>
              <a:t>8</a:t>
            </a:r>
            <a:r>
              <a:rPr lang="zh-CN" altLang="zh-CN" dirty="0">
                <a:solidFill>
                  <a:srgbClr val="0000CC"/>
                </a:solidFill>
              </a:rPr>
              <a:t>）划分收益性支出与资本性支出原则；（</a:t>
            </a:r>
            <a:r>
              <a:rPr lang="en-US" altLang="zh-CN" dirty="0">
                <a:solidFill>
                  <a:srgbClr val="0000CC"/>
                </a:solidFill>
              </a:rPr>
              <a:t>9</a:t>
            </a:r>
            <a:r>
              <a:rPr lang="zh-CN" altLang="zh-CN" dirty="0">
                <a:solidFill>
                  <a:srgbClr val="0000CC"/>
                </a:solidFill>
              </a:rPr>
              <a:t>）配比性原则；（</a:t>
            </a:r>
            <a:r>
              <a:rPr lang="en-US" altLang="zh-CN" dirty="0">
                <a:solidFill>
                  <a:srgbClr val="0000CC"/>
                </a:solidFill>
              </a:rPr>
              <a:t>10</a:t>
            </a:r>
            <a:r>
              <a:rPr lang="zh-CN" altLang="zh-CN" dirty="0">
                <a:solidFill>
                  <a:srgbClr val="0000CC"/>
                </a:solidFill>
              </a:rPr>
              <a:t>）相关性原则；（</a:t>
            </a:r>
            <a:r>
              <a:rPr lang="en-US" altLang="zh-CN" dirty="0">
                <a:solidFill>
                  <a:srgbClr val="0000CC"/>
                </a:solidFill>
              </a:rPr>
              <a:t>11</a:t>
            </a:r>
            <a:r>
              <a:rPr lang="zh-CN" altLang="zh-CN" dirty="0">
                <a:solidFill>
                  <a:srgbClr val="0000CC"/>
                </a:solidFill>
              </a:rPr>
              <a:t>）一惯性原则；（</a:t>
            </a:r>
            <a:r>
              <a:rPr lang="en-US" altLang="zh-CN" dirty="0">
                <a:solidFill>
                  <a:srgbClr val="0000CC"/>
                </a:solidFill>
              </a:rPr>
              <a:t>12</a:t>
            </a:r>
            <a:r>
              <a:rPr lang="zh-CN" altLang="zh-CN" dirty="0">
                <a:solidFill>
                  <a:srgbClr val="0000CC"/>
                </a:solidFill>
              </a:rPr>
              <a:t>）谨慎性原则；（</a:t>
            </a:r>
            <a:r>
              <a:rPr lang="en-US" altLang="zh-CN" dirty="0">
                <a:solidFill>
                  <a:srgbClr val="0000CC"/>
                </a:solidFill>
              </a:rPr>
              <a:t>13</a:t>
            </a:r>
            <a:r>
              <a:rPr lang="zh-CN" altLang="zh-CN" dirty="0">
                <a:solidFill>
                  <a:srgbClr val="0000CC"/>
                </a:solidFill>
              </a:rPr>
              <a:t>）重要性原则。</a:t>
            </a:r>
            <a:r>
              <a:rPr lang="en-US" altLang="zh-CN" dirty="0">
                <a:solidFill>
                  <a:srgbClr val="0000CC"/>
                </a:solidFill>
              </a:rPr>
              <a:t> </a:t>
            </a:r>
            <a:endParaRPr lang="en-US" altLang="zh-CN" dirty="0">
              <a:solidFill>
                <a:srgbClr val="0000CC"/>
              </a:solidFill>
            </a:endParaRPr>
          </a:p>
          <a:p>
            <a:pPr eaLnBrk="1" hangingPunct="1"/>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Rectangle 2"/>
          <p:cNvSpPr>
            <a:spLocks noGrp="1"/>
          </p:cNvSpPr>
          <p:nvPr>
            <p:ph type="ctrTitle"/>
          </p:nvPr>
        </p:nvSpPr>
        <p:spPr>
          <a:xfrm>
            <a:off x="717550" y="1679575"/>
            <a:ext cx="8158163" cy="1289050"/>
          </a:xfrm>
          <a:ln/>
        </p:spPr>
        <p:txBody>
          <a:bodyPr wrap="square" lIns="91440" tIns="45720" rIns="91440" bIns="45720" anchor="ctr" anchorCtr="0"/>
          <a:p>
            <a:pPr defTabSz="514350" eaLnBrk="1" hangingPunct="1">
              <a:buClrTx/>
              <a:buSzTx/>
              <a:buFontTx/>
            </a:pPr>
            <a:r>
              <a:rPr lang="zh-CN" altLang="en-US" sz="4400" kern="1200" dirty="0">
                <a:solidFill>
                  <a:srgbClr val="0000CC"/>
                </a:solidFill>
                <a:latin typeface="华文新魏" pitchFamily="2" charset="-122"/>
                <a:ea typeface="华文新魏" pitchFamily="2" charset="-122"/>
                <a:cs typeface="+mj-cs"/>
              </a:rPr>
              <a:t>卫生基本建设项目财务管理</a:t>
            </a:r>
            <a:br>
              <a:rPr lang="zh-CN" altLang="en-US" sz="4400" kern="1200" dirty="0">
                <a:solidFill>
                  <a:srgbClr val="0000CC"/>
                </a:solidFill>
                <a:latin typeface="华文新魏" pitchFamily="2" charset="-122"/>
                <a:ea typeface="华文新魏" pitchFamily="2" charset="-122"/>
                <a:cs typeface="+mj-cs"/>
              </a:rPr>
            </a:br>
            <a:r>
              <a:rPr lang="zh-CN" altLang="en-US" sz="4400" kern="1200" dirty="0">
                <a:solidFill>
                  <a:srgbClr val="0000CC"/>
                </a:solidFill>
                <a:latin typeface="华文新魏" pitchFamily="2" charset="-122"/>
                <a:ea typeface="华文新魏" pitchFamily="2" charset="-122"/>
                <a:cs typeface="+mj-cs"/>
              </a:rPr>
              <a:t>与会计核算实务</a:t>
            </a:r>
            <a:endParaRPr lang="zh-CN" altLang="en-US" sz="4400" kern="1200" dirty="0">
              <a:solidFill>
                <a:srgbClr val="0000CC"/>
              </a:solidFill>
              <a:latin typeface="华文新魏" pitchFamily="2" charset="-122"/>
              <a:ea typeface="华文新魏" pitchFamily="2" charset="-122"/>
              <a:cs typeface="+mj-cs"/>
            </a:endParaRPr>
          </a:p>
        </p:txBody>
      </p:sp>
      <p:sp>
        <p:nvSpPr>
          <p:cNvPr id="7170" name="Rectangle 4"/>
          <p:cNvSpPr>
            <a:spLocks noGrp="1"/>
          </p:cNvSpPr>
          <p:nvPr>
            <p:ph type="subTitle" idx="1"/>
          </p:nvPr>
        </p:nvSpPr>
        <p:spPr>
          <a:ln/>
        </p:spPr>
        <p:txBody>
          <a:bodyPr wrap="square" lIns="91440" tIns="45720" rIns="91440" bIns="45720" anchor="t" anchorCtr="0"/>
          <a:p>
            <a:pPr defTabSz="514350" eaLnBrk="1" hangingPunct="1">
              <a:lnSpc>
                <a:spcPct val="80000"/>
              </a:lnSpc>
              <a:buSzPct val="100000"/>
            </a:pPr>
            <a:r>
              <a:rPr lang="zh-CN" altLang="en-US" sz="3600" kern="1200" dirty="0">
                <a:solidFill>
                  <a:srgbClr val="0000CC"/>
                </a:solidFill>
                <a:latin typeface="方正行楷简体" pitchFamily="2" charset="-122"/>
                <a:ea typeface="方正行楷简体" pitchFamily="2" charset="-122"/>
                <a:cs typeface="+mn-cs"/>
              </a:rPr>
              <a:t>广西卫生项目资金监管中心</a:t>
            </a:r>
            <a:endParaRPr lang="en-US" altLang="zh-CN" sz="36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zh-CN" altLang="en-US" sz="2800" kern="1200" dirty="0">
                <a:solidFill>
                  <a:srgbClr val="0000CC"/>
                </a:solidFill>
                <a:latin typeface="方正行楷简体" pitchFamily="2" charset="-122"/>
                <a:ea typeface="方正行楷简体" pitchFamily="2" charset="-122"/>
                <a:cs typeface="+mn-cs"/>
              </a:rPr>
              <a:t>高级会计师    吴彦伦</a:t>
            </a:r>
            <a:endParaRPr lang="zh-CN" altLang="en-US" sz="28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en-US" altLang="zh-CN" sz="3200" kern="1200" dirty="0">
                <a:solidFill>
                  <a:srgbClr val="0000CC"/>
                </a:solidFill>
                <a:latin typeface="方正行楷简体" pitchFamily="2" charset="-122"/>
                <a:ea typeface="方正行楷简体" pitchFamily="2" charset="-122"/>
                <a:cs typeface="+mn-cs"/>
              </a:rPr>
              <a:t>0771-2828657</a:t>
            </a:r>
            <a:endParaRPr lang="en-US" altLang="zh-CN" sz="32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endParaRPr lang="en-US" altLang="zh-CN" sz="32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en-US" altLang="zh-CN" sz="2800" kern="1200" dirty="0">
                <a:solidFill>
                  <a:srgbClr val="0000CC"/>
                </a:solidFill>
                <a:latin typeface="方正行楷简体" pitchFamily="2" charset="-122"/>
                <a:ea typeface="方正行楷简体" pitchFamily="2" charset="-122"/>
                <a:cs typeface="+mn-cs"/>
              </a:rPr>
              <a:t>2016/12/12     </a:t>
            </a:r>
            <a:r>
              <a:rPr lang="zh-CN" altLang="zh-CN" sz="2800" kern="1200" dirty="0">
                <a:solidFill>
                  <a:srgbClr val="0000CC"/>
                </a:solidFill>
                <a:latin typeface="方正行楷简体" pitchFamily="2" charset="-122"/>
                <a:ea typeface="方正行楷简体" pitchFamily="2" charset="-122"/>
                <a:cs typeface="+mn-cs"/>
              </a:rPr>
              <a:t>南宁</a:t>
            </a:r>
            <a:endParaRPr lang="zh-CN" altLang="zh-CN" sz="2800" kern="1200" dirty="0">
              <a:solidFill>
                <a:srgbClr val="0000CC"/>
              </a:solidFill>
              <a:latin typeface="方正行楷简体" pitchFamily="2" charset="-122"/>
              <a:ea typeface="方正行楷简体" pitchFamily="2" charset="-122"/>
              <a:cs typeface="+mn-cs"/>
            </a:endParaRPr>
          </a:p>
        </p:txBody>
      </p:sp>
    </p:spTree>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Rectangle 2"/>
          <p:cNvSpPr/>
          <p:nvPr/>
        </p:nvSpPr>
        <p:spPr>
          <a:xfrm>
            <a:off x="2055813" y="274638"/>
            <a:ext cx="6697662" cy="5943600"/>
          </a:xfrm>
          <a:prstGeom prst="rect">
            <a:avLst/>
          </a:prstGeom>
          <a:noFill/>
          <a:ln w="9525">
            <a:noFill/>
          </a:ln>
        </p:spPr>
        <p:txBody>
          <a:bodyPr anchor="ctr" anchorCtr="0">
            <a:spAutoFit/>
          </a:bodyPr>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（二）、核算科目：会计科目表</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序│编号│　　　资金占用类科目　　　│序│编号│　　　资金来源类科目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号│　　│　　　　　　　　　　　　　│号│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 │101 │</a:t>
            </a:r>
            <a:r>
              <a:rPr lang="zh-CN" altLang="en-US" sz="1200" b="1" dirty="0">
                <a:solidFill>
                  <a:srgbClr val="FF0000"/>
                </a:solidFill>
                <a:latin typeface="Arial" panose="020B0604020202020204" pitchFamily="34" charset="0"/>
                <a:ea typeface="宋体" panose="02010600030101010101" pitchFamily="2" charset="-122"/>
              </a:rPr>
              <a:t>建筑安装工程投资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FF0000"/>
                </a:solidFill>
                <a:latin typeface="Arial" panose="020B0604020202020204" pitchFamily="34" charset="0"/>
                <a:ea typeface="宋体" panose="02010600030101010101" pitchFamily="2" charset="-122"/>
              </a:rPr>
              <a:t>27│301 │</a:t>
            </a:r>
            <a:r>
              <a:rPr lang="zh-CN" altLang="en-US" sz="1200" b="1" dirty="0">
                <a:solidFill>
                  <a:srgbClr val="FF0000"/>
                </a:solidFill>
                <a:latin typeface="Arial" panose="020B0604020202020204" pitchFamily="34" charset="0"/>
                <a:ea typeface="宋体" panose="02010600030101010101" pitchFamily="2" charset="-122"/>
              </a:rPr>
              <a:t>基建拨款</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2 │102 │</a:t>
            </a:r>
            <a:r>
              <a:rPr lang="zh-CN" altLang="en-US" sz="1200" b="1" dirty="0">
                <a:solidFill>
                  <a:srgbClr val="FF0000"/>
                </a:solidFill>
                <a:latin typeface="Arial" panose="020B0604020202020204" pitchFamily="34" charset="0"/>
                <a:ea typeface="宋体" panose="02010600030101010101" pitchFamily="2" charset="-122"/>
              </a:rPr>
              <a:t>设备投资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28│302 │</a:t>
            </a:r>
            <a:r>
              <a:rPr lang="zh-CN" altLang="en-US" sz="1200" b="1" dirty="0">
                <a:solidFill>
                  <a:srgbClr val="0000CC"/>
                </a:solidFill>
                <a:latin typeface="Arial" panose="020B0604020202020204" pitchFamily="34" charset="0"/>
                <a:ea typeface="宋体" panose="02010600030101010101" pitchFamily="2" charset="-122"/>
              </a:rPr>
              <a:t>联营拨款</a:t>
            </a:r>
            <a:r>
              <a:rPr lang="zh-CN" altLang="en-US" sz="1200" b="1" dirty="0">
                <a:solidFill>
                  <a:srgbClr val="FF0000"/>
                </a:solidFill>
                <a:latin typeface="Arial" panose="020B0604020202020204" pitchFamily="34" charset="0"/>
                <a:ea typeface="宋体" panose="02010600030101010101" pitchFamily="2" charset="-122"/>
              </a:rPr>
              <a:t>（项目资本）　</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3 │103 │</a:t>
            </a:r>
            <a:r>
              <a:rPr lang="zh-CN" altLang="en-US" sz="1200" b="1" dirty="0">
                <a:solidFill>
                  <a:srgbClr val="FF0000"/>
                </a:solidFill>
                <a:latin typeface="Arial" panose="020B0604020202020204" pitchFamily="34" charset="0"/>
                <a:ea typeface="宋体" panose="02010600030101010101" pitchFamily="2" charset="-122"/>
              </a:rPr>
              <a:t>待摊投资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29│303 │</a:t>
            </a:r>
            <a:r>
              <a:rPr lang="zh-CN" altLang="en-US" sz="1200" b="1" dirty="0">
                <a:solidFill>
                  <a:srgbClr val="0000CC"/>
                </a:solidFill>
                <a:latin typeface="Arial" panose="020B0604020202020204" pitchFamily="34" charset="0"/>
                <a:ea typeface="宋体" panose="02010600030101010101" pitchFamily="2" charset="-122"/>
              </a:rPr>
              <a:t>企业债券资金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4 │104 │</a:t>
            </a:r>
            <a:r>
              <a:rPr lang="zh-CN" altLang="en-US" sz="1200" b="1" dirty="0">
                <a:solidFill>
                  <a:srgbClr val="0000CC"/>
                </a:solidFill>
                <a:latin typeface="Arial" panose="020B0604020202020204" pitchFamily="34" charset="0"/>
                <a:ea typeface="宋体" panose="02010600030101010101" pitchFamily="2" charset="-122"/>
              </a:rPr>
              <a:t>其他投资　　　　　　　　　│</a:t>
            </a:r>
            <a:r>
              <a:rPr lang="en-US" altLang="zh-CN" sz="1200" b="1" dirty="0">
                <a:solidFill>
                  <a:srgbClr val="0000CC"/>
                </a:solidFill>
                <a:latin typeface="Arial" panose="020B0604020202020204" pitchFamily="34" charset="0"/>
                <a:ea typeface="宋体" panose="02010600030101010101" pitchFamily="2" charset="-122"/>
              </a:rPr>
              <a:t>30│304 │</a:t>
            </a:r>
            <a:r>
              <a:rPr lang="zh-CN" altLang="en-US" sz="1200" b="1" dirty="0">
                <a:solidFill>
                  <a:srgbClr val="0000CC"/>
                </a:solidFill>
                <a:latin typeface="Arial" panose="020B0604020202020204" pitchFamily="34" charset="0"/>
                <a:ea typeface="宋体" panose="02010600030101010101" pitchFamily="2" charset="-122"/>
              </a:rPr>
              <a:t>基建投资借款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5 │111 │</a:t>
            </a:r>
            <a:r>
              <a:rPr lang="zh-CN" altLang="en-US" sz="1200" b="1" dirty="0">
                <a:solidFill>
                  <a:srgbClr val="FF0000"/>
                </a:solidFill>
                <a:latin typeface="Arial" panose="020B0604020202020204" pitchFamily="34" charset="0"/>
                <a:ea typeface="宋体" panose="02010600030101010101" pitchFamily="2" charset="-122"/>
              </a:rPr>
              <a:t>交付使用资产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31│305 │</a:t>
            </a:r>
            <a:r>
              <a:rPr lang="zh-CN" altLang="en-US" sz="1200" b="1" dirty="0">
                <a:solidFill>
                  <a:srgbClr val="0000CC"/>
                </a:solidFill>
                <a:latin typeface="Arial" panose="020B0604020202020204" pitchFamily="34" charset="0"/>
                <a:ea typeface="宋体" panose="02010600030101010101" pitchFamily="2" charset="-122"/>
              </a:rPr>
              <a:t>上级拨入投资借款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6 │121 │</a:t>
            </a:r>
            <a:r>
              <a:rPr lang="zh-CN" altLang="en-US" sz="1200" b="1" dirty="0">
                <a:solidFill>
                  <a:srgbClr val="0000CC"/>
                </a:solidFill>
                <a:latin typeface="Arial" panose="020B0604020202020204" pitchFamily="34" charset="0"/>
                <a:ea typeface="宋体" panose="02010600030101010101" pitchFamily="2" charset="-122"/>
              </a:rPr>
              <a:t>应收生产单位投资借款　　　│</a:t>
            </a:r>
            <a:r>
              <a:rPr lang="en-US" altLang="zh-CN" sz="1200" b="1" dirty="0">
                <a:solidFill>
                  <a:srgbClr val="0000CC"/>
                </a:solidFill>
                <a:latin typeface="Arial" panose="020B0604020202020204" pitchFamily="34" charset="0"/>
                <a:ea typeface="宋体" panose="02010600030101010101" pitchFamily="2" charset="-122"/>
              </a:rPr>
              <a:t>32│306 │</a:t>
            </a:r>
            <a:r>
              <a:rPr lang="zh-CN" altLang="en-US" sz="1200" b="1" dirty="0">
                <a:solidFill>
                  <a:srgbClr val="0000CC"/>
                </a:solidFill>
                <a:latin typeface="Arial" panose="020B0604020202020204" pitchFamily="34" charset="0"/>
                <a:ea typeface="宋体" panose="02010600030101010101" pitchFamily="2" charset="-122"/>
              </a:rPr>
              <a:t>其他借款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7 │201 │</a:t>
            </a:r>
            <a:r>
              <a:rPr lang="zh-CN" altLang="en-US" sz="1200" b="1" dirty="0">
                <a:solidFill>
                  <a:srgbClr val="FF0000"/>
                </a:solidFill>
                <a:latin typeface="Arial" panose="020B0604020202020204" pitchFamily="34" charset="0"/>
                <a:ea typeface="宋体" panose="02010600030101010101" pitchFamily="2" charset="-122"/>
              </a:rPr>
              <a:t>固定资产</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33│311 │</a:t>
            </a:r>
            <a:r>
              <a:rPr lang="zh-CN" altLang="en-US" sz="1200" b="1" dirty="0">
                <a:solidFill>
                  <a:srgbClr val="0000CC"/>
                </a:solidFill>
                <a:latin typeface="Arial" panose="020B0604020202020204" pitchFamily="34" charset="0"/>
                <a:ea typeface="宋体" panose="02010600030101010101" pitchFamily="2" charset="-122"/>
              </a:rPr>
              <a:t>待冲基建支出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8 │202 │</a:t>
            </a:r>
            <a:r>
              <a:rPr lang="zh-CN" altLang="en-US" sz="1200" b="1" dirty="0">
                <a:solidFill>
                  <a:srgbClr val="0000CC"/>
                </a:solidFill>
                <a:latin typeface="Arial" panose="020B0604020202020204" pitchFamily="34" charset="0"/>
                <a:ea typeface="宋体" panose="02010600030101010101" pitchFamily="2" charset="-122"/>
              </a:rPr>
              <a:t>累计折旧　　　　　　　　　│</a:t>
            </a:r>
            <a:r>
              <a:rPr lang="en-US" altLang="zh-CN" sz="1200" b="1" dirty="0">
                <a:solidFill>
                  <a:srgbClr val="0000CC"/>
                </a:solidFill>
                <a:latin typeface="Arial" panose="020B0604020202020204" pitchFamily="34" charset="0"/>
                <a:ea typeface="宋体" panose="02010600030101010101" pitchFamily="2" charset="-122"/>
              </a:rPr>
              <a:t>34│321 │</a:t>
            </a:r>
            <a:r>
              <a:rPr lang="zh-CN" altLang="en-US" sz="1200" b="1" dirty="0">
                <a:solidFill>
                  <a:srgbClr val="0000CC"/>
                </a:solidFill>
                <a:latin typeface="Arial" panose="020B0604020202020204" pitchFamily="34" charset="0"/>
                <a:ea typeface="宋体" panose="02010600030101010101" pitchFamily="2" charset="-122"/>
              </a:rPr>
              <a:t>上级拨入资金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9 │203 │</a:t>
            </a:r>
            <a:r>
              <a:rPr lang="zh-CN" altLang="en-US" sz="1200" b="1" dirty="0">
                <a:solidFill>
                  <a:srgbClr val="0000CC"/>
                </a:solidFill>
                <a:latin typeface="Arial" panose="020B0604020202020204" pitchFamily="34" charset="0"/>
                <a:ea typeface="宋体" panose="02010600030101010101" pitchFamily="2" charset="-122"/>
              </a:rPr>
              <a:t>固定资产清理　　　　　　　│</a:t>
            </a:r>
            <a:r>
              <a:rPr lang="en-US" altLang="zh-CN" sz="1200" b="1" dirty="0">
                <a:solidFill>
                  <a:srgbClr val="0000CC"/>
                </a:solidFill>
                <a:latin typeface="Arial" panose="020B0604020202020204" pitchFamily="34" charset="0"/>
                <a:ea typeface="宋体" panose="02010600030101010101" pitchFamily="2" charset="-122"/>
              </a:rPr>
              <a:t>35│331 │</a:t>
            </a:r>
            <a:r>
              <a:rPr lang="zh-CN" altLang="en-US" sz="1200" b="1" dirty="0">
                <a:solidFill>
                  <a:srgbClr val="0000CC"/>
                </a:solidFill>
                <a:latin typeface="Arial" panose="020B0604020202020204" pitchFamily="34" charset="0"/>
                <a:ea typeface="宋体" panose="02010600030101010101" pitchFamily="2" charset="-122"/>
              </a:rPr>
              <a:t>应付器材款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10│211 │</a:t>
            </a:r>
            <a:r>
              <a:rPr lang="zh-CN" altLang="en-US" sz="1200" b="1" dirty="0">
                <a:solidFill>
                  <a:srgbClr val="0000CC"/>
                </a:solidFill>
                <a:latin typeface="Arial" panose="020B0604020202020204" pitchFamily="34" charset="0"/>
                <a:ea typeface="宋体" panose="02010600030101010101" pitchFamily="2" charset="-122"/>
              </a:rPr>
              <a:t>器材采购　　　　　　　　　│</a:t>
            </a:r>
            <a:r>
              <a:rPr lang="en-US" altLang="zh-CN" sz="1200" b="1" dirty="0">
                <a:solidFill>
                  <a:srgbClr val="FF0000"/>
                </a:solidFill>
                <a:latin typeface="Arial" panose="020B0604020202020204" pitchFamily="34" charset="0"/>
                <a:ea typeface="宋体" panose="02010600030101010101" pitchFamily="2" charset="-122"/>
              </a:rPr>
              <a:t>36│332 </a:t>
            </a:r>
            <a:r>
              <a:rPr lang="en-US" altLang="zh-CN" sz="1200" b="1" dirty="0">
                <a:solidFill>
                  <a:srgbClr val="0000CC"/>
                </a:solidFill>
                <a:latin typeface="Arial" panose="020B0604020202020204" pitchFamily="34" charset="0"/>
                <a:ea typeface="宋体" panose="02010600030101010101" pitchFamily="2" charset="-122"/>
              </a:rPr>
              <a:t>│</a:t>
            </a:r>
            <a:r>
              <a:rPr lang="zh-CN" altLang="en-US" sz="1200" b="1" dirty="0">
                <a:solidFill>
                  <a:srgbClr val="FF0000"/>
                </a:solidFill>
                <a:latin typeface="Arial" panose="020B0604020202020204" pitchFamily="34" charset="0"/>
                <a:ea typeface="宋体" panose="02010600030101010101" pitchFamily="2" charset="-122"/>
              </a:rPr>
              <a:t>应付工程款</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11│212 │</a:t>
            </a:r>
            <a:r>
              <a:rPr lang="zh-CN" altLang="en-US" sz="1200" b="1" dirty="0">
                <a:solidFill>
                  <a:srgbClr val="0000CC"/>
                </a:solidFill>
                <a:latin typeface="Arial" panose="020B0604020202020204" pitchFamily="34" charset="0"/>
                <a:ea typeface="宋体" panose="02010600030101010101" pitchFamily="2" charset="-122"/>
              </a:rPr>
              <a:t>采购保管费　　　　　　　　│</a:t>
            </a:r>
            <a:r>
              <a:rPr lang="en-US" altLang="zh-CN" sz="1200" b="1" dirty="0">
                <a:solidFill>
                  <a:srgbClr val="0000CC"/>
                </a:solidFill>
                <a:latin typeface="Arial" panose="020B0604020202020204" pitchFamily="34" charset="0"/>
                <a:ea typeface="宋体" panose="02010600030101010101" pitchFamily="2" charset="-122"/>
              </a:rPr>
              <a:t>37│341 │</a:t>
            </a:r>
            <a:r>
              <a:rPr lang="zh-CN" altLang="en-US" sz="1200" b="1" dirty="0">
                <a:solidFill>
                  <a:srgbClr val="0000CC"/>
                </a:solidFill>
                <a:latin typeface="Arial" panose="020B0604020202020204" pitchFamily="34" charset="0"/>
                <a:ea typeface="宋体" panose="02010600030101010101" pitchFamily="2" charset="-122"/>
              </a:rPr>
              <a:t>应付工资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12│213 │</a:t>
            </a:r>
            <a:r>
              <a:rPr lang="zh-CN" altLang="en-US" sz="1200" b="1" dirty="0">
                <a:solidFill>
                  <a:srgbClr val="FF0000"/>
                </a:solidFill>
                <a:latin typeface="Arial" panose="020B0604020202020204" pitchFamily="34" charset="0"/>
                <a:ea typeface="宋体" panose="02010600030101010101" pitchFamily="2" charset="-122"/>
              </a:rPr>
              <a:t>库存设备</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38│342 │</a:t>
            </a:r>
            <a:r>
              <a:rPr lang="zh-CN" altLang="en-US" sz="1200" b="1" dirty="0">
                <a:solidFill>
                  <a:srgbClr val="0000CC"/>
                </a:solidFill>
                <a:latin typeface="Arial" panose="020B0604020202020204" pitchFamily="34" charset="0"/>
                <a:ea typeface="宋体" panose="02010600030101010101" pitchFamily="2" charset="-122"/>
              </a:rPr>
              <a:t>应付福利费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13│214 │</a:t>
            </a:r>
            <a:r>
              <a:rPr lang="zh-CN" altLang="en-US" sz="1200" b="1" dirty="0">
                <a:solidFill>
                  <a:srgbClr val="0000CC"/>
                </a:solidFill>
                <a:latin typeface="Arial" panose="020B0604020202020204" pitchFamily="34" charset="0"/>
                <a:ea typeface="宋体" panose="02010600030101010101" pitchFamily="2" charset="-122"/>
              </a:rPr>
              <a:t>库存材料　　　　　　　　　│</a:t>
            </a:r>
            <a:r>
              <a:rPr lang="en-US" altLang="zh-CN" sz="1200" b="1" dirty="0">
                <a:solidFill>
                  <a:srgbClr val="0000CC"/>
                </a:solidFill>
                <a:latin typeface="Arial" panose="020B0604020202020204" pitchFamily="34" charset="0"/>
                <a:ea typeface="宋体" panose="02010600030101010101" pitchFamily="2" charset="-122"/>
              </a:rPr>
              <a:t>39│351 │</a:t>
            </a:r>
            <a:r>
              <a:rPr lang="zh-CN" altLang="en-US" sz="1200" b="1" dirty="0">
                <a:solidFill>
                  <a:srgbClr val="0000CC"/>
                </a:solidFill>
                <a:latin typeface="Arial" panose="020B0604020202020204" pitchFamily="34" charset="0"/>
                <a:ea typeface="宋体" panose="02010600030101010101" pitchFamily="2" charset="-122"/>
              </a:rPr>
              <a:t>应付有偿调入器材及工程款</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14│218 │</a:t>
            </a:r>
            <a:r>
              <a:rPr lang="zh-CN" altLang="en-US" sz="1200" b="1" dirty="0">
                <a:solidFill>
                  <a:srgbClr val="0000CC"/>
                </a:solidFill>
                <a:latin typeface="Arial" panose="020B0604020202020204" pitchFamily="34" charset="0"/>
                <a:ea typeface="宋体" panose="02010600030101010101" pitchFamily="2" charset="-122"/>
              </a:rPr>
              <a:t>材料成本差异　　　　　　　│</a:t>
            </a:r>
            <a:r>
              <a:rPr lang="en-US" altLang="zh-CN" sz="1200" b="1" dirty="0">
                <a:solidFill>
                  <a:srgbClr val="0000CC"/>
                </a:solidFill>
                <a:latin typeface="Arial" panose="020B0604020202020204" pitchFamily="34" charset="0"/>
                <a:ea typeface="宋体" panose="02010600030101010101" pitchFamily="2" charset="-122"/>
              </a:rPr>
              <a:t>40│352 │</a:t>
            </a:r>
            <a:r>
              <a:rPr lang="zh-CN" altLang="en-US" sz="1200" b="1" dirty="0">
                <a:solidFill>
                  <a:srgbClr val="0000CC"/>
                </a:solidFill>
                <a:latin typeface="Arial" panose="020B0604020202020204" pitchFamily="34" charset="0"/>
                <a:ea typeface="宋体" panose="02010600030101010101" pitchFamily="2" charset="-122"/>
              </a:rPr>
              <a:t>其他应付款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15│219 │</a:t>
            </a:r>
            <a:r>
              <a:rPr lang="zh-CN" altLang="en-US" sz="1200" b="1" dirty="0">
                <a:solidFill>
                  <a:srgbClr val="0000CC"/>
                </a:solidFill>
                <a:latin typeface="Arial" panose="020B0604020202020204" pitchFamily="34" charset="0"/>
                <a:ea typeface="宋体" panose="02010600030101010101" pitchFamily="2" charset="-122"/>
              </a:rPr>
              <a:t>委托加工器材　　　　　　　│</a:t>
            </a:r>
            <a:r>
              <a:rPr lang="en-US" altLang="zh-CN" sz="1200" b="1" dirty="0">
                <a:solidFill>
                  <a:srgbClr val="0000CC"/>
                </a:solidFill>
                <a:latin typeface="Arial" panose="020B0604020202020204" pitchFamily="34" charset="0"/>
                <a:ea typeface="宋体" panose="02010600030101010101" pitchFamily="2" charset="-122"/>
              </a:rPr>
              <a:t>41│353 │</a:t>
            </a:r>
            <a:r>
              <a:rPr lang="zh-CN" altLang="en-US" sz="1200" b="1" dirty="0">
                <a:solidFill>
                  <a:srgbClr val="0000CC"/>
                </a:solidFill>
                <a:latin typeface="Arial" panose="020B0604020202020204" pitchFamily="34" charset="0"/>
                <a:ea typeface="宋体" panose="02010600030101010101" pitchFamily="2" charset="-122"/>
              </a:rPr>
              <a:t>应付票据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16│231 │</a:t>
            </a:r>
            <a:r>
              <a:rPr lang="zh-CN" altLang="en-US" sz="1200" b="1" dirty="0">
                <a:solidFill>
                  <a:srgbClr val="0000CC"/>
                </a:solidFill>
                <a:latin typeface="Arial" panose="020B0604020202020204" pitchFamily="34" charset="0"/>
                <a:ea typeface="宋体" panose="02010600030101010101" pitchFamily="2" charset="-122"/>
              </a:rPr>
              <a:t>限额存款　　　　　　　　　│</a:t>
            </a:r>
            <a:r>
              <a:rPr lang="en-US" altLang="zh-CN" sz="1200" b="1" dirty="0">
                <a:solidFill>
                  <a:srgbClr val="0000CC"/>
                </a:solidFill>
                <a:latin typeface="Arial" panose="020B0604020202020204" pitchFamily="34" charset="0"/>
                <a:ea typeface="宋体" panose="02010600030101010101" pitchFamily="2" charset="-122"/>
              </a:rPr>
              <a:t>42│361 │</a:t>
            </a:r>
            <a:r>
              <a:rPr lang="zh-CN" altLang="en-US" sz="1200" b="1" dirty="0">
                <a:solidFill>
                  <a:srgbClr val="0000CC"/>
                </a:solidFill>
                <a:latin typeface="Arial" panose="020B0604020202020204" pitchFamily="34" charset="0"/>
                <a:ea typeface="宋体" panose="02010600030101010101" pitchFamily="2" charset="-122"/>
              </a:rPr>
              <a:t>应交税金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17│232 │</a:t>
            </a:r>
            <a:r>
              <a:rPr lang="zh-CN" altLang="en-US" sz="1200" b="1" dirty="0">
                <a:solidFill>
                  <a:srgbClr val="FF0000"/>
                </a:solidFill>
                <a:latin typeface="Arial" panose="020B0604020202020204" pitchFamily="34" charset="0"/>
                <a:ea typeface="宋体" panose="02010600030101010101" pitchFamily="2" charset="-122"/>
              </a:rPr>
              <a:t>银行存款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43│362 │</a:t>
            </a:r>
            <a:r>
              <a:rPr lang="zh-CN" altLang="en-US" sz="1200" b="1" dirty="0">
                <a:solidFill>
                  <a:srgbClr val="0000CC"/>
                </a:solidFill>
                <a:latin typeface="Arial" panose="020B0604020202020204" pitchFamily="34" charset="0"/>
                <a:ea typeface="宋体" panose="02010600030101010101" pitchFamily="2" charset="-122"/>
              </a:rPr>
              <a:t>应交基建包干节余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18│233 │</a:t>
            </a:r>
            <a:r>
              <a:rPr lang="zh-CN" altLang="en-US" sz="1200" b="1" dirty="0">
                <a:solidFill>
                  <a:srgbClr val="FF0000"/>
                </a:solidFill>
                <a:latin typeface="Arial" panose="020B0604020202020204" pitchFamily="34" charset="0"/>
                <a:ea typeface="宋体" panose="02010600030101010101" pitchFamily="2" charset="-122"/>
              </a:rPr>
              <a:t>现金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44│363 │</a:t>
            </a:r>
            <a:r>
              <a:rPr lang="zh-CN" altLang="en-US" sz="1200" b="1" dirty="0">
                <a:solidFill>
                  <a:srgbClr val="0000CC"/>
                </a:solidFill>
                <a:latin typeface="Arial" panose="020B0604020202020204" pitchFamily="34" charset="0"/>
                <a:ea typeface="宋体" panose="02010600030101010101" pitchFamily="2" charset="-122"/>
              </a:rPr>
              <a:t>应交基建收入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19│241 │</a:t>
            </a:r>
            <a:r>
              <a:rPr lang="zh-CN" altLang="en-US" sz="1200" b="1" dirty="0">
                <a:solidFill>
                  <a:srgbClr val="0000CC"/>
                </a:solidFill>
                <a:latin typeface="Arial" panose="020B0604020202020204" pitchFamily="34" charset="0"/>
                <a:ea typeface="宋体" panose="02010600030101010101" pitchFamily="2" charset="-122"/>
              </a:rPr>
              <a:t>预付备料款　　　　　　　　│</a:t>
            </a:r>
            <a:r>
              <a:rPr lang="en-US" altLang="zh-CN" sz="1200" b="1" dirty="0">
                <a:solidFill>
                  <a:srgbClr val="0000CC"/>
                </a:solidFill>
                <a:latin typeface="Arial" panose="020B0604020202020204" pitchFamily="34" charset="0"/>
                <a:ea typeface="宋体" panose="02010600030101010101" pitchFamily="2" charset="-122"/>
              </a:rPr>
              <a:t>45│364 │</a:t>
            </a:r>
            <a:r>
              <a:rPr lang="zh-CN" altLang="en-US" sz="1200" b="1" dirty="0">
                <a:solidFill>
                  <a:srgbClr val="0000CC"/>
                </a:solidFill>
                <a:latin typeface="Arial" panose="020B0604020202020204" pitchFamily="34" charset="0"/>
                <a:ea typeface="宋体" panose="02010600030101010101" pitchFamily="2" charset="-122"/>
              </a:rPr>
              <a:t>其他应交款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20│242 │</a:t>
            </a:r>
            <a:r>
              <a:rPr lang="zh-CN" altLang="en-US" sz="1200" b="1" dirty="0">
                <a:solidFill>
                  <a:srgbClr val="FF0000"/>
                </a:solidFill>
                <a:latin typeface="Arial" panose="020B0604020202020204" pitchFamily="34" charset="0"/>
                <a:ea typeface="宋体" panose="02010600030101010101" pitchFamily="2" charset="-122"/>
              </a:rPr>
              <a:t>预付工程款</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46│401 │</a:t>
            </a:r>
            <a:r>
              <a:rPr lang="zh-CN" altLang="en-US" sz="1200" b="1" dirty="0">
                <a:solidFill>
                  <a:srgbClr val="0000CC"/>
                </a:solidFill>
                <a:latin typeface="Arial" panose="020B0604020202020204" pitchFamily="34" charset="0"/>
                <a:ea typeface="宋体" panose="02010600030101010101" pitchFamily="2" charset="-122"/>
              </a:rPr>
              <a:t>留成收入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21│251 │</a:t>
            </a:r>
            <a:r>
              <a:rPr lang="zh-CN" altLang="en-US" sz="1200" b="1" dirty="0">
                <a:solidFill>
                  <a:srgbClr val="0000CC"/>
                </a:solidFill>
                <a:latin typeface="Arial" panose="020B0604020202020204" pitchFamily="34" charset="0"/>
                <a:ea typeface="宋体" panose="02010600030101010101" pitchFamily="2" charset="-122"/>
              </a:rPr>
              <a:t>应收有偿调出器材及工程款　│　│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22│252 │</a:t>
            </a:r>
            <a:r>
              <a:rPr lang="zh-CN" altLang="en-US" sz="1200" b="1" dirty="0">
                <a:solidFill>
                  <a:srgbClr val="0000CC"/>
                </a:solidFill>
                <a:latin typeface="Arial" panose="020B0604020202020204" pitchFamily="34" charset="0"/>
                <a:ea typeface="宋体" panose="02010600030101010101" pitchFamily="2" charset="-122"/>
              </a:rPr>
              <a:t>其他应收款　　　　　　　　│　│　　│</a:t>
            </a:r>
            <a:r>
              <a:rPr lang="zh-CN" altLang="en-US" sz="1200" b="1" dirty="0">
                <a:solidFill>
                  <a:srgbClr val="FF0000"/>
                </a:solidFill>
                <a:latin typeface="Arial" panose="020B0604020202020204" pitchFamily="34" charset="0"/>
                <a:ea typeface="宋体" panose="02010600030101010101" pitchFamily="2" charset="-122"/>
              </a:rPr>
              <a:t>财会字</a:t>
            </a:r>
            <a:r>
              <a:rPr lang="en-US" altLang="zh-CN" sz="1200" b="1" dirty="0">
                <a:solidFill>
                  <a:srgbClr val="FF0000"/>
                </a:solidFill>
                <a:latin typeface="Arial" panose="020B0604020202020204" pitchFamily="34" charset="0"/>
                <a:ea typeface="宋体" panose="02010600030101010101" pitchFamily="2" charset="-122"/>
              </a:rPr>
              <a:t>[1998]17</a:t>
            </a:r>
            <a:r>
              <a:rPr lang="zh-CN" altLang="en-US" sz="1200" b="1" dirty="0">
                <a:solidFill>
                  <a:srgbClr val="FF0000"/>
                </a:solidFill>
                <a:latin typeface="Arial" panose="020B0604020202020204" pitchFamily="34" charset="0"/>
                <a:ea typeface="宋体" panose="02010600030101010101" pitchFamily="2" charset="-122"/>
              </a:rPr>
              <a:t>号：取消“联营</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23│253 │</a:t>
            </a:r>
            <a:r>
              <a:rPr lang="zh-CN" altLang="en-US" sz="1200" b="1" dirty="0">
                <a:solidFill>
                  <a:srgbClr val="0000CC"/>
                </a:solidFill>
                <a:latin typeface="Arial" panose="020B0604020202020204" pitchFamily="34" charset="0"/>
                <a:ea typeface="宋体" panose="02010600030101010101" pitchFamily="2" charset="-122"/>
              </a:rPr>
              <a:t>应收票据　　</a:t>
            </a:r>
            <a:r>
              <a:rPr lang="zh-CN" altLang="en-US" sz="1200" b="1" dirty="0">
                <a:solidFill>
                  <a:srgbClr val="FF0000"/>
                </a:solidFill>
                <a:latin typeface="Arial" panose="020B0604020202020204" pitchFamily="34" charset="0"/>
                <a:ea typeface="宋体" panose="02010600030101010101" pitchFamily="2" charset="-122"/>
              </a:rPr>
              <a:t>　　　　　　　│　│　　│拨款”科目，改为“项目资本”；　　　　　　　　　　　</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24│261 │</a:t>
            </a:r>
            <a:r>
              <a:rPr lang="zh-CN" altLang="en-US" sz="1200" b="1" dirty="0">
                <a:solidFill>
                  <a:srgbClr val="0000CC"/>
                </a:solidFill>
                <a:latin typeface="Arial" panose="020B0604020202020204" pitchFamily="34" charset="0"/>
                <a:ea typeface="宋体" panose="02010600030101010101" pitchFamily="2" charset="-122"/>
              </a:rPr>
              <a:t>拨付所属投资借款</a:t>
            </a:r>
            <a:r>
              <a:rPr lang="zh-CN" altLang="en-US" sz="1200" b="1" dirty="0">
                <a:solidFill>
                  <a:srgbClr val="FF0000"/>
                </a:solidFill>
                <a:latin typeface="Arial" panose="020B0604020202020204" pitchFamily="34" charset="0"/>
                <a:ea typeface="宋体" panose="02010600030101010101" pitchFamily="2" charset="-122"/>
              </a:rPr>
              <a:t>　　　　　│　│　　│增设“项目资本公积”、</a:t>
            </a:r>
            <a:r>
              <a:rPr lang="en-US" altLang="zh-CN" sz="1200" b="1" dirty="0">
                <a:solidFill>
                  <a:srgbClr val="FF0000"/>
                </a:solidFill>
                <a:latin typeface="Arial" panose="020B0604020202020204" pitchFamily="34" charset="0"/>
                <a:ea typeface="宋体" panose="02010600030101010101" pitchFamily="2" charset="-122"/>
              </a:rPr>
              <a:t>106</a:t>
            </a:r>
            <a:r>
              <a:rPr lang="zh-CN" altLang="en-US" sz="1200" b="1" dirty="0">
                <a:solidFill>
                  <a:srgbClr val="FF0000"/>
                </a:solidFill>
                <a:latin typeface="Arial" panose="020B0604020202020204" pitchFamily="34" charset="0"/>
                <a:ea typeface="宋体" panose="02010600030101010101" pitchFamily="2" charset="-122"/>
              </a:rPr>
              <a:t>“待核销基建支”　　　　　　　　　　　　</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25│271 │</a:t>
            </a:r>
            <a:r>
              <a:rPr lang="zh-CN" altLang="en-US" sz="1200" b="1" dirty="0">
                <a:solidFill>
                  <a:srgbClr val="0000CC"/>
                </a:solidFill>
                <a:latin typeface="Arial" panose="020B0604020202020204" pitchFamily="34" charset="0"/>
                <a:ea typeface="宋体" panose="02010600030101010101" pitchFamily="2" charset="-122"/>
              </a:rPr>
              <a:t>待处理财产损失</a:t>
            </a:r>
            <a:r>
              <a:rPr lang="zh-CN" altLang="en-US" sz="1200" b="1" dirty="0">
                <a:solidFill>
                  <a:srgbClr val="FF0000"/>
                </a:solidFill>
                <a:latin typeface="Arial" panose="020B0604020202020204" pitchFamily="34" charset="0"/>
                <a:ea typeface="宋体" panose="02010600030101010101" pitchFamily="2" charset="-122"/>
              </a:rPr>
              <a:t>　　　　　　│　│　　│、</a:t>
            </a:r>
            <a:r>
              <a:rPr lang="en-US" altLang="zh-CN" sz="1200" b="1" dirty="0">
                <a:solidFill>
                  <a:srgbClr val="FF0000"/>
                </a:solidFill>
                <a:latin typeface="Arial" panose="020B0604020202020204" pitchFamily="34" charset="0"/>
                <a:ea typeface="宋体" panose="02010600030101010101" pitchFamily="2" charset="-122"/>
              </a:rPr>
              <a:t>105</a:t>
            </a:r>
            <a:r>
              <a:rPr lang="zh-CN" altLang="en-US" sz="1200" b="1" dirty="0">
                <a:solidFill>
                  <a:srgbClr val="FF0000"/>
                </a:solidFill>
                <a:latin typeface="Arial" panose="020B0604020202020204" pitchFamily="34" charset="0"/>
                <a:ea typeface="宋体" panose="02010600030101010101" pitchFamily="2" charset="-122"/>
              </a:rPr>
              <a:t>“转出投资”科目。</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26│281 │</a:t>
            </a:r>
            <a:r>
              <a:rPr lang="zh-CN" altLang="en-US" sz="1200" b="1" dirty="0">
                <a:solidFill>
                  <a:srgbClr val="0000CC"/>
                </a:solidFill>
                <a:latin typeface="Arial" panose="020B0604020202020204" pitchFamily="34" charset="0"/>
                <a:ea typeface="宋体" panose="02010600030101010101" pitchFamily="2" charset="-122"/>
              </a:rPr>
              <a:t>有价证券　　　　　　　　　│　│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内容占位符 2"/>
          <p:cNvSpPr>
            <a:spLocks noGrp="1"/>
          </p:cNvSpPr>
          <p:nvPr>
            <p:ph idx="1"/>
          </p:nvPr>
        </p:nvSpPr>
        <p:spPr>
          <a:ln/>
        </p:spPr>
        <p:txBody>
          <a:bodyPr wrap="square" lIns="91440" tIns="45720" rIns="91440" bIns="45720" anchor="t" anchorCtr="0"/>
          <a:p>
            <a:pPr eaLnBrk="1" hangingPunct="1"/>
            <a:r>
              <a:rPr lang="zh-CN" altLang="en-US" dirty="0">
                <a:solidFill>
                  <a:srgbClr val="0000CC"/>
                </a:solidFill>
              </a:rPr>
              <a:t>按照</a:t>
            </a:r>
            <a:r>
              <a:rPr lang="en-US" altLang="zh-CN" dirty="0">
                <a:solidFill>
                  <a:srgbClr val="0000CC"/>
                </a:solidFill>
              </a:rPr>
              <a:t>《</a:t>
            </a:r>
            <a:r>
              <a:rPr lang="zh-CN" altLang="en-US" dirty="0">
                <a:solidFill>
                  <a:srgbClr val="0000CC"/>
                </a:solidFill>
              </a:rPr>
              <a:t>国有基建单位会计制度</a:t>
            </a:r>
            <a:r>
              <a:rPr lang="en-US" altLang="zh-CN" dirty="0">
                <a:solidFill>
                  <a:srgbClr val="0000CC"/>
                </a:solidFill>
              </a:rPr>
              <a:t>》</a:t>
            </a:r>
            <a:r>
              <a:rPr lang="zh-CN" altLang="en-US" dirty="0">
                <a:solidFill>
                  <a:srgbClr val="0000CC"/>
                </a:solidFill>
              </a:rPr>
              <a:t>，总共设置</a:t>
            </a:r>
            <a:r>
              <a:rPr lang="en-US" altLang="zh-CN" dirty="0">
                <a:solidFill>
                  <a:srgbClr val="0000CC"/>
                </a:solidFill>
              </a:rPr>
              <a:t>49</a:t>
            </a:r>
            <a:r>
              <a:rPr lang="zh-CN" altLang="en-US" dirty="0">
                <a:solidFill>
                  <a:srgbClr val="0000CC"/>
                </a:solidFill>
              </a:rPr>
              <a:t>个科目，其中</a:t>
            </a:r>
            <a:r>
              <a:rPr lang="en-US" altLang="zh-CN" dirty="0">
                <a:solidFill>
                  <a:srgbClr val="0000CC"/>
                </a:solidFill>
              </a:rPr>
              <a:t>28</a:t>
            </a:r>
            <a:r>
              <a:rPr lang="zh-CN" altLang="en-US" dirty="0">
                <a:solidFill>
                  <a:srgbClr val="0000CC"/>
                </a:solidFill>
              </a:rPr>
              <a:t>个占用类，</a:t>
            </a:r>
            <a:r>
              <a:rPr lang="en-US" altLang="zh-CN" dirty="0">
                <a:solidFill>
                  <a:srgbClr val="0000CC"/>
                </a:solidFill>
              </a:rPr>
              <a:t>21</a:t>
            </a:r>
            <a:r>
              <a:rPr lang="zh-CN" altLang="en-US" dirty="0">
                <a:solidFill>
                  <a:srgbClr val="0000CC"/>
                </a:solidFill>
              </a:rPr>
              <a:t>个来源类科目。</a:t>
            </a:r>
            <a:r>
              <a:rPr lang="zh-CN" altLang="zh-CN" dirty="0">
                <a:solidFill>
                  <a:srgbClr val="0000CC"/>
                </a:solidFill>
              </a:rPr>
              <a:t>一般卫生单位常见会计科目占用类科目主要有建筑安装工程投资、设备投资、待摊投资、其他投资、转出投资、待核销基建支出、交付使用资产、器材采购、库存设备、库存材料、银行存款</a:t>
            </a:r>
            <a:r>
              <a:rPr lang="en-US" altLang="zh-CN" dirty="0">
                <a:solidFill>
                  <a:srgbClr val="0000CC"/>
                </a:solidFill>
              </a:rPr>
              <a:t>(</a:t>
            </a:r>
            <a:r>
              <a:rPr lang="zh-CN" altLang="zh-CN" dirty="0">
                <a:solidFill>
                  <a:srgbClr val="0000CC"/>
                </a:solidFill>
              </a:rPr>
              <a:t>限额存款、零余额账户用款额度</a:t>
            </a:r>
            <a:r>
              <a:rPr lang="en-US" altLang="zh-CN" dirty="0">
                <a:solidFill>
                  <a:srgbClr val="0000CC"/>
                </a:solidFill>
              </a:rPr>
              <a:t>)</a:t>
            </a:r>
            <a:r>
              <a:rPr lang="zh-CN" altLang="zh-CN" dirty="0">
                <a:solidFill>
                  <a:srgbClr val="0000CC"/>
                </a:solidFill>
              </a:rPr>
              <a:t>、预付工程款、其他应收款等</a:t>
            </a:r>
            <a:r>
              <a:rPr lang="en-US" altLang="zh-CN" dirty="0">
                <a:solidFill>
                  <a:srgbClr val="0000CC"/>
                </a:solidFill>
              </a:rPr>
              <a:t>13</a:t>
            </a:r>
            <a:r>
              <a:rPr lang="zh-CN" altLang="zh-CN" dirty="0">
                <a:solidFill>
                  <a:srgbClr val="0000CC"/>
                </a:solidFill>
              </a:rPr>
              <a:t>科目；来源类科目中，以基建拨款、其他借款、应付器材款、应付工程款、其他应付款</a:t>
            </a:r>
            <a:r>
              <a:rPr lang="en-US" altLang="zh-CN" dirty="0">
                <a:solidFill>
                  <a:srgbClr val="0000CC"/>
                </a:solidFill>
              </a:rPr>
              <a:t>5</a:t>
            </a:r>
            <a:r>
              <a:rPr lang="zh-CN" altLang="zh-CN" dirty="0">
                <a:solidFill>
                  <a:srgbClr val="0000CC"/>
                </a:solidFill>
              </a:rPr>
              <a:t>个科目较为常用。</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Rectangle 2"/>
          <p:cNvSpPr>
            <a:spLocks noGrp="1"/>
          </p:cNvSpPr>
          <p:nvPr>
            <p:ph type="title"/>
          </p:nvPr>
        </p:nvSpPr>
        <p:spPr>
          <a:xfrm>
            <a:off x="974725" y="138113"/>
            <a:ext cx="7535863" cy="700087"/>
          </a:xfrm>
          <a:ln/>
        </p:spPr>
        <p:txBody>
          <a:bodyPr wrap="square" lIns="91440" tIns="45720" rIns="91440" bIns="45720" anchor="ctr" anchorCtr="0"/>
          <a:p>
            <a:pPr eaLnBrk="1" hangingPunct="1"/>
            <a:r>
              <a:rPr lang="zh-CN" altLang="en-US" dirty="0">
                <a:solidFill>
                  <a:srgbClr val="0000CC"/>
                </a:solidFill>
              </a:rPr>
              <a:t>（三）</a:t>
            </a:r>
            <a:r>
              <a:rPr lang="zh-CN" altLang="zh-CN" dirty="0">
                <a:solidFill>
                  <a:srgbClr val="0000CC"/>
                </a:solidFill>
              </a:rPr>
              <a:t>基建常见科目的核算实务</a:t>
            </a:r>
            <a:endParaRPr lang="zh-CN" altLang="zh-CN" dirty="0">
              <a:solidFill>
                <a:srgbClr val="0000CC"/>
              </a:solidFill>
            </a:endParaRPr>
          </a:p>
        </p:txBody>
      </p:sp>
      <p:sp>
        <p:nvSpPr>
          <p:cNvPr id="27650" name="Rectangle 3"/>
          <p:cNvSpPr>
            <a:spLocks noGrp="1"/>
          </p:cNvSpPr>
          <p:nvPr>
            <p:ph idx="1"/>
          </p:nvPr>
        </p:nvSpPr>
        <p:spPr>
          <a:ln/>
        </p:spPr>
        <p:txBody>
          <a:bodyPr wrap="square" lIns="91440" tIns="45720" rIns="91440" bIns="45720" anchor="t" anchorCtr="0"/>
          <a:p>
            <a:pPr eaLnBrk="1" hangingPunct="1">
              <a:lnSpc>
                <a:spcPct val="90000"/>
              </a:lnSpc>
              <a:buNone/>
            </a:pPr>
            <a:r>
              <a:rPr lang="en-US" altLang="zh-CN" sz="2800" b="1" dirty="0">
                <a:solidFill>
                  <a:srgbClr val="0000CC"/>
                </a:solidFill>
              </a:rPr>
              <a:t>1.</a:t>
            </a:r>
            <a:r>
              <a:rPr lang="zh-CN" altLang="en-US" sz="2800" b="1" dirty="0">
                <a:solidFill>
                  <a:srgbClr val="0000CC"/>
                </a:solidFill>
              </a:rPr>
              <a:t>基建拨款的核算。</a:t>
            </a:r>
            <a:endParaRPr lang="zh-CN" altLang="en-US" sz="2800" b="1" dirty="0">
              <a:solidFill>
                <a:srgbClr val="0000CC"/>
              </a:solidFill>
            </a:endParaRPr>
          </a:p>
          <a:p>
            <a:pPr eaLnBrk="1" hangingPunct="1">
              <a:lnSpc>
                <a:spcPct val="90000"/>
              </a:lnSpc>
              <a:buNone/>
            </a:pPr>
            <a:r>
              <a:rPr lang="zh-CN" altLang="en-US" sz="2800" dirty="0">
                <a:solidFill>
                  <a:srgbClr val="0000CC"/>
                </a:solidFill>
              </a:rPr>
              <a:t>按不同来源拨款分明细核算如各级财政拨款和自筹。</a:t>
            </a:r>
            <a:endParaRPr lang="zh-CN" altLang="en-US" sz="2800" dirty="0">
              <a:solidFill>
                <a:srgbClr val="0000CC"/>
              </a:solidFill>
            </a:endParaRPr>
          </a:p>
          <a:p>
            <a:pPr eaLnBrk="1" hangingPunct="1">
              <a:lnSpc>
                <a:spcPct val="90000"/>
              </a:lnSpc>
              <a:buNone/>
            </a:pPr>
            <a:r>
              <a:rPr lang="zh-CN" altLang="en-US" sz="2800" dirty="0">
                <a:solidFill>
                  <a:srgbClr val="0000CC"/>
                </a:solidFill>
              </a:rPr>
              <a:t>（</a:t>
            </a:r>
            <a:r>
              <a:rPr lang="en-US" altLang="zh-CN" sz="2800" dirty="0">
                <a:solidFill>
                  <a:srgbClr val="0000CC"/>
                </a:solidFill>
              </a:rPr>
              <a:t>1</a:t>
            </a:r>
            <a:r>
              <a:rPr lang="zh-CN" altLang="en-US" sz="2800" dirty="0">
                <a:solidFill>
                  <a:srgbClr val="0000CC"/>
                </a:solidFill>
              </a:rPr>
              <a:t>）收到各级财政的或单位自筹基建拨款时：</a:t>
            </a:r>
            <a:endParaRPr lang="zh-CN" altLang="en-US" sz="2800" dirty="0">
              <a:solidFill>
                <a:srgbClr val="0000CC"/>
              </a:solidFill>
            </a:endParaRPr>
          </a:p>
          <a:p>
            <a:pPr eaLnBrk="1" hangingPunct="1">
              <a:lnSpc>
                <a:spcPct val="90000"/>
              </a:lnSpc>
              <a:buNone/>
            </a:pPr>
            <a:r>
              <a:rPr lang="zh-CN" altLang="en-US" sz="2800" dirty="0">
                <a:solidFill>
                  <a:srgbClr val="0000CC"/>
                </a:solidFill>
              </a:rPr>
              <a:t>借：银行存款（限额拨款、零余额账户额度）</a:t>
            </a:r>
            <a:endParaRPr lang="zh-CN" altLang="en-US" sz="2800" dirty="0">
              <a:solidFill>
                <a:srgbClr val="0000CC"/>
              </a:solidFill>
            </a:endParaRPr>
          </a:p>
          <a:p>
            <a:pPr eaLnBrk="1" hangingPunct="1">
              <a:lnSpc>
                <a:spcPct val="90000"/>
              </a:lnSpc>
              <a:buNone/>
            </a:pPr>
            <a:r>
              <a:rPr lang="zh-CN" altLang="en-US" sz="2800" dirty="0">
                <a:solidFill>
                  <a:srgbClr val="0000CC"/>
                </a:solidFill>
              </a:rPr>
              <a:t>    贷：基建拨款</a:t>
            </a:r>
            <a:r>
              <a:rPr lang="en-US" altLang="zh-CN" sz="2800" dirty="0">
                <a:solidFill>
                  <a:srgbClr val="0000CC"/>
                </a:solidFill>
              </a:rPr>
              <a:t>—</a:t>
            </a:r>
            <a:r>
              <a:rPr lang="zh-CN" altLang="en-US" sz="2800" dirty="0">
                <a:solidFill>
                  <a:srgbClr val="0000CC"/>
                </a:solidFill>
              </a:rPr>
              <a:t>本年度基建基金拨款</a:t>
            </a:r>
            <a:r>
              <a:rPr lang="en-US" altLang="zh-CN" sz="2800" dirty="0">
                <a:solidFill>
                  <a:srgbClr val="0000CC"/>
                </a:solidFill>
              </a:rPr>
              <a:t>—</a:t>
            </a:r>
            <a:r>
              <a:rPr lang="zh-CN" altLang="en-US" sz="2800" dirty="0">
                <a:solidFill>
                  <a:srgbClr val="0000CC"/>
                </a:solidFill>
              </a:rPr>
              <a:t>中央预算拨款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本年度预算拨款</a:t>
            </a:r>
            <a:r>
              <a:rPr lang="en-US" altLang="zh-CN" sz="2800" dirty="0">
                <a:solidFill>
                  <a:srgbClr val="0000CC"/>
                </a:solidFill>
              </a:rPr>
              <a:t>----</a:t>
            </a:r>
            <a:r>
              <a:rPr lang="zh-CN" altLang="en-US" sz="2800" dirty="0">
                <a:solidFill>
                  <a:srgbClr val="0000CC"/>
                </a:solidFill>
              </a:rPr>
              <a:t>省预算拨款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市预算拨款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县预算拨款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本年度自筹拨款</a:t>
            </a:r>
            <a:endParaRPr lang="zh-CN" altLang="en-US" sz="2800" dirty="0">
              <a:solidFill>
                <a:srgbClr val="0000CC"/>
              </a:solidFill>
            </a:endParaRPr>
          </a:p>
          <a:p>
            <a:pPr eaLnBrk="1" hangingPunct="1">
              <a:lnSpc>
                <a:spcPct val="90000"/>
              </a:lnSpc>
              <a:buNone/>
            </a:pPr>
            <a:endParaRPr lang="zh-CN" altLang="en-US" sz="2800" dirty="0">
              <a:solidFill>
                <a:srgbClr val="0000CC"/>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Rectangle 3"/>
          <p:cNvSpPr>
            <a:spLocks noGrp="1"/>
          </p:cNvSpPr>
          <p:nvPr>
            <p:ph idx="1"/>
          </p:nvPr>
        </p:nvSpPr>
        <p:spPr>
          <a:xfrm>
            <a:off x="368300" y="944563"/>
            <a:ext cx="8356600" cy="5105400"/>
          </a:xfrm>
          <a:ln/>
        </p:spPr>
        <p:txBody>
          <a:bodyPr wrap="square" lIns="91440" tIns="45720" rIns="91440" bIns="45720" anchor="t" anchorCtr="0"/>
          <a:p>
            <a:pPr eaLnBrk="1" hangingPunct="1">
              <a:lnSpc>
                <a:spcPct val="8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）如果财政部门直接支付经审核的工程款、</a:t>
            </a:r>
            <a:r>
              <a:rPr lang="zh-CN" altLang="en-US" dirty="0">
                <a:solidFill>
                  <a:srgbClr val="0000CC"/>
                </a:solidFill>
                <a:sym typeface="幼圆" pitchFamily="49" charset="-122"/>
              </a:rPr>
              <a:t>购置设备支出或</a:t>
            </a:r>
            <a:r>
              <a:rPr lang="zh-CN" altLang="en-US" dirty="0">
                <a:solidFill>
                  <a:srgbClr val="0000CC"/>
                </a:solidFill>
              </a:rPr>
              <a:t>基建项目费用，根据支付单据则：</a:t>
            </a:r>
            <a:endParaRPr lang="zh-CN" altLang="en-US" dirty="0">
              <a:solidFill>
                <a:srgbClr val="0000CC"/>
              </a:solidFill>
            </a:endParaRPr>
          </a:p>
          <a:p>
            <a:pPr eaLnBrk="1" hangingPunct="1">
              <a:lnSpc>
                <a:spcPct val="80000"/>
              </a:lnSpc>
              <a:buNone/>
            </a:pPr>
            <a:r>
              <a:rPr lang="zh-CN" altLang="en-US" dirty="0">
                <a:solidFill>
                  <a:srgbClr val="0000CC"/>
                </a:solidFill>
              </a:rPr>
              <a:t>借：应付工程款</a:t>
            </a:r>
            <a:endParaRPr lang="zh-CN" altLang="en-US" dirty="0">
              <a:solidFill>
                <a:srgbClr val="0000CC"/>
              </a:solidFill>
            </a:endParaRPr>
          </a:p>
          <a:p>
            <a:pPr eaLnBrk="1" hangingPunct="1">
              <a:lnSpc>
                <a:spcPct val="80000"/>
              </a:lnSpc>
              <a:buNone/>
            </a:pPr>
            <a:r>
              <a:rPr lang="zh-CN" altLang="en-US" dirty="0">
                <a:solidFill>
                  <a:srgbClr val="0000CC"/>
                </a:solidFill>
              </a:rPr>
              <a:t>      应付器材（设备）款（先收货后付款的）</a:t>
            </a:r>
            <a:endParaRPr lang="zh-CN" altLang="en-US" dirty="0">
              <a:solidFill>
                <a:srgbClr val="0000CC"/>
              </a:solidFill>
            </a:endParaRPr>
          </a:p>
          <a:p>
            <a:pPr eaLnBrk="1" hangingPunct="1">
              <a:lnSpc>
                <a:spcPct val="80000"/>
              </a:lnSpc>
              <a:buNone/>
            </a:pPr>
            <a:r>
              <a:rPr lang="zh-CN" altLang="en-US" dirty="0">
                <a:solidFill>
                  <a:srgbClr val="0000CC"/>
                </a:solidFill>
              </a:rPr>
              <a:t>      待摊投资</a:t>
            </a:r>
            <a:endParaRPr lang="en-US" altLang="zh-CN" dirty="0">
              <a:solidFill>
                <a:srgbClr val="0000CC"/>
              </a:solidFill>
            </a:endParaRPr>
          </a:p>
          <a:p>
            <a:pPr eaLnBrk="1" hangingPunct="1">
              <a:lnSpc>
                <a:spcPct val="80000"/>
              </a:lnSpc>
              <a:buNone/>
            </a:pPr>
            <a:r>
              <a:rPr lang="zh-CN" altLang="en-US" dirty="0">
                <a:solidFill>
                  <a:srgbClr val="0000CC"/>
                </a:solidFill>
              </a:rPr>
              <a:t>     贷：基建拨款</a:t>
            </a:r>
            <a:r>
              <a:rPr lang="en-US" altLang="zh-CN" dirty="0">
                <a:solidFill>
                  <a:srgbClr val="0000CC"/>
                </a:solidFill>
              </a:rPr>
              <a:t>—</a:t>
            </a:r>
            <a:r>
              <a:rPr lang="zh-CN" altLang="en-US" dirty="0">
                <a:solidFill>
                  <a:srgbClr val="0000CC"/>
                </a:solidFill>
              </a:rPr>
              <a:t>本年度基建基金拨款</a:t>
            </a:r>
            <a:r>
              <a:rPr lang="en-US" altLang="zh-CN" dirty="0">
                <a:solidFill>
                  <a:srgbClr val="0000CC"/>
                </a:solidFill>
              </a:rPr>
              <a:t>—</a:t>
            </a:r>
            <a:r>
              <a:rPr lang="zh-CN" altLang="en-US" dirty="0">
                <a:solidFill>
                  <a:srgbClr val="0000CC"/>
                </a:solidFill>
              </a:rPr>
              <a:t>中央预算内拨款 </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本年度预算拨款</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省预算拨款</a:t>
            </a:r>
            <a:r>
              <a:rPr lang="zh-CN" altLang="en-US" sz="4400" dirty="0">
                <a:solidFill>
                  <a:srgbClr val="0000CC"/>
                </a:solidFill>
                <a:latin typeface="宋体" panose="02010600030101010101" pitchFamily="2" charset="-122"/>
              </a:rPr>
              <a:t>                </a:t>
            </a:r>
            <a:endParaRPr lang="zh-CN" altLang="en-US" sz="4400" dirty="0">
              <a:solidFill>
                <a:srgbClr val="0000CC"/>
              </a:solidFill>
              <a:latin typeface="宋体" panose="02010600030101010101" pitchFamily="2" charset="-122"/>
            </a:endParaRPr>
          </a:p>
          <a:p>
            <a:pPr eaLnBrk="1" hangingPunct="1">
              <a:lnSpc>
                <a:spcPct val="80000"/>
              </a:lnSpc>
              <a:buNone/>
            </a:pPr>
            <a:r>
              <a:rPr lang="zh-CN" altLang="en-US" sz="4400"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市预算拨款</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rPr>
              <a:t>                                                          </a:t>
            </a:r>
            <a:r>
              <a:rPr lang="en-US" altLang="zh-CN" dirty="0">
                <a:solidFill>
                  <a:srgbClr val="0000CC"/>
                </a:solidFill>
              </a:rPr>
              <a:t>---</a:t>
            </a:r>
            <a:r>
              <a:rPr lang="zh-CN" altLang="en-US" dirty="0">
                <a:solidFill>
                  <a:srgbClr val="0000CC"/>
                </a:solidFill>
              </a:rPr>
              <a:t>县预算拨款</a:t>
            </a:r>
            <a:endParaRPr lang="zh-CN" altLang="en-US" dirty="0">
              <a:solidFill>
                <a:srgbClr val="0000CC"/>
              </a:solidFill>
            </a:endParaRPr>
          </a:p>
          <a:p>
            <a:pPr eaLnBrk="1" hangingPunct="1">
              <a:lnSpc>
                <a:spcPct val="80000"/>
              </a:lnSpc>
              <a:buNone/>
            </a:pPr>
            <a:endParaRPr lang="zh-CN" altLang="en-US" dirty="0">
              <a:solidFill>
                <a:srgbClr val="0000CC"/>
              </a:solidFill>
              <a:latin typeface="宋体" panose="02010600030101010101" pitchFamily="2" charset="-122"/>
            </a:endParaRPr>
          </a:p>
          <a:p>
            <a:pPr eaLnBrk="1" hangingPunct="1">
              <a:lnSpc>
                <a:spcPct val="80000"/>
              </a:lnSpc>
            </a:pP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Rectangle 3"/>
          <p:cNvSpPr>
            <a:spLocks noGrp="1"/>
          </p:cNvSpPr>
          <p:nvPr>
            <p:ph idx="1"/>
          </p:nvPr>
        </p:nvSpPr>
        <p:spPr>
          <a:xfrm>
            <a:off x="417513" y="720725"/>
            <a:ext cx="8356600" cy="5565775"/>
          </a:xfrm>
          <a:ln/>
        </p:spPr>
        <p:txBody>
          <a:bodyPr wrap="square" lIns="91440" tIns="45720" rIns="91440" bIns="45720" anchor="t" anchorCtr="0"/>
          <a:p>
            <a:pPr eaLnBrk="1" hangingPunct="1">
              <a:lnSpc>
                <a:spcPct val="80000"/>
              </a:lnSpc>
              <a:buNone/>
            </a:pPr>
            <a:r>
              <a:rPr lang="en-US" altLang="zh-CN" sz="2000" b="1" dirty="0">
                <a:solidFill>
                  <a:srgbClr val="0000CC"/>
                </a:solidFill>
              </a:rPr>
              <a:t>2.</a:t>
            </a:r>
            <a:r>
              <a:rPr lang="zh-CN" altLang="en-US" sz="2000" b="1" dirty="0">
                <a:solidFill>
                  <a:srgbClr val="0000CC"/>
                </a:solidFill>
              </a:rPr>
              <a:t>设备及材料</a:t>
            </a:r>
            <a:r>
              <a:rPr lang="zh-CN" altLang="en-US" sz="2000" b="1" dirty="0">
                <a:solidFill>
                  <a:srgbClr val="FF0000"/>
                </a:solidFill>
              </a:rPr>
              <a:t>采购</a:t>
            </a:r>
            <a:r>
              <a:rPr lang="zh-CN" altLang="en-US" sz="2000" b="1" dirty="0">
                <a:solidFill>
                  <a:srgbClr val="0000CC"/>
                </a:solidFill>
              </a:rPr>
              <a:t>的核算。</a:t>
            </a:r>
            <a:endParaRPr lang="zh-CN" altLang="en-US" sz="2000" b="1" dirty="0">
              <a:solidFill>
                <a:srgbClr val="0000CC"/>
              </a:solidFill>
            </a:endParaRPr>
          </a:p>
          <a:p>
            <a:pPr eaLnBrk="1" hangingPunct="1">
              <a:lnSpc>
                <a:spcPct val="80000"/>
              </a:lnSpc>
              <a:buNone/>
            </a:pPr>
            <a:r>
              <a:rPr lang="zh-CN" altLang="en-US" sz="2000" b="1" dirty="0">
                <a:solidFill>
                  <a:srgbClr val="0000CC"/>
                </a:solidFill>
              </a:rPr>
              <a:t>   </a:t>
            </a:r>
            <a:r>
              <a:rPr lang="zh-CN" altLang="en-US" sz="2000" dirty="0">
                <a:solidFill>
                  <a:srgbClr val="0000CC"/>
                </a:solidFill>
              </a:rPr>
              <a:t>非包工包料的项目建设，或者不在包工包料范围的甲供材料设备器具的采购和使用，或采购、入库、使用分段结算管理的材料，主要通过“器材采购、库存设备、库存材料”等</a:t>
            </a:r>
            <a:r>
              <a:rPr lang="en-US" altLang="zh-CN" sz="2000" dirty="0">
                <a:solidFill>
                  <a:srgbClr val="0000CC"/>
                </a:solidFill>
              </a:rPr>
              <a:t>3</a:t>
            </a:r>
            <a:r>
              <a:rPr lang="zh-CN" altLang="en-US" sz="2000" dirty="0">
                <a:solidFill>
                  <a:srgbClr val="0000CC"/>
                </a:solidFill>
              </a:rPr>
              <a:t>个科目进行核算。</a:t>
            </a:r>
            <a:endParaRPr lang="zh-CN" altLang="en-US" sz="2000" dirty="0">
              <a:solidFill>
                <a:srgbClr val="0000CC"/>
              </a:solidFill>
            </a:endParaRPr>
          </a:p>
          <a:p>
            <a:pPr eaLnBrk="1" hangingPunct="1">
              <a:lnSpc>
                <a:spcPct val="80000"/>
              </a:lnSpc>
              <a:buNone/>
            </a:pPr>
            <a:r>
              <a:rPr lang="zh-CN" altLang="en-US" sz="2000" dirty="0">
                <a:solidFill>
                  <a:srgbClr val="0000CC"/>
                </a:solidFill>
              </a:rPr>
              <a:t>  付款采购时</a:t>
            </a:r>
            <a:r>
              <a:rPr lang="en-US" altLang="zh-CN" sz="2000" dirty="0">
                <a:solidFill>
                  <a:srgbClr val="0000CC"/>
                </a:solidFill>
              </a:rPr>
              <a:t>:</a:t>
            </a:r>
            <a:r>
              <a:rPr lang="zh-CN" altLang="en-US" sz="2000" dirty="0">
                <a:solidFill>
                  <a:srgbClr val="0000CC"/>
                </a:solidFill>
              </a:rPr>
              <a:t>借：器材采购（材料采购）（先付款后收货的）</a:t>
            </a:r>
            <a:endParaRPr lang="zh-CN" altLang="en-US" sz="2000" dirty="0">
              <a:solidFill>
                <a:srgbClr val="0000CC"/>
              </a:solidFill>
            </a:endParaRPr>
          </a:p>
          <a:p>
            <a:pPr eaLnBrk="1" hangingPunct="1">
              <a:lnSpc>
                <a:spcPct val="80000"/>
              </a:lnSpc>
              <a:buNone/>
            </a:pPr>
            <a:r>
              <a:rPr lang="zh-CN" altLang="en-US" sz="2000" dirty="0">
                <a:solidFill>
                  <a:srgbClr val="0000CC"/>
                </a:solidFill>
              </a:rPr>
              <a:t>                        	贷：银行存款</a:t>
            </a:r>
            <a:endParaRPr lang="zh-CN" altLang="en-US" sz="2000" dirty="0">
              <a:solidFill>
                <a:srgbClr val="0000CC"/>
              </a:solidFill>
            </a:endParaRPr>
          </a:p>
          <a:p>
            <a:pPr eaLnBrk="1" hangingPunct="1">
              <a:lnSpc>
                <a:spcPct val="80000"/>
              </a:lnSpc>
              <a:buNone/>
            </a:pPr>
            <a:r>
              <a:rPr lang="zh-CN" altLang="en-US" sz="2000" dirty="0">
                <a:solidFill>
                  <a:srgbClr val="0000CC"/>
                </a:solidFill>
              </a:rPr>
              <a:t>                                  基建拨款</a:t>
            </a:r>
            <a:r>
              <a:rPr lang="en-US" altLang="zh-CN" sz="2000" dirty="0">
                <a:solidFill>
                  <a:srgbClr val="0000CC"/>
                </a:solidFill>
              </a:rPr>
              <a:t>---</a:t>
            </a:r>
            <a:r>
              <a:rPr lang="zh-CN" altLang="en-US" sz="2000" dirty="0">
                <a:solidFill>
                  <a:srgbClr val="0000CC"/>
                </a:solidFill>
              </a:rPr>
              <a:t>本年度基建基金拨款</a:t>
            </a:r>
            <a:r>
              <a:rPr lang="en-US" altLang="zh-CN" sz="2000" dirty="0">
                <a:solidFill>
                  <a:srgbClr val="0000CC"/>
                </a:solidFill>
              </a:rPr>
              <a:t>--</a:t>
            </a:r>
            <a:r>
              <a:rPr lang="zh-CN" altLang="en-US" sz="2000" dirty="0">
                <a:solidFill>
                  <a:srgbClr val="0000CC"/>
                </a:solidFill>
              </a:rPr>
              <a:t>中央预算拨款                                                                               （直接支付中央财政资金）</a:t>
            </a:r>
            <a:endParaRPr lang="zh-CN" altLang="en-US" sz="2000" dirty="0">
              <a:solidFill>
                <a:srgbClr val="0000CC"/>
              </a:solidFill>
            </a:endParaRPr>
          </a:p>
          <a:p>
            <a:pPr eaLnBrk="1" hangingPunct="1">
              <a:lnSpc>
                <a:spcPct val="8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本年度预算拨款</a:t>
            </a:r>
            <a:r>
              <a:rPr lang="en-US" altLang="zh-CN" sz="2000" dirty="0">
                <a:solidFill>
                  <a:srgbClr val="0000CC"/>
                </a:solidFill>
              </a:rPr>
              <a:t>--</a:t>
            </a:r>
            <a:r>
              <a:rPr lang="zh-CN" altLang="en-US" sz="2000" dirty="0">
                <a:solidFill>
                  <a:srgbClr val="0000CC"/>
                </a:solidFill>
              </a:rPr>
              <a:t>省预算拨款（直接支付省财政配套）</a:t>
            </a:r>
            <a:endParaRPr lang="zh-CN" altLang="en-US" sz="2000" dirty="0">
              <a:solidFill>
                <a:srgbClr val="0000CC"/>
              </a:solidFill>
            </a:endParaRPr>
          </a:p>
          <a:p>
            <a:pPr eaLnBrk="1" hangingPunct="1">
              <a:lnSpc>
                <a:spcPct val="80000"/>
              </a:lnSpc>
              <a:buNone/>
            </a:pPr>
            <a:r>
              <a:rPr lang="zh-CN" altLang="en-US" sz="2000" b="1" dirty="0">
                <a:solidFill>
                  <a:srgbClr val="0000CC"/>
                </a:solidFill>
              </a:rPr>
              <a:t> </a:t>
            </a:r>
            <a:r>
              <a:rPr lang="zh-CN" altLang="en-US" sz="2000" dirty="0">
                <a:solidFill>
                  <a:srgbClr val="0000CC"/>
                </a:solidFill>
              </a:rPr>
              <a:t>  器材采购回来验收入库：借：库存设备（库存材料）</a:t>
            </a:r>
            <a:endParaRPr lang="zh-CN" altLang="en-US" sz="2000" dirty="0">
              <a:solidFill>
                <a:srgbClr val="0000CC"/>
              </a:solidFill>
            </a:endParaRPr>
          </a:p>
          <a:p>
            <a:pPr eaLnBrk="1" hangingPunct="1">
              <a:lnSpc>
                <a:spcPct val="80000"/>
              </a:lnSpc>
              <a:buNone/>
            </a:pPr>
            <a:r>
              <a:rPr lang="zh-CN" altLang="en-US" sz="2000" dirty="0">
                <a:solidFill>
                  <a:srgbClr val="0000CC"/>
                </a:solidFill>
              </a:rPr>
              <a:t>                                             贷：器材采购（材料采购）</a:t>
            </a:r>
            <a:endParaRPr lang="zh-CN" altLang="en-US" sz="2000" dirty="0">
              <a:solidFill>
                <a:srgbClr val="0000CC"/>
              </a:solidFill>
            </a:endParaRPr>
          </a:p>
          <a:p>
            <a:pPr eaLnBrk="1" hangingPunct="1">
              <a:lnSpc>
                <a:spcPct val="80000"/>
              </a:lnSpc>
              <a:buNone/>
            </a:pPr>
            <a:r>
              <a:rPr lang="zh-CN" altLang="en-US" sz="2000" dirty="0">
                <a:solidFill>
                  <a:srgbClr val="0000CC"/>
                </a:solidFill>
              </a:rPr>
              <a:t>  材料发出使用到工程项目上形成完成投资的工作量：</a:t>
            </a:r>
            <a:endParaRPr lang="zh-CN" altLang="en-US" sz="2000" dirty="0">
              <a:solidFill>
                <a:srgbClr val="0000CC"/>
              </a:solidFill>
            </a:endParaRPr>
          </a:p>
          <a:p>
            <a:pPr eaLnBrk="1" hangingPunct="1">
              <a:lnSpc>
                <a:spcPct val="80000"/>
              </a:lnSpc>
              <a:buNone/>
            </a:pPr>
            <a:r>
              <a:rPr lang="zh-CN" altLang="en-US" sz="2000" dirty="0">
                <a:solidFill>
                  <a:srgbClr val="0000CC"/>
                </a:solidFill>
              </a:rPr>
              <a:t>                              借：设备投资</a:t>
            </a:r>
            <a:endParaRPr lang="zh-CN" altLang="en-US" sz="2000" dirty="0">
              <a:solidFill>
                <a:srgbClr val="0000CC"/>
              </a:solidFill>
            </a:endParaRPr>
          </a:p>
          <a:p>
            <a:pPr eaLnBrk="1" hangingPunct="1">
              <a:lnSpc>
                <a:spcPct val="80000"/>
              </a:lnSpc>
              <a:buNone/>
            </a:pPr>
            <a:r>
              <a:rPr lang="zh-CN" altLang="en-US" sz="2000" dirty="0">
                <a:solidFill>
                  <a:srgbClr val="0000CC"/>
                </a:solidFill>
              </a:rPr>
              <a:t>                                     待摊费用</a:t>
            </a:r>
            <a:endParaRPr lang="zh-CN" altLang="en-US" sz="2000" dirty="0">
              <a:solidFill>
                <a:srgbClr val="0000CC"/>
              </a:solidFill>
            </a:endParaRPr>
          </a:p>
          <a:p>
            <a:pPr eaLnBrk="1" hangingPunct="1">
              <a:lnSpc>
                <a:spcPct val="80000"/>
              </a:lnSpc>
              <a:buNone/>
            </a:pPr>
            <a:r>
              <a:rPr lang="zh-CN" altLang="en-US" sz="2000" dirty="0">
                <a:solidFill>
                  <a:srgbClr val="0000CC"/>
                </a:solidFill>
              </a:rPr>
              <a:t>                                  贷：库存设备（库存材料）</a:t>
            </a:r>
            <a:endParaRPr lang="zh-CN" altLang="en-US" sz="2000" dirty="0">
              <a:solidFill>
                <a:srgbClr val="0000CC"/>
              </a:solidFill>
            </a:endParaRPr>
          </a:p>
          <a:p>
            <a:pPr eaLnBrk="1" hangingPunct="1">
              <a:lnSpc>
                <a:spcPct val="80000"/>
              </a:lnSpc>
            </a:pPr>
            <a:endParaRPr lang="zh-CN" altLang="en-US" sz="2000" dirty="0">
              <a:solidFill>
                <a:srgbClr val="0000CC"/>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Rectangle 3"/>
          <p:cNvSpPr>
            <a:spLocks noGrp="1"/>
          </p:cNvSpPr>
          <p:nvPr>
            <p:ph idx="1"/>
          </p:nvPr>
        </p:nvSpPr>
        <p:spPr>
          <a:xfrm>
            <a:off x="541338" y="709613"/>
            <a:ext cx="8356600" cy="5000625"/>
          </a:xfrm>
          <a:ln/>
        </p:spPr>
        <p:txBody>
          <a:bodyPr wrap="square" lIns="91440" tIns="45720" rIns="91440" bIns="45720" anchor="t" anchorCtr="0"/>
          <a:p>
            <a:pPr eaLnBrk="1" hangingPunct="1">
              <a:lnSpc>
                <a:spcPct val="90000"/>
              </a:lnSpc>
              <a:buNone/>
            </a:pPr>
            <a:r>
              <a:rPr lang="en-US" altLang="zh-CN" b="1" dirty="0">
                <a:solidFill>
                  <a:srgbClr val="0000CC"/>
                </a:solidFill>
              </a:rPr>
              <a:t>3.</a:t>
            </a:r>
            <a:r>
              <a:rPr lang="zh-CN" altLang="en-US" b="1" dirty="0">
                <a:solidFill>
                  <a:srgbClr val="0000CC"/>
                </a:solidFill>
              </a:rPr>
              <a:t>基建投资支出的核算。</a:t>
            </a:r>
            <a:endParaRPr lang="zh-CN" altLang="en-US" b="1" dirty="0">
              <a:solidFill>
                <a:srgbClr val="0000CC"/>
              </a:solidFill>
            </a:endParaRPr>
          </a:p>
          <a:p>
            <a:pPr eaLnBrk="1" hangingPunct="1">
              <a:lnSpc>
                <a:spcPct val="90000"/>
              </a:lnSpc>
              <a:buNone/>
            </a:pPr>
            <a:r>
              <a:rPr lang="zh-CN" altLang="en-US" b="1" dirty="0">
                <a:solidFill>
                  <a:srgbClr val="0000CC"/>
                </a:solidFill>
              </a:rPr>
              <a:t>  </a:t>
            </a:r>
            <a:r>
              <a:rPr lang="zh-CN" altLang="en-US" dirty="0">
                <a:solidFill>
                  <a:srgbClr val="0000CC"/>
                </a:solidFill>
              </a:rPr>
              <a:t>包括建设安装工程投资、设备投资、待摊投资、其他投资等</a:t>
            </a:r>
            <a:r>
              <a:rPr lang="en-US" altLang="zh-CN" dirty="0">
                <a:solidFill>
                  <a:srgbClr val="0000CC"/>
                </a:solidFill>
              </a:rPr>
              <a:t>4</a:t>
            </a:r>
            <a:r>
              <a:rPr lang="zh-CN" altLang="en-US" dirty="0">
                <a:solidFill>
                  <a:srgbClr val="0000CC"/>
                </a:solidFill>
              </a:rPr>
              <a:t>个科目，后来在财政部</a:t>
            </a:r>
            <a:r>
              <a:rPr lang="en-US" altLang="zh-CN" dirty="0">
                <a:solidFill>
                  <a:srgbClr val="0000CC"/>
                </a:solidFill>
              </a:rPr>
              <a:t>《</a:t>
            </a:r>
            <a:r>
              <a:rPr lang="zh-CN" altLang="en-US" dirty="0">
                <a:solidFill>
                  <a:srgbClr val="0000CC"/>
                </a:solidFill>
              </a:rPr>
              <a:t>基建会计制度补充规定</a:t>
            </a:r>
            <a:r>
              <a:rPr lang="en-US" altLang="zh-CN" dirty="0">
                <a:solidFill>
                  <a:srgbClr val="0000CC"/>
                </a:solidFill>
              </a:rPr>
              <a:t>》</a:t>
            </a:r>
            <a:r>
              <a:rPr lang="zh-CN" altLang="en-US" dirty="0">
                <a:solidFill>
                  <a:srgbClr val="0000CC"/>
                </a:solidFill>
              </a:rPr>
              <a:t>（财会字</a:t>
            </a:r>
            <a:r>
              <a:rPr lang="en-US" altLang="zh-CN" dirty="0">
                <a:solidFill>
                  <a:srgbClr val="0000CC"/>
                </a:solidFill>
              </a:rPr>
              <a:t>〔1998〕17</a:t>
            </a:r>
            <a:r>
              <a:rPr lang="zh-CN" altLang="en-US" dirty="0">
                <a:solidFill>
                  <a:srgbClr val="0000CC"/>
                </a:solidFill>
              </a:rPr>
              <a:t>号）增加了转出投资、待核销基建支出等</a:t>
            </a:r>
            <a:r>
              <a:rPr lang="en-US" altLang="zh-CN" dirty="0">
                <a:solidFill>
                  <a:srgbClr val="0000CC"/>
                </a:solidFill>
              </a:rPr>
              <a:t>2</a:t>
            </a:r>
            <a:r>
              <a:rPr lang="zh-CN" altLang="en-US" dirty="0">
                <a:solidFill>
                  <a:srgbClr val="0000CC"/>
                </a:solidFill>
              </a:rPr>
              <a:t>个核算支出的科目。</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1</a:t>
            </a:r>
            <a:r>
              <a:rPr lang="zh-CN" altLang="en-US" dirty="0">
                <a:solidFill>
                  <a:srgbClr val="0000CC"/>
                </a:solidFill>
              </a:rPr>
              <a:t>）建设安装工程投资：是指建设单位按项目概算内容发生的建筑工程和安装工程的实际成本，其中不包括安装设备本身的价值和按照合同支付给施工单位的预付备料款和预付工程款。</a:t>
            </a:r>
            <a:r>
              <a:rPr lang="zh-CN" altLang="en-US" dirty="0">
                <a:solidFill>
                  <a:srgbClr val="FF0000"/>
                </a:solidFill>
              </a:rPr>
              <a:t>该科目关键点一是单项工程和单位工程规范进行明细核算；二是 根据施工单位提出的经业主或第三方审核的“工程价款结算申请单”确定为已经完成的投资价款金额登记入帐；三是如有预付款的要作扣回会计处理。</a:t>
            </a:r>
            <a:r>
              <a:rPr lang="zh-CN" altLang="en-US" dirty="0">
                <a:solidFill>
                  <a:srgbClr val="0000CC"/>
                </a:solidFill>
              </a:rPr>
              <a:t>以上事项作会计处理如下：</a:t>
            </a:r>
            <a:endParaRPr lang="zh-CN" altLang="en-US" dirty="0">
              <a:solidFill>
                <a:srgbClr val="0000CC"/>
              </a:solidFill>
            </a:endParaRPr>
          </a:p>
          <a:p>
            <a:pPr eaLnBrk="1" hangingPunct="1">
              <a:lnSpc>
                <a:spcPct val="90000"/>
              </a:lnSpc>
            </a:pPr>
            <a:endParaRPr lang="zh-CN" altLang="en-US" dirty="0">
              <a:solidFill>
                <a:srgbClr val="0000CC"/>
              </a:solidFill>
            </a:endParaRPr>
          </a:p>
          <a:p>
            <a:pPr eaLnBrk="1" hangingPunct="1">
              <a:lnSpc>
                <a:spcPct val="90000"/>
              </a:lnSpc>
            </a:pPr>
            <a:endParaRPr lang="en-US" altLang="zh-CN"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Rectangle 3"/>
          <p:cNvSpPr>
            <a:spLocks noGrp="1"/>
          </p:cNvSpPr>
          <p:nvPr>
            <p:ph idx="1"/>
          </p:nvPr>
        </p:nvSpPr>
        <p:spPr>
          <a:xfrm>
            <a:off x="368300" y="852488"/>
            <a:ext cx="8356600" cy="5195887"/>
          </a:xfrm>
          <a:ln/>
        </p:spPr>
        <p:txBody>
          <a:bodyPr wrap="square" lIns="91440" tIns="45720" rIns="91440" bIns="45720" anchor="t" anchorCtr="0"/>
          <a:p>
            <a:pPr eaLnBrk="1" hangingPunct="1">
              <a:lnSpc>
                <a:spcPct val="80000"/>
              </a:lnSpc>
              <a:buNone/>
            </a:pPr>
            <a:r>
              <a:rPr lang="en-US" altLang="zh-CN" dirty="0">
                <a:solidFill>
                  <a:srgbClr val="0000CC"/>
                </a:solidFill>
              </a:rPr>
              <a:t>①</a:t>
            </a:r>
            <a:r>
              <a:rPr lang="zh-CN" altLang="en-US" dirty="0">
                <a:solidFill>
                  <a:srgbClr val="0000CC"/>
                </a:solidFill>
              </a:rPr>
              <a:t>经审核，确定建设安装进度完成投资额为</a:t>
            </a:r>
            <a:r>
              <a:rPr lang="en-US" altLang="zh-CN" dirty="0">
                <a:solidFill>
                  <a:srgbClr val="0000CC"/>
                </a:solidFill>
              </a:rPr>
              <a:t>100</a:t>
            </a:r>
            <a:r>
              <a:rPr lang="zh-CN" altLang="en-US" dirty="0">
                <a:solidFill>
                  <a:srgbClr val="0000CC"/>
                </a:solidFill>
              </a:rPr>
              <a:t>万元，无预付款要扣回的</a:t>
            </a:r>
            <a:endParaRPr lang="zh-CN" altLang="en-US" dirty="0">
              <a:solidFill>
                <a:srgbClr val="0000CC"/>
              </a:solidFill>
            </a:endParaRPr>
          </a:p>
          <a:p>
            <a:pPr eaLnBrk="1" hangingPunct="1">
              <a:lnSpc>
                <a:spcPct val="80000"/>
              </a:lnSpc>
              <a:buNone/>
            </a:pPr>
            <a:r>
              <a:rPr lang="zh-CN" altLang="en-US" dirty="0">
                <a:solidFill>
                  <a:srgbClr val="0000CC"/>
                </a:solidFill>
              </a:rPr>
              <a:t>     借：建设安装工程投资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en-US" altLang="zh-CN" b="1" dirty="0">
                <a:solidFill>
                  <a:srgbClr val="0000CC"/>
                </a:solidFill>
              </a:rPr>
              <a:t>—</a:t>
            </a:r>
            <a:r>
              <a:rPr lang="zh-CN" altLang="en-US" dirty="0">
                <a:solidFill>
                  <a:srgbClr val="0000CC"/>
                </a:solidFill>
              </a:rPr>
              <a:t>建设工程投资（安装工程投资）</a:t>
            </a:r>
            <a:r>
              <a:rPr lang="zh-CN" altLang="en-US" b="1" dirty="0">
                <a:solidFill>
                  <a:srgbClr val="0000CC"/>
                </a:solidFill>
              </a:rPr>
              <a:t> </a:t>
            </a:r>
            <a:r>
              <a:rPr lang="en-US" altLang="zh-CN" b="1" dirty="0">
                <a:solidFill>
                  <a:srgbClr val="0000CC"/>
                </a:solidFill>
              </a:rPr>
              <a:t>—</a:t>
            </a:r>
            <a:r>
              <a:rPr lang="en-US" altLang="zh-CN" dirty="0">
                <a:solidFill>
                  <a:srgbClr val="0000CC"/>
                </a:solidFill>
              </a:rPr>
              <a:t>(</a:t>
            </a:r>
            <a:r>
              <a:rPr lang="zh-CN" altLang="en-US" dirty="0">
                <a:solidFill>
                  <a:srgbClr val="0000CC"/>
                </a:solidFill>
              </a:rPr>
              <a:t>按单项工程设明细</a:t>
            </a:r>
            <a:r>
              <a:rPr lang="en-US" altLang="zh-CN" dirty="0">
                <a:solidFill>
                  <a:srgbClr val="0000CC"/>
                </a:solidFill>
              </a:rPr>
              <a:t>,</a:t>
            </a:r>
            <a:r>
              <a:rPr lang="zh-CN" altLang="en-US" dirty="0">
                <a:solidFill>
                  <a:srgbClr val="0000CC"/>
                </a:solidFill>
              </a:rPr>
              <a:t>如门诊楼</a:t>
            </a:r>
            <a:r>
              <a:rPr lang="en-US" altLang="zh-CN" dirty="0">
                <a:solidFill>
                  <a:srgbClr val="0000CC"/>
                </a:solidFill>
              </a:rPr>
              <a:t>\</a:t>
            </a:r>
            <a:r>
              <a:rPr lang="zh-CN" altLang="en-US" dirty="0">
                <a:solidFill>
                  <a:srgbClr val="0000CC"/>
                </a:solidFill>
              </a:rPr>
              <a:t>病房楼</a:t>
            </a:r>
            <a:r>
              <a:rPr lang="en-US" altLang="zh-CN" dirty="0">
                <a:solidFill>
                  <a:srgbClr val="0000CC"/>
                </a:solidFill>
              </a:rPr>
              <a:t>\</a:t>
            </a:r>
            <a:r>
              <a:rPr lang="zh-CN" altLang="en-US" dirty="0">
                <a:solidFill>
                  <a:srgbClr val="0000CC"/>
                </a:solidFill>
              </a:rPr>
              <a:t>医技楼</a:t>
            </a:r>
            <a:r>
              <a:rPr lang="en-US" altLang="zh-CN" dirty="0">
                <a:solidFill>
                  <a:srgbClr val="0000CC"/>
                </a:solidFill>
              </a:rPr>
              <a:t>\</a:t>
            </a:r>
            <a:r>
              <a:rPr lang="zh-CN" altLang="en-US" dirty="0">
                <a:solidFill>
                  <a:srgbClr val="0000CC"/>
                </a:solidFill>
              </a:rPr>
              <a:t>烟囱</a:t>
            </a:r>
            <a:r>
              <a:rPr lang="en-US" altLang="zh-CN" dirty="0">
                <a:solidFill>
                  <a:srgbClr val="0000CC"/>
                </a:solidFill>
              </a:rPr>
              <a:t>\</a:t>
            </a:r>
            <a:r>
              <a:rPr lang="zh-CN" altLang="en-US" dirty="0">
                <a:solidFill>
                  <a:srgbClr val="0000CC"/>
                </a:solidFill>
              </a:rPr>
              <a:t>水池）</a:t>
            </a:r>
            <a:r>
              <a:rPr lang="en-US" altLang="zh-CN" b="1" dirty="0">
                <a:solidFill>
                  <a:srgbClr val="0000CC"/>
                </a:solidFill>
              </a:rPr>
              <a:t>—</a:t>
            </a:r>
            <a:r>
              <a:rPr lang="en-US" altLang="zh-CN" dirty="0">
                <a:solidFill>
                  <a:srgbClr val="0000CC"/>
                </a:solidFill>
              </a:rPr>
              <a:t> (</a:t>
            </a:r>
            <a:r>
              <a:rPr lang="zh-CN" altLang="en-US" dirty="0">
                <a:solidFill>
                  <a:srgbClr val="0000CC"/>
                </a:solidFill>
              </a:rPr>
              <a:t>按单位工程设明细</a:t>
            </a:r>
            <a:r>
              <a:rPr lang="en-US" altLang="zh-CN" dirty="0">
                <a:solidFill>
                  <a:srgbClr val="0000CC"/>
                </a:solidFill>
              </a:rPr>
              <a:t>,</a:t>
            </a:r>
            <a:r>
              <a:rPr lang="zh-CN" altLang="en-US" dirty="0">
                <a:solidFill>
                  <a:srgbClr val="0000CC"/>
                </a:solidFill>
              </a:rPr>
              <a:t>如土建（基坑</a:t>
            </a:r>
            <a:r>
              <a:rPr lang="en-US" altLang="zh-CN" dirty="0">
                <a:solidFill>
                  <a:srgbClr val="0000CC"/>
                </a:solidFill>
              </a:rPr>
              <a:t>\</a:t>
            </a:r>
            <a:r>
              <a:rPr lang="zh-CN" altLang="en-US" dirty="0">
                <a:solidFill>
                  <a:srgbClr val="0000CC"/>
                </a:solidFill>
              </a:rPr>
              <a:t>主体）</a:t>
            </a:r>
            <a:r>
              <a:rPr lang="en-US" altLang="zh-CN" dirty="0">
                <a:solidFill>
                  <a:srgbClr val="0000CC"/>
                </a:solidFill>
              </a:rPr>
              <a:t>\</a:t>
            </a:r>
            <a:r>
              <a:rPr lang="zh-CN" altLang="en-US" dirty="0">
                <a:solidFill>
                  <a:srgbClr val="0000CC"/>
                </a:solidFill>
              </a:rPr>
              <a:t>装饰装修</a:t>
            </a:r>
            <a:r>
              <a:rPr lang="en-US" altLang="zh-CN" dirty="0">
                <a:solidFill>
                  <a:srgbClr val="0000CC"/>
                </a:solidFill>
              </a:rPr>
              <a:t>\</a:t>
            </a:r>
            <a:r>
              <a:rPr lang="zh-CN" altLang="en-US" dirty="0">
                <a:solidFill>
                  <a:srgbClr val="0000CC"/>
                </a:solidFill>
              </a:rPr>
              <a:t>给排水</a:t>
            </a:r>
            <a:r>
              <a:rPr lang="en-US" altLang="zh-CN" dirty="0">
                <a:solidFill>
                  <a:srgbClr val="0000CC"/>
                </a:solidFill>
              </a:rPr>
              <a:t>\</a:t>
            </a:r>
            <a:r>
              <a:rPr lang="zh-CN" altLang="en-US" dirty="0">
                <a:solidFill>
                  <a:srgbClr val="0000CC"/>
                </a:solidFill>
              </a:rPr>
              <a:t>动力照明</a:t>
            </a:r>
            <a:r>
              <a:rPr lang="en-US" altLang="zh-CN" dirty="0">
                <a:solidFill>
                  <a:srgbClr val="0000CC"/>
                </a:solidFill>
              </a:rPr>
              <a:t>\</a:t>
            </a:r>
            <a:r>
              <a:rPr lang="zh-CN" altLang="en-US" dirty="0">
                <a:solidFill>
                  <a:srgbClr val="0000CC"/>
                </a:solidFill>
              </a:rPr>
              <a:t>暖通</a:t>
            </a:r>
            <a:r>
              <a:rPr lang="en-US" altLang="zh-CN" dirty="0">
                <a:solidFill>
                  <a:srgbClr val="0000CC"/>
                </a:solidFill>
              </a:rPr>
              <a:t>\</a:t>
            </a:r>
            <a:r>
              <a:rPr lang="zh-CN" altLang="en-US" dirty="0">
                <a:solidFill>
                  <a:srgbClr val="0000CC"/>
                </a:solidFill>
              </a:rPr>
              <a:t>消防</a:t>
            </a:r>
            <a:r>
              <a:rPr lang="en-US" altLang="zh-CN" dirty="0">
                <a:solidFill>
                  <a:srgbClr val="0000CC"/>
                </a:solidFill>
              </a:rPr>
              <a:t>\</a:t>
            </a:r>
            <a:r>
              <a:rPr lang="zh-CN" altLang="en-US" dirty="0">
                <a:solidFill>
                  <a:srgbClr val="0000CC"/>
                </a:solidFill>
              </a:rPr>
              <a:t>智能通讯</a:t>
            </a:r>
            <a:r>
              <a:rPr lang="en-US" altLang="zh-CN" dirty="0">
                <a:solidFill>
                  <a:srgbClr val="0000CC"/>
                </a:solidFill>
              </a:rPr>
              <a:t>\</a:t>
            </a:r>
            <a:r>
              <a:rPr lang="zh-CN" altLang="en-US" dirty="0">
                <a:solidFill>
                  <a:srgbClr val="0000CC"/>
                </a:solidFill>
              </a:rPr>
              <a:t>医气</a:t>
            </a:r>
            <a:r>
              <a:rPr lang="en-US" altLang="zh-CN" dirty="0">
                <a:solidFill>
                  <a:srgbClr val="0000CC"/>
                </a:solidFill>
              </a:rPr>
              <a:t>\</a:t>
            </a:r>
            <a:r>
              <a:rPr lang="zh-CN" altLang="en-US" dirty="0">
                <a:solidFill>
                  <a:srgbClr val="0000CC"/>
                </a:solidFill>
              </a:rPr>
              <a:t>洁净</a:t>
            </a:r>
            <a:r>
              <a:rPr lang="en-US" altLang="zh-CN" dirty="0">
                <a:solidFill>
                  <a:srgbClr val="0000CC"/>
                </a:solidFill>
              </a:rPr>
              <a:t>)</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贷：应付工程款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sz="2000" dirty="0">
                <a:solidFill>
                  <a:srgbClr val="0000CC"/>
                </a:solidFill>
              </a:rPr>
              <a:t> </a:t>
            </a:r>
            <a:r>
              <a:rPr lang="en-US" altLang="zh-CN" dirty="0">
                <a:solidFill>
                  <a:srgbClr val="0000CC"/>
                </a:solidFill>
              </a:rPr>
              <a:t>② </a:t>
            </a:r>
            <a:r>
              <a:rPr lang="zh-CN" altLang="en-US" dirty="0">
                <a:solidFill>
                  <a:srgbClr val="0000CC"/>
                </a:solidFill>
              </a:rPr>
              <a:t>如有预付款，应按比例（在付至合同款的</a:t>
            </a:r>
            <a:r>
              <a:rPr lang="en-US" altLang="zh-CN" dirty="0">
                <a:solidFill>
                  <a:srgbClr val="0000CC"/>
                </a:solidFill>
              </a:rPr>
              <a:t>80%</a:t>
            </a:r>
            <a:r>
              <a:rPr lang="zh-CN" altLang="en-US" dirty="0">
                <a:solidFill>
                  <a:srgbClr val="0000CC"/>
                </a:solidFill>
              </a:rPr>
              <a:t>前扣清）扣回</a:t>
            </a:r>
            <a:r>
              <a:rPr lang="en-US" altLang="zh-CN" dirty="0">
                <a:solidFill>
                  <a:srgbClr val="0000CC"/>
                </a:solidFill>
              </a:rPr>
              <a:t>10</a:t>
            </a:r>
            <a:r>
              <a:rPr lang="zh-CN" altLang="en-US" dirty="0">
                <a:solidFill>
                  <a:srgbClr val="0000CC"/>
                </a:solidFill>
              </a:rPr>
              <a:t>，作分录</a:t>
            </a:r>
            <a:endParaRPr lang="zh-CN" altLang="en-US" dirty="0">
              <a:solidFill>
                <a:srgbClr val="0000CC"/>
              </a:solidFill>
            </a:endParaRPr>
          </a:p>
          <a:p>
            <a:pPr eaLnBrk="1" hangingPunct="1">
              <a:lnSpc>
                <a:spcPct val="80000"/>
              </a:lnSpc>
              <a:buNone/>
            </a:pPr>
            <a:r>
              <a:rPr lang="zh-CN" altLang="en-US" dirty="0">
                <a:solidFill>
                  <a:srgbClr val="0000CC"/>
                </a:solidFill>
              </a:rPr>
              <a:t>       借：建设安装工程投资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贷：预付工程款       </a:t>
            </a:r>
            <a:r>
              <a:rPr lang="en-US" altLang="zh-CN" dirty="0">
                <a:solidFill>
                  <a:srgbClr val="0000CC"/>
                </a:solidFill>
              </a:rPr>
              <a:t>10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应付工程款       </a:t>
            </a:r>
            <a:r>
              <a:rPr lang="en-US" altLang="zh-CN" dirty="0">
                <a:solidFill>
                  <a:srgbClr val="0000CC"/>
                </a:solidFill>
              </a:rPr>
              <a:t>90</a:t>
            </a:r>
            <a:endParaRPr lang="en-US" altLang="zh-CN" dirty="0">
              <a:solidFill>
                <a:srgbClr val="0000CC"/>
              </a:solidFill>
            </a:endParaRPr>
          </a:p>
          <a:p>
            <a:pPr eaLnBrk="1" hangingPunct="1">
              <a:lnSpc>
                <a:spcPct val="80000"/>
              </a:lnSpc>
              <a:buNone/>
            </a:pPr>
            <a:r>
              <a:rPr lang="en-US" altLang="zh-CN" sz="2000" dirty="0">
                <a:solidFill>
                  <a:srgbClr val="FF0000"/>
                </a:solidFill>
              </a:rPr>
              <a:t> </a:t>
            </a:r>
            <a:endParaRPr lang="en-US" altLang="zh-CN" sz="2000" dirty="0">
              <a:solidFill>
                <a:srgbClr val="FF0000"/>
              </a:solidFill>
            </a:endParaRPr>
          </a:p>
          <a:p>
            <a:pPr eaLnBrk="1" hangingPunct="1">
              <a:lnSpc>
                <a:spcPct val="80000"/>
              </a:lnSpc>
            </a:pPr>
            <a:endParaRPr lang="en-US" altLang="zh-CN" sz="2000" dirty="0">
              <a:solidFill>
                <a:srgbClr val="FF0000"/>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Rectangle 3"/>
          <p:cNvSpPr>
            <a:spLocks noGrp="1"/>
          </p:cNvSpPr>
          <p:nvPr>
            <p:ph idx="1"/>
          </p:nvPr>
        </p:nvSpPr>
        <p:spPr>
          <a:xfrm>
            <a:off x="368300" y="1017588"/>
            <a:ext cx="8356600" cy="5032375"/>
          </a:xfrm>
          <a:ln/>
        </p:spPr>
        <p:txBody>
          <a:bodyPr wrap="square" lIns="91440" tIns="45720" rIns="91440" bIns="45720" anchor="t" anchorCtr="0"/>
          <a:p>
            <a:pPr eaLnBrk="1" hangingPunct="1">
              <a:lnSpc>
                <a:spcPct val="80000"/>
              </a:lnSpc>
              <a:buNone/>
            </a:pPr>
            <a:r>
              <a:rPr lang="en-US" altLang="zh-CN" sz="2200" dirty="0">
                <a:solidFill>
                  <a:srgbClr val="0000CC"/>
                </a:solidFill>
              </a:rPr>
              <a:t>③</a:t>
            </a:r>
            <a:r>
              <a:rPr lang="zh-CN" altLang="en-US" sz="2200" dirty="0">
                <a:solidFill>
                  <a:srgbClr val="0000CC"/>
                </a:solidFill>
              </a:rPr>
              <a:t>实际支付时按合同支付进度的</a:t>
            </a:r>
            <a:r>
              <a:rPr lang="en-US" altLang="zh-CN" sz="2200" dirty="0">
                <a:solidFill>
                  <a:srgbClr val="0000CC"/>
                </a:solidFill>
              </a:rPr>
              <a:t>80%</a:t>
            </a:r>
            <a:r>
              <a:rPr lang="zh-CN" altLang="en-US" sz="2200" dirty="0">
                <a:solidFill>
                  <a:srgbClr val="0000CC"/>
                </a:solidFill>
              </a:rPr>
              <a:t>，无预付款要扣回的</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借：应付工程款       </a:t>
            </a:r>
            <a:r>
              <a:rPr lang="en-US" altLang="zh-CN" sz="2200" dirty="0">
                <a:solidFill>
                  <a:srgbClr val="0000CC"/>
                </a:solidFill>
              </a:rPr>
              <a:t>80</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贷：银行存款     </a:t>
            </a:r>
            <a:r>
              <a:rPr lang="en-US" altLang="zh-CN" sz="2200" dirty="0">
                <a:solidFill>
                  <a:srgbClr val="0000CC"/>
                </a:solidFill>
              </a:rPr>
              <a:t>80  </a:t>
            </a:r>
            <a:endParaRPr lang="en-US" altLang="zh-CN" sz="2200" dirty="0">
              <a:solidFill>
                <a:srgbClr val="0000CC"/>
              </a:solidFill>
            </a:endParaRPr>
          </a:p>
          <a:p>
            <a:pPr eaLnBrk="1" hangingPunct="1">
              <a:lnSpc>
                <a:spcPct val="80000"/>
              </a:lnSpc>
              <a:buNone/>
            </a:pPr>
            <a:r>
              <a:rPr lang="en-US" altLang="en-US" sz="2200" dirty="0">
                <a:solidFill>
                  <a:srgbClr val="0000CC"/>
                </a:solidFill>
              </a:rPr>
              <a:t>④</a:t>
            </a:r>
            <a:r>
              <a:rPr lang="zh-CN" altLang="en-US" sz="2200" dirty="0">
                <a:solidFill>
                  <a:srgbClr val="0000CC"/>
                </a:solidFill>
              </a:rPr>
              <a:t>实际支付时按合同支付进度的</a:t>
            </a:r>
            <a:r>
              <a:rPr lang="en-US" altLang="zh-CN" sz="2200" dirty="0">
                <a:solidFill>
                  <a:srgbClr val="0000CC"/>
                </a:solidFill>
              </a:rPr>
              <a:t>80%</a:t>
            </a:r>
            <a:r>
              <a:rPr lang="zh-CN" altLang="en-US" sz="2200" dirty="0">
                <a:solidFill>
                  <a:srgbClr val="0000CC"/>
                </a:solidFill>
              </a:rPr>
              <a:t>，有预付工程款</a:t>
            </a:r>
            <a:r>
              <a:rPr lang="en-US" altLang="zh-CN" sz="2200" dirty="0">
                <a:solidFill>
                  <a:srgbClr val="0000CC"/>
                </a:solidFill>
              </a:rPr>
              <a:t>10</a:t>
            </a:r>
            <a:r>
              <a:rPr lang="zh-CN" altLang="en-US" sz="2200" dirty="0">
                <a:solidFill>
                  <a:srgbClr val="0000CC"/>
                </a:solidFill>
              </a:rPr>
              <a:t>要扣回的</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借：应付工程款       </a:t>
            </a:r>
            <a:r>
              <a:rPr lang="en-US" altLang="zh-CN" sz="2200" dirty="0">
                <a:solidFill>
                  <a:srgbClr val="0000CC"/>
                </a:solidFill>
              </a:rPr>
              <a:t>80</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贷：银行存款      </a:t>
            </a:r>
            <a:r>
              <a:rPr lang="en-US" altLang="zh-CN" sz="2200" dirty="0">
                <a:solidFill>
                  <a:srgbClr val="0000CC"/>
                </a:solidFill>
              </a:rPr>
              <a:t>70 </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预付工程款       </a:t>
            </a:r>
            <a:r>
              <a:rPr lang="en-US" altLang="zh-CN" sz="2200" dirty="0">
                <a:solidFill>
                  <a:srgbClr val="0000CC"/>
                </a:solidFill>
              </a:rPr>
              <a:t>10</a:t>
            </a:r>
            <a:endParaRPr lang="en-US" altLang="zh-CN" sz="2200" dirty="0">
              <a:solidFill>
                <a:srgbClr val="0000CC"/>
              </a:solidFill>
            </a:endParaRPr>
          </a:p>
          <a:p>
            <a:pPr eaLnBrk="1" hangingPunct="1">
              <a:lnSpc>
                <a:spcPct val="80000"/>
              </a:lnSpc>
              <a:buNone/>
            </a:pPr>
            <a:r>
              <a:rPr lang="en-US" altLang="zh-CN" sz="2200" dirty="0">
                <a:solidFill>
                  <a:srgbClr val="0000CC"/>
                </a:solidFill>
              </a:rPr>
              <a:t>⑤</a:t>
            </a:r>
            <a:r>
              <a:rPr lang="zh-CN" altLang="en-US" sz="2200" dirty="0">
                <a:solidFill>
                  <a:srgbClr val="0000CC"/>
                </a:solidFill>
              </a:rPr>
              <a:t>如果采用计划成本核算的月末要进行分配材料成本差异（实际成本小于计划成本的用红字），如实际发生材料比计划成本多</a:t>
            </a:r>
            <a:r>
              <a:rPr lang="en-US" altLang="zh-CN" sz="2200" dirty="0">
                <a:solidFill>
                  <a:srgbClr val="0000CC"/>
                </a:solidFill>
              </a:rPr>
              <a:t>15</a:t>
            </a:r>
            <a:r>
              <a:rPr lang="zh-CN" altLang="en-US" sz="2200" dirty="0">
                <a:solidFill>
                  <a:srgbClr val="0000CC"/>
                </a:solidFill>
              </a:rPr>
              <a:t>时处理：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借：建设安装工程投资  </a:t>
            </a:r>
            <a:r>
              <a:rPr lang="en-US" altLang="zh-CN" sz="2200" dirty="0">
                <a:solidFill>
                  <a:srgbClr val="0000CC"/>
                </a:solidFill>
              </a:rPr>
              <a:t>15</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贷：材料成本差异    </a:t>
            </a:r>
            <a:r>
              <a:rPr lang="en-US" altLang="zh-CN" sz="2200" dirty="0">
                <a:solidFill>
                  <a:srgbClr val="0000CC"/>
                </a:solidFill>
              </a:rPr>
              <a:t>15</a:t>
            </a:r>
            <a:endParaRPr lang="en-US" altLang="zh-CN" sz="2200" dirty="0">
              <a:solidFill>
                <a:srgbClr val="0000CC"/>
              </a:solidFill>
            </a:endParaRPr>
          </a:p>
          <a:p>
            <a:pPr eaLnBrk="1" hangingPunct="1">
              <a:lnSpc>
                <a:spcPct val="80000"/>
              </a:lnSpc>
            </a:pPr>
            <a:endParaRPr lang="en-US" altLang="zh-CN" sz="2200" dirty="0">
              <a:solidFill>
                <a:srgbClr val="0000CC"/>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Rectangle 3"/>
          <p:cNvSpPr>
            <a:spLocks noGrp="1"/>
          </p:cNvSpPr>
          <p:nvPr>
            <p:ph idx="1"/>
          </p:nvPr>
        </p:nvSpPr>
        <p:spPr>
          <a:xfrm>
            <a:off x="368300" y="942975"/>
            <a:ext cx="8356600" cy="5105400"/>
          </a:xfrm>
          <a:ln/>
        </p:spPr>
        <p:txBody>
          <a:bodyPr wrap="square" lIns="91440" tIns="45720" rIns="91440" bIns="45720" anchor="t" anchorCtr="0"/>
          <a:p>
            <a:pPr eaLnBrk="1" hangingPunct="1">
              <a:lnSpc>
                <a:spcPct val="80000"/>
              </a:lnSpc>
              <a:buNone/>
            </a:pPr>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）设备投资：是指建设单位按项目概算内容发生的各种设备的实际成本，包括须安装和不需安装设备和为生产准备的不够固定资产标准的工具、器具的实际成本。</a:t>
            </a:r>
            <a:endParaRPr lang="zh-CN" altLang="en-US" sz="2200" dirty="0">
              <a:solidFill>
                <a:srgbClr val="0000CC"/>
              </a:solidFill>
            </a:endParaRPr>
          </a:p>
          <a:p>
            <a:pPr eaLnBrk="1" hangingPunct="1">
              <a:lnSpc>
                <a:spcPct val="80000"/>
              </a:lnSpc>
              <a:buNone/>
            </a:pPr>
            <a:r>
              <a:rPr lang="zh-CN" altLang="en-US" sz="2200" dirty="0">
                <a:solidFill>
                  <a:srgbClr val="0000CC"/>
                </a:solidFill>
              </a:rPr>
              <a:t>         符合正式安装条件（设备基础和支架已经完成、图纸资料已经具备、设备到场并经验收合格），根据设备出库单，按照设备的实际成本作会计处理：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借：设备投资</a:t>
            </a:r>
            <a:endParaRPr lang="zh-CN" altLang="en-US" sz="2200" dirty="0">
              <a:solidFill>
                <a:srgbClr val="0000CC"/>
              </a:solidFill>
            </a:endParaRPr>
          </a:p>
          <a:p>
            <a:pPr eaLnBrk="1" hangingPunct="1">
              <a:lnSpc>
                <a:spcPct val="80000"/>
              </a:lnSpc>
              <a:buNone/>
            </a:pPr>
            <a:r>
              <a:rPr lang="zh-CN" altLang="en-US" sz="2200" dirty="0">
                <a:solidFill>
                  <a:srgbClr val="0000CC"/>
                </a:solidFill>
              </a:rPr>
              <a:t>              </a:t>
            </a:r>
            <a:r>
              <a:rPr lang="en-US" altLang="zh-CN" sz="2200" dirty="0">
                <a:solidFill>
                  <a:srgbClr val="0000CC"/>
                </a:solidFill>
              </a:rPr>
              <a:t>---</a:t>
            </a:r>
            <a:r>
              <a:rPr lang="zh-CN" altLang="en-US" sz="2200" dirty="0">
                <a:solidFill>
                  <a:srgbClr val="0000CC"/>
                </a:solidFill>
              </a:rPr>
              <a:t>在安装设备（不需安装设备、工具及器具）（按不同工程设备设明细核算，如电梯、给排水、动力照明、空调</a:t>
            </a:r>
            <a:r>
              <a:rPr lang="en-US" altLang="zh-CN" sz="2200" dirty="0">
                <a:solidFill>
                  <a:srgbClr val="0000CC"/>
                </a:solidFill>
              </a:rPr>
              <a:t>)</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贷：库存设备</a:t>
            </a:r>
            <a:endParaRPr lang="zh-CN" altLang="en-US" sz="2200" dirty="0">
              <a:solidFill>
                <a:srgbClr val="0000CC"/>
              </a:solidFill>
            </a:endParaRPr>
          </a:p>
          <a:p>
            <a:pPr eaLnBrk="1" hangingPunct="1">
              <a:lnSpc>
                <a:spcPct val="80000"/>
              </a:lnSpc>
              <a:buNone/>
            </a:pPr>
            <a:r>
              <a:rPr lang="zh-CN" altLang="en-US" sz="2200" dirty="0">
                <a:solidFill>
                  <a:srgbClr val="0000CC"/>
                </a:solidFill>
              </a:rPr>
              <a:t>   如不经过库存的设备，则经验收合格并交付安装，按设备的采购成本会计处理：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借：设备投资</a:t>
            </a:r>
            <a:endParaRPr lang="zh-CN" altLang="en-US" sz="2200" dirty="0">
              <a:solidFill>
                <a:srgbClr val="0000CC"/>
              </a:solidFill>
            </a:endParaRPr>
          </a:p>
          <a:p>
            <a:pPr eaLnBrk="1" hangingPunct="1">
              <a:lnSpc>
                <a:spcPct val="80000"/>
              </a:lnSpc>
              <a:buNone/>
            </a:pPr>
            <a:r>
              <a:rPr lang="zh-CN" altLang="en-US" sz="2200" dirty="0">
                <a:solidFill>
                  <a:srgbClr val="0000CC"/>
                </a:solidFill>
              </a:rPr>
              <a:t>             贷：器材采购</a:t>
            </a:r>
            <a:endParaRPr lang="zh-CN" altLang="en-US" sz="2200" dirty="0">
              <a:solidFill>
                <a:srgbClr val="0000CC"/>
              </a:solidFill>
            </a:endParaRPr>
          </a:p>
          <a:p>
            <a:pPr eaLnBrk="1" hangingPunct="1">
              <a:lnSpc>
                <a:spcPct val="80000"/>
              </a:lnSpc>
            </a:pPr>
            <a:endParaRPr lang="zh-CN" altLang="en-US" sz="2200" dirty="0">
              <a:solidFill>
                <a:srgbClr val="0000CC"/>
              </a:solidFill>
            </a:endParaRPr>
          </a:p>
          <a:p>
            <a:pPr eaLnBrk="1" hangingPunct="1">
              <a:lnSpc>
                <a:spcPct val="80000"/>
              </a:lnSpc>
            </a:pPr>
            <a:endParaRPr lang="en-US" altLang="zh-CN" sz="20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Rectangle 3"/>
          <p:cNvSpPr>
            <a:spLocks noGrp="1"/>
          </p:cNvSpPr>
          <p:nvPr>
            <p:ph idx="1"/>
          </p:nvPr>
        </p:nvSpPr>
        <p:spPr>
          <a:xfrm>
            <a:off x="368300" y="687388"/>
            <a:ext cx="8356600" cy="5362575"/>
          </a:xfrm>
          <a:ln/>
        </p:spPr>
        <p:txBody>
          <a:bodyPr wrap="square" lIns="91440" tIns="45720" rIns="91440" bIns="45720" anchor="t" anchorCtr="0"/>
          <a:p>
            <a:pPr eaLnBrk="1" hangingPunct="1">
              <a:lnSpc>
                <a:spcPct val="90000"/>
              </a:lnSpc>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待摊投资：是指建设单位按项目概算内容发生的，按照规定应当分摊计入交付使用资产价值的各项费用支出，包括：建设单位管理费、土地征用及迁移补偿费、土地复垦补偿费、勘察设计费、研究试验费、可行性研究费、临时设施费、设备检测费、负荷联合试车费、合同公正及工程质量监费、项目评估费、借款手续和承诺费、社会中介机构审计（查）费、招投标费、经济合同仲裁费、诉讼费、土地使用税、耕地占用税、汇兑损益、施工机构转移费、报废工程损失、坏帐损失、借款利息、固定资产损失、器材处理亏损、设备盘亏及毁损、企业发行债券费、其他待摊费用等</a:t>
            </a:r>
            <a:r>
              <a:rPr lang="en-US" altLang="zh-CN" sz="2000" dirty="0">
                <a:solidFill>
                  <a:srgbClr val="0000CC"/>
                </a:solidFill>
              </a:rPr>
              <a:t>30</a:t>
            </a:r>
            <a:r>
              <a:rPr lang="zh-CN" altLang="en-US" sz="2000" dirty="0">
                <a:solidFill>
                  <a:srgbClr val="0000CC"/>
                </a:solidFill>
              </a:rPr>
              <a:t>多项。</a:t>
            </a:r>
            <a:endParaRPr lang="zh-CN" altLang="en-US" sz="2000" dirty="0">
              <a:solidFill>
                <a:srgbClr val="0000CC"/>
              </a:solidFill>
            </a:endParaRPr>
          </a:p>
          <a:p>
            <a:pPr eaLnBrk="1" hangingPunct="1">
              <a:lnSpc>
                <a:spcPct val="90000"/>
              </a:lnSpc>
              <a:buNone/>
            </a:pPr>
            <a:r>
              <a:rPr lang="zh-CN" altLang="en-US" sz="2000" dirty="0">
                <a:solidFill>
                  <a:srgbClr val="0000CC"/>
                </a:solidFill>
              </a:rPr>
              <a:t>   发生以上支出时根据支出的有关凭证作会计处理（注意明细）：</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 </a:t>
            </a:r>
            <a:r>
              <a:rPr lang="zh-CN" altLang="en-US" sz="2000" dirty="0">
                <a:solidFill>
                  <a:srgbClr val="0000CC"/>
                </a:solidFill>
              </a:rPr>
              <a:t>借：待摊投资 </a:t>
            </a:r>
            <a:r>
              <a:rPr lang="en-US" altLang="zh-CN" sz="2000" dirty="0">
                <a:solidFill>
                  <a:srgbClr val="0000CC"/>
                </a:solidFill>
              </a:rPr>
              <a:t>—</a:t>
            </a:r>
            <a:r>
              <a:rPr lang="zh-CN" altLang="en-US" sz="2000" dirty="0">
                <a:solidFill>
                  <a:srgbClr val="0000CC"/>
                </a:solidFill>
              </a:rPr>
              <a:t>可行性研究费</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勘察设计费</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审计（查）费  </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管理费</a:t>
            </a:r>
            <a:r>
              <a:rPr lang="en-US" altLang="zh-CN" sz="2000" dirty="0">
                <a:solidFill>
                  <a:srgbClr val="0000CC"/>
                </a:solidFill>
              </a:rPr>
              <a:t>—</a:t>
            </a:r>
            <a:r>
              <a:rPr lang="zh-CN" altLang="en-US" sz="2000" dirty="0">
                <a:solidFill>
                  <a:srgbClr val="0000CC"/>
                </a:solidFill>
              </a:rPr>
              <a:t>三级明细</a:t>
            </a:r>
            <a:endParaRPr lang="zh-CN" altLang="en-US" sz="2000" dirty="0">
              <a:solidFill>
                <a:srgbClr val="0000CC"/>
              </a:solidFill>
            </a:endParaRPr>
          </a:p>
          <a:p>
            <a:pPr eaLnBrk="1" hangingPunct="1">
              <a:lnSpc>
                <a:spcPct val="90000"/>
              </a:lnSpc>
              <a:buNone/>
            </a:pPr>
            <a:r>
              <a:rPr lang="zh-CN" altLang="en-US" sz="2000" dirty="0">
                <a:solidFill>
                  <a:srgbClr val="0000CC"/>
                </a:solidFill>
              </a:rPr>
              <a:t>             贷：银行存款（限额存款）</a:t>
            </a:r>
            <a:endParaRPr lang="zh-CN" altLang="en-US" sz="2000" dirty="0">
              <a:solidFill>
                <a:srgbClr val="0000CC"/>
              </a:solidFill>
            </a:endParaRPr>
          </a:p>
          <a:p>
            <a:pPr eaLnBrk="1" hangingPunct="1">
              <a:lnSpc>
                <a:spcPct val="90000"/>
              </a:lnSpc>
              <a:buNone/>
            </a:pPr>
            <a:r>
              <a:rPr lang="zh-CN" altLang="en-US" sz="2000" dirty="0">
                <a:solidFill>
                  <a:srgbClr val="0000CC"/>
                </a:solidFill>
              </a:rPr>
              <a:t>                    应付工资</a:t>
            </a:r>
            <a:endParaRPr lang="zh-CN" altLang="en-US" sz="2000" dirty="0">
              <a:solidFill>
                <a:srgbClr val="0000CC"/>
              </a:solidFill>
            </a:endParaRPr>
          </a:p>
          <a:p>
            <a:pPr eaLnBrk="1" hangingPunct="1">
              <a:lnSpc>
                <a:spcPct val="90000"/>
              </a:lnSpc>
              <a:buNone/>
            </a:pPr>
            <a:r>
              <a:rPr lang="zh-CN" altLang="en-US" sz="2000" dirty="0">
                <a:solidFill>
                  <a:srgbClr val="0000CC"/>
                </a:solidFill>
              </a:rPr>
              <a:t>                   其他应付款</a:t>
            </a:r>
            <a:endParaRPr lang="zh-CN" altLang="en-US" sz="2000" dirty="0">
              <a:solidFill>
                <a:srgbClr val="0000CC"/>
              </a:solidFill>
            </a:endParaRPr>
          </a:p>
          <a:p>
            <a:pPr eaLnBrk="1" hangingPunct="1">
              <a:lnSpc>
                <a:spcPct val="90000"/>
              </a:lnSpc>
            </a:pPr>
            <a:endParaRPr lang="zh-CN" altLang="en-US" sz="2000" dirty="0">
              <a:solidFill>
                <a:srgbClr val="0000CC"/>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Rectangle 2"/>
          <p:cNvSpPr>
            <a:spLocks noGrp="1"/>
          </p:cNvSpPr>
          <p:nvPr>
            <p:ph type="title"/>
          </p:nvPr>
        </p:nvSpPr>
        <p:spPr>
          <a:ln/>
        </p:spPr>
        <p:txBody>
          <a:bodyPr wrap="square" lIns="91440" tIns="45720" rIns="91440" bIns="45720" anchor="ctr" anchorCtr="0"/>
          <a:p>
            <a:pPr eaLnBrk="1" hangingPunct="1"/>
            <a:r>
              <a:rPr lang="zh-CN" altLang="en-US" dirty="0"/>
              <a:t>内容提纲</a:t>
            </a:r>
            <a:endParaRPr lang="zh-CN" altLang="en-US" dirty="0"/>
          </a:p>
        </p:txBody>
      </p:sp>
      <p:sp>
        <p:nvSpPr>
          <p:cNvPr id="8194" name="Rectangle 3"/>
          <p:cNvSpPr>
            <a:spLocks noGrp="1"/>
          </p:cNvSpPr>
          <p:nvPr>
            <p:ph idx="1"/>
          </p:nvPr>
        </p:nvSpPr>
        <p:spPr>
          <a:ln/>
        </p:spPr>
        <p:txBody>
          <a:bodyPr wrap="square" lIns="91440" tIns="45720" rIns="91440" bIns="45720" anchor="t" anchorCtr="0"/>
          <a:p>
            <a:pPr eaLnBrk="1" hangingPunct="1"/>
            <a:r>
              <a:rPr lang="zh-CN" altLang="en-US" sz="2800" b="1" dirty="0">
                <a:solidFill>
                  <a:srgbClr val="0000CC"/>
                </a:solidFill>
              </a:rPr>
              <a:t>一、</a:t>
            </a:r>
            <a:r>
              <a:rPr lang="en-US" altLang="zh-CN" sz="2800" b="1" dirty="0">
                <a:solidFill>
                  <a:srgbClr val="0000CC"/>
                </a:solidFill>
              </a:rPr>
              <a:t>  </a:t>
            </a:r>
            <a:r>
              <a:rPr lang="zh-CN" altLang="zh-CN" sz="2800" b="1" dirty="0">
                <a:solidFill>
                  <a:srgbClr val="0000CC"/>
                </a:solidFill>
              </a:rPr>
              <a:t>基本建设财务管理概述</a:t>
            </a:r>
            <a:endParaRPr lang="zh-CN" altLang="zh-CN" sz="2800" b="1" dirty="0">
              <a:solidFill>
                <a:srgbClr val="0000CC"/>
              </a:solidFill>
            </a:endParaRPr>
          </a:p>
          <a:p>
            <a:pPr eaLnBrk="1" hangingPunct="1"/>
            <a:r>
              <a:rPr lang="zh-CN" altLang="en-US" sz="2800" b="1" dirty="0">
                <a:solidFill>
                  <a:srgbClr val="0000CC"/>
                </a:solidFill>
              </a:rPr>
              <a:t>二、</a:t>
            </a:r>
            <a:r>
              <a:rPr lang="en-US" altLang="zh-CN" sz="2800" b="1" dirty="0">
                <a:solidFill>
                  <a:srgbClr val="0000CC"/>
                </a:solidFill>
              </a:rPr>
              <a:t>  </a:t>
            </a:r>
            <a:r>
              <a:rPr lang="zh-CN" altLang="zh-CN" sz="2800" b="1" dirty="0">
                <a:solidFill>
                  <a:srgbClr val="0000CC"/>
                </a:solidFill>
              </a:rPr>
              <a:t>基建会计核算</a:t>
            </a:r>
            <a:endParaRPr lang="zh-CN" altLang="zh-CN" sz="2800" b="1" dirty="0">
              <a:solidFill>
                <a:srgbClr val="0000CC"/>
              </a:solidFill>
            </a:endParaRPr>
          </a:p>
          <a:p>
            <a:pPr eaLnBrk="1" hangingPunct="1"/>
            <a:r>
              <a:rPr lang="zh-CN" altLang="en-US" sz="2800" b="1" dirty="0">
                <a:solidFill>
                  <a:srgbClr val="0000CC"/>
                </a:solidFill>
              </a:rPr>
              <a:t>三、</a:t>
            </a:r>
            <a:r>
              <a:rPr lang="en-US" altLang="zh-CN" sz="2800" b="1" dirty="0">
                <a:solidFill>
                  <a:srgbClr val="0000CC"/>
                </a:solidFill>
              </a:rPr>
              <a:t>  </a:t>
            </a:r>
            <a:r>
              <a:rPr lang="zh-CN" altLang="zh-CN" sz="2800" b="1" dirty="0">
                <a:solidFill>
                  <a:srgbClr val="0000CC"/>
                </a:solidFill>
              </a:rPr>
              <a:t>基建项目财务报表</a:t>
            </a:r>
            <a:endParaRPr lang="zh-CN" altLang="zh-CN" sz="2800" b="1" dirty="0">
              <a:solidFill>
                <a:srgbClr val="0000CC"/>
              </a:solidFill>
            </a:endParaRPr>
          </a:p>
          <a:p>
            <a:pPr eaLnBrk="1" hangingPunct="1"/>
            <a:r>
              <a:rPr lang="zh-CN" altLang="en-US" sz="2800" b="1" dirty="0">
                <a:solidFill>
                  <a:srgbClr val="0000CC"/>
                </a:solidFill>
              </a:rPr>
              <a:t>四、</a:t>
            </a:r>
            <a:r>
              <a:rPr lang="en-US" altLang="zh-CN" sz="2800" b="1" dirty="0">
                <a:solidFill>
                  <a:srgbClr val="0000CC"/>
                </a:solidFill>
              </a:rPr>
              <a:t>  </a:t>
            </a:r>
            <a:r>
              <a:rPr lang="zh-CN" altLang="zh-CN" sz="2800" b="1" dirty="0">
                <a:solidFill>
                  <a:srgbClr val="0000CC"/>
                </a:solidFill>
              </a:rPr>
              <a:t>基建会计与卫生单位会计的衔接</a:t>
            </a:r>
            <a:endParaRPr lang="zh-CN" altLang="zh-CN" sz="2800" b="1" dirty="0">
              <a:solidFill>
                <a:srgbClr val="0000CC"/>
              </a:solidFill>
            </a:endParaRPr>
          </a:p>
          <a:p>
            <a:pPr eaLnBrk="1" hangingPunct="1"/>
            <a:r>
              <a:rPr lang="zh-CN" altLang="zh-CN" sz="2800" b="1" dirty="0">
                <a:solidFill>
                  <a:srgbClr val="0000CC"/>
                </a:solidFill>
              </a:rPr>
              <a:t>五、  </a:t>
            </a:r>
            <a:r>
              <a:rPr lang="zh-CN" altLang="zh-CN" sz="2800" b="1" dirty="0">
                <a:solidFill>
                  <a:srgbClr val="0000CC"/>
                </a:solidFill>
                <a:sym typeface="Arial" panose="020B0604020202020204" pitchFamily="34" charset="0"/>
              </a:rPr>
              <a:t>财务管理会计核算督查</a:t>
            </a:r>
            <a:endParaRPr lang="en-US" altLang="zh-CN" sz="2800" b="1" dirty="0">
              <a:solidFill>
                <a:srgbClr val="0000CC"/>
              </a:solidFill>
            </a:endParaRPr>
          </a:p>
          <a:p>
            <a:pPr eaLnBrk="1" hangingPunct="1"/>
            <a:endParaRPr lang="zh-CN" altLang="en-US" sz="2800" b="1" dirty="0">
              <a:solidFill>
                <a:srgbClr val="0000CC"/>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Rectangle 3"/>
          <p:cNvSpPr>
            <a:spLocks noGrp="1"/>
          </p:cNvSpPr>
          <p:nvPr>
            <p:ph idx="1"/>
          </p:nvPr>
        </p:nvSpPr>
        <p:spPr>
          <a:xfrm>
            <a:off x="368300" y="790575"/>
            <a:ext cx="8356600" cy="5257800"/>
          </a:xfrm>
          <a:ln/>
        </p:spPr>
        <p:txBody>
          <a:bodyPr wrap="square" lIns="91440" tIns="45720" rIns="91440" bIns="45720" anchor="t" anchorCtr="0"/>
          <a:p>
            <a:pPr eaLnBrk="1" hangingPunct="1">
              <a:lnSpc>
                <a:spcPct val="80000"/>
              </a:lnSpc>
              <a:buNone/>
            </a:pPr>
            <a:r>
              <a:rPr lang="zh-CN" altLang="en-US" dirty="0">
                <a:solidFill>
                  <a:srgbClr val="0000CC"/>
                </a:solidFill>
              </a:rPr>
              <a:t>（</a:t>
            </a:r>
            <a:r>
              <a:rPr lang="en-US" altLang="zh-CN" dirty="0">
                <a:solidFill>
                  <a:srgbClr val="0000CC"/>
                </a:solidFill>
              </a:rPr>
              <a:t>4</a:t>
            </a:r>
            <a:r>
              <a:rPr lang="zh-CN" altLang="en-US" dirty="0">
                <a:solidFill>
                  <a:srgbClr val="0000CC"/>
                </a:solidFill>
              </a:rPr>
              <a:t>）其他投资：是指建设单位按项目概算内容发生的构成基本建设投资完成额并</a:t>
            </a:r>
            <a:r>
              <a:rPr lang="zh-CN" altLang="en-US" dirty="0">
                <a:solidFill>
                  <a:srgbClr val="FF0000"/>
                </a:solidFill>
              </a:rPr>
              <a:t>单独形成交付使用资产</a:t>
            </a:r>
            <a:r>
              <a:rPr lang="zh-CN" altLang="en-US" dirty="0">
                <a:solidFill>
                  <a:srgbClr val="0000CC"/>
                </a:solidFill>
              </a:rPr>
              <a:t>的其他各项投资支出。如实际发生的建设期间使用的房屋购置（完工后不拆除的）、无形资产（为工程建设支付的专利支出、经营性项目支出的土地出让金等）和递延资产等支出。</a:t>
            </a:r>
            <a:endParaRPr lang="zh-CN" altLang="en-US" dirty="0">
              <a:solidFill>
                <a:srgbClr val="0000CC"/>
              </a:solidFill>
            </a:endParaRPr>
          </a:p>
          <a:p>
            <a:pPr eaLnBrk="1" hangingPunct="1">
              <a:lnSpc>
                <a:spcPct val="80000"/>
              </a:lnSpc>
              <a:buNone/>
            </a:pPr>
            <a:r>
              <a:rPr lang="zh-CN" altLang="en-US" dirty="0">
                <a:solidFill>
                  <a:srgbClr val="0000CC"/>
                </a:solidFill>
              </a:rPr>
              <a:t>        在发生其他投资时作会计处理：</a:t>
            </a:r>
            <a:endParaRPr lang="zh-CN" altLang="en-US" dirty="0">
              <a:solidFill>
                <a:srgbClr val="0000CC"/>
              </a:solidFill>
            </a:endParaRPr>
          </a:p>
          <a:p>
            <a:pPr eaLnBrk="1" hangingPunct="1">
              <a:lnSpc>
                <a:spcPct val="80000"/>
              </a:lnSpc>
              <a:buNone/>
            </a:pPr>
            <a:r>
              <a:rPr lang="zh-CN" altLang="en-US" dirty="0">
                <a:solidFill>
                  <a:srgbClr val="0000CC"/>
                </a:solidFill>
              </a:rPr>
              <a:t>          借：其他投资</a:t>
            </a:r>
            <a:r>
              <a:rPr lang="en-US" altLang="zh-CN" dirty="0">
                <a:solidFill>
                  <a:srgbClr val="0000CC"/>
                </a:solidFill>
              </a:rPr>
              <a:t>—</a:t>
            </a:r>
            <a:r>
              <a:rPr lang="zh-CN" altLang="en-US" dirty="0">
                <a:solidFill>
                  <a:srgbClr val="0000CC"/>
                </a:solidFill>
              </a:rPr>
              <a:t>购置建设临时用房</a:t>
            </a:r>
            <a:endParaRPr lang="zh-CN" altLang="en-US" dirty="0">
              <a:solidFill>
                <a:srgbClr val="0000CC"/>
              </a:solidFill>
            </a:endParaRPr>
          </a:p>
          <a:p>
            <a:pPr eaLnBrk="1" hangingPunct="1">
              <a:lnSpc>
                <a:spcPct val="80000"/>
              </a:lnSpc>
              <a:buNone/>
            </a:pPr>
            <a:r>
              <a:rPr lang="zh-CN" altLang="en-US" dirty="0">
                <a:solidFill>
                  <a:srgbClr val="0000CC"/>
                </a:solidFill>
              </a:rPr>
              <a:t>                 其他投资</a:t>
            </a:r>
            <a:r>
              <a:rPr lang="en-US" altLang="zh-CN" dirty="0">
                <a:solidFill>
                  <a:srgbClr val="0000CC"/>
                </a:solidFill>
              </a:rPr>
              <a:t>—</a:t>
            </a:r>
            <a:r>
              <a:rPr lang="zh-CN" altLang="en-US" dirty="0">
                <a:solidFill>
                  <a:srgbClr val="0000CC"/>
                </a:solidFill>
              </a:rPr>
              <a:t>无形资产</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a:t>
            </a:r>
            <a:r>
              <a:rPr lang="zh-CN" altLang="en-US" dirty="0">
                <a:solidFill>
                  <a:srgbClr val="0000CC"/>
                </a:solidFill>
              </a:rPr>
              <a:t>递延资产                               </a:t>
            </a:r>
            <a:endParaRPr lang="zh-CN" altLang="en-US" dirty="0">
              <a:solidFill>
                <a:srgbClr val="0000CC"/>
              </a:solidFill>
            </a:endParaRPr>
          </a:p>
          <a:p>
            <a:pPr eaLnBrk="1" hangingPunct="1">
              <a:lnSpc>
                <a:spcPct val="80000"/>
              </a:lnSpc>
              <a:buNone/>
            </a:pPr>
            <a:r>
              <a:rPr lang="zh-CN" altLang="en-US" dirty="0">
                <a:solidFill>
                  <a:srgbClr val="0000CC"/>
                </a:solidFill>
              </a:rPr>
              <a:t>               贷</a:t>
            </a:r>
            <a:r>
              <a:rPr lang="zh-CN" altLang="en-US" dirty="0">
                <a:solidFill>
                  <a:srgbClr val="0000CC"/>
                </a:solidFill>
                <a:sym typeface="Wingdings" panose="05000000000000000000" pitchFamily="2" charset="2"/>
              </a:rPr>
              <a:t>：限额存款</a:t>
            </a:r>
            <a:endParaRPr lang="zh-CN" altLang="en-US" dirty="0">
              <a:solidFill>
                <a:srgbClr val="0000CC"/>
              </a:solidFill>
              <a:sym typeface="Wingdings" panose="05000000000000000000" pitchFamily="2" charset="2"/>
            </a:endParaRPr>
          </a:p>
          <a:p>
            <a:pPr eaLnBrk="1" hangingPunct="1">
              <a:lnSpc>
                <a:spcPct val="80000"/>
              </a:lnSpc>
              <a:buNone/>
            </a:pPr>
            <a:r>
              <a:rPr lang="zh-CN" altLang="en-US" dirty="0">
                <a:solidFill>
                  <a:srgbClr val="0000CC"/>
                </a:solidFill>
              </a:rPr>
              <a:t>                      银行存款</a:t>
            </a:r>
            <a:endParaRPr lang="zh-CN" altLang="en-US" dirty="0">
              <a:solidFill>
                <a:srgbClr val="0000CC"/>
              </a:solidFill>
            </a:endParaRPr>
          </a:p>
          <a:p>
            <a:pPr eaLnBrk="1" hangingPunct="1">
              <a:lnSpc>
                <a:spcPct val="80000"/>
              </a:lnSpc>
              <a:buNone/>
            </a:pPr>
            <a:r>
              <a:rPr lang="zh-CN" altLang="en-US" dirty="0">
                <a:solidFill>
                  <a:srgbClr val="0000CC"/>
                </a:solidFill>
              </a:rPr>
              <a:t>                      基本投资借款</a:t>
            </a:r>
            <a:r>
              <a:rPr lang="en-US" altLang="zh-CN" dirty="0">
                <a:solidFill>
                  <a:srgbClr val="0000CC"/>
                </a:solidFill>
              </a:rPr>
              <a:t>—</a:t>
            </a:r>
            <a:r>
              <a:rPr lang="zh-CN" altLang="en-US" dirty="0">
                <a:solidFill>
                  <a:srgbClr val="0000CC"/>
                </a:solidFill>
              </a:rPr>
              <a:t>某某银行借款</a:t>
            </a:r>
            <a:endParaRPr lang="zh-CN" altLang="en-US" dirty="0">
              <a:solidFill>
                <a:srgbClr val="0000CC"/>
              </a:solidFill>
            </a:endParaRPr>
          </a:p>
          <a:p>
            <a:pPr eaLnBrk="1" hangingPunct="1">
              <a:lnSpc>
                <a:spcPct val="80000"/>
              </a:lnSpc>
            </a:pPr>
            <a:endParaRPr lang="zh-CN" altLang="en-US" dirty="0">
              <a:solidFill>
                <a:srgbClr val="0000CC"/>
              </a:solidFill>
            </a:endParaRPr>
          </a:p>
          <a:p>
            <a:pPr eaLnBrk="1" hangingPunct="1">
              <a:lnSpc>
                <a:spcPct val="80000"/>
              </a:lnSpc>
            </a:pPr>
            <a:endParaRPr lang="en-US" altLang="zh-CN"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Rectangle 3"/>
          <p:cNvSpPr>
            <a:spLocks noGrp="1"/>
          </p:cNvSpPr>
          <p:nvPr>
            <p:ph idx="1"/>
          </p:nvPr>
        </p:nvSpPr>
        <p:spPr>
          <a:ln/>
        </p:spPr>
        <p:txBody>
          <a:bodyPr wrap="square" lIns="91440" tIns="45720" rIns="91440" bIns="45720" anchor="t" anchorCtr="0"/>
          <a:p>
            <a:pPr eaLnBrk="1" hangingPunct="1">
              <a:lnSpc>
                <a:spcPct val="80000"/>
              </a:lnSpc>
              <a:buNone/>
            </a:pPr>
            <a:r>
              <a:rPr lang="zh-CN" altLang="en-US" sz="2800" dirty="0">
                <a:solidFill>
                  <a:srgbClr val="0000CC"/>
                </a:solidFill>
              </a:rPr>
              <a:t>（</a:t>
            </a:r>
            <a:r>
              <a:rPr lang="en-US" altLang="zh-CN" sz="2800" dirty="0">
                <a:solidFill>
                  <a:srgbClr val="0000CC"/>
                </a:solidFill>
              </a:rPr>
              <a:t>5</a:t>
            </a:r>
            <a:r>
              <a:rPr lang="zh-CN" altLang="en-US" sz="2800" dirty="0">
                <a:solidFill>
                  <a:srgbClr val="0000CC"/>
                </a:solidFill>
              </a:rPr>
              <a:t>）转出投资：是指建设单位（包括经营性项目和非经营性项目）为项目配套而建成的、产权不归属本单位的专用设施的投资支出。</a:t>
            </a:r>
            <a:endParaRPr lang="zh-CN" altLang="en-US" sz="2800" dirty="0">
              <a:solidFill>
                <a:srgbClr val="0000CC"/>
              </a:solidFill>
            </a:endParaRPr>
          </a:p>
          <a:p>
            <a:pPr eaLnBrk="1" hangingPunct="1">
              <a:lnSpc>
                <a:spcPct val="80000"/>
              </a:lnSpc>
              <a:buNone/>
            </a:pPr>
            <a:r>
              <a:rPr lang="zh-CN" altLang="en-US" sz="2800" dirty="0">
                <a:solidFill>
                  <a:srgbClr val="0000CC"/>
                </a:solidFill>
              </a:rPr>
              <a:t>   应设置“转出投资”科目。</a:t>
            </a:r>
            <a:endParaRPr lang="zh-CN" altLang="en-US" sz="2800" dirty="0">
              <a:solidFill>
                <a:srgbClr val="0000CC"/>
              </a:solidFill>
            </a:endParaRPr>
          </a:p>
          <a:p>
            <a:pPr eaLnBrk="1" hangingPunct="1">
              <a:lnSpc>
                <a:spcPct val="80000"/>
              </a:lnSpc>
              <a:buNone/>
            </a:pPr>
            <a:r>
              <a:rPr lang="zh-CN" altLang="en-US" sz="2800" dirty="0">
                <a:solidFill>
                  <a:srgbClr val="0000CC"/>
                </a:solidFill>
              </a:rPr>
              <a:t>   如发生产权不属于本单位的项目配套工程完工时：</a:t>
            </a:r>
            <a:endParaRPr lang="zh-CN" altLang="en-US" sz="2800" dirty="0">
              <a:solidFill>
                <a:srgbClr val="0000CC"/>
              </a:solidFill>
            </a:endParaRPr>
          </a:p>
          <a:p>
            <a:pPr eaLnBrk="1" hangingPunct="1">
              <a:lnSpc>
                <a:spcPct val="80000"/>
              </a:lnSpc>
              <a:buNone/>
            </a:pPr>
            <a:r>
              <a:rPr lang="zh-CN" altLang="en-US" sz="2800" dirty="0">
                <a:solidFill>
                  <a:srgbClr val="0000CC"/>
                </a:solidFill>
              </a:rPr>
              <a:t>         借：转出投资</a:t>
            </a:r>
            <a:endParaRPr lang="zh-CN" altLang="en-US" sz="2800" dirty="0">
              <a:solidFill>
                <a:srgbClr val="0000CC"/>
              </a:solidFill>
            </a:endParaRPr>
          </a:p>
          <a:p>
            <a:pPr eaLnBrk="1" hangingPunct="1">
              <a:lnSpc>
                <a:spcPct val="80000"/>
              </a:lnSpc>
              <a:buNone/>
            </a:pPr>
            <a:r>
              <a:rPr lang="zh-CN" altLang="en-US" sz="2800" dirty="0">
                <a:solidFill>
                  <a:srgbClr val="0000CC"/>
                </a:solidFill>
              </a:rPr>
              <a:t>                贷：建筑安装投资</a:t>
            </a:r>
            <a:endParaRPr lang="zh-CN" altLang="en-US" sz="2800" dirty="0">
              <a:solidFill>
                <a:srgbClr val="0000CC"/>
              </a:solidFill>
            </a:endParaRPr>
          </a:p>
          <a:p>
            <a:pPr eaLnBrk="1" hangingPunct="1">
              <a:lnSpc>
                <a:spcPct val="80000"/>
              </a:lnSpc>
              <a:buNone/>
            </a:pPr>
            <a:r>
              <a:rPr lang="zh-CN" altLang="en-US" sz="2800" dirty="0">
                <a:solidFill>
                  <a:srgbClr val="0000CC"/>
                </a:solidFill>
              </a:rPr>
              <a:t>   所发生的转出投资应该在下年初进行冲消。</a:t>
            </a:r>
            <a:endParaRPr lang="zh-CN" altLang="en-US" sz="2800" dirty="0">
              <a:solidFill>
                <a:srgbClr val="0000CC"/>
              </a:solidFill>
            </a:endParaRPr>
          </a:p>
          <a:p>
            <a:pPr eaLnBrk="1" hangingPunct="1">
              <a:lnSpc>
                <a:spcPct val="80000"/>
              </a:lnSpc>
              <a:buNone/>
            </a:pPr>
            <a:r>
              <a:rPr lang="zh-CN" altLang="en-US" sz="2800" dirty="0">
                <a:solidFill>
                  <a:srgbClr val="0000CC"/>
                </a:solidFill>
              </a:rPr>
              <a:t>      借：基建拨款</a:t>
            </a:r>
            <a:r>
              <a:rPr lang="en-US" altLang="zh-CN" sz="2800" dirty="0">
                <a:solidFill>
                  <a:srgbClr val="0000CC"/>
                </a:solidFill>
              </a:rPr>
              <a:t>---</a:t>
            </a:r>
            <a:r>
              <a:rPr lang="zh-CN" altLang="en-US" sz="2800" dirty="0">
                <a:solidFill>
                  <a:srgbClr val="0000CC"/>
                </a:solidFill>
              </a:rPr>
              <a:t>以前年度拨款</a:t>
            </a:r>
            <a:endParaRPr lang="zh-CN" altLang="en-US" sz="2800" dirty="0">
              <a:solidFill>
                <a:srgbClr val="0000CC"/>
              </a:solidFill>
            </a:endParaRPr>
          </a:p>
          <a:p>
            <a:pPr eaLnBrk="1" hangingPunct="1">
              <a:lnSpc>
                <a:spcPct val="80000"/>
              </a:lnSpc>
              <a:buNone/>
            </a:pPr>
            <a:r>
              <a:rPr lang="zh-CN" altLang="en-US" sz="2800" dirty="0">
                <a:solidFill>
                  <a:srgbClr val="0000CC"/>
                </a:solidFill>
              </a:rPr>
              <a:t>            贷：转出投资</a:t>
            </a:r>
            <a:endParaRPr lang="zh-CN" altLang="en-US" sz="2800" dirty="0">
              <a:solidFill>
                <a:srgbClr val="0000CC"/>
              </a:solidFill>
            </a:endParaRPr>
          </a:p>
          <a:p>
            <a:pPr eaLnBrk="1" hangingPunct="1">
              <a:lnSpc>
                <a:spcPct val="80000"/>
              </a:lnSpc>
            </a:pPr>
            <a:endParaRPr lang="zh-CN" altLang="en-US" sz="2800" dirty="0">
              <a:solidFill>
                <a:srgbClr val="0000CC"/>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Rectangle 3"/>
          <p:cNvSpPr>
            <a:spLocks noGrp="1"/>
          </p:cNvSpPr>
          <p:nvPr>
            <p:ph idx="1"/>
          </p:nvPr>
        </p:nvSpPr>
        <p:spPr>
          <a:ln/>
        </p:spPr>
        <p:txBody>
          <a:bodyPr wrap="square" lIns="91440" tIns="45720" rIns="91440" bIns="45720" anchor="t" anchorCtr="0"/>
          <a:p>
            <a:pPr eaLnBrk="1" hangingPunct="1">
              <a:lnSpc>
                <a:spcPct val="90000"/>
              </a:lnSpc>
              <a:buNone/>
            </a:pPr>
            <a:r>
              <a:rPr lang="zh-CN" altLang="en-US" dirty="0">
                <a:solidFill>
                  <a:srgbClr val="0000CC"/>
                </a:solidFill>
              </a:rPr>
              <a:t>（</a:t>
            </a:r>
            <a:r>
              <a:rPr lang="en-US" altLang="zh-CN" dirty="0">
                <a:solidFill>
                  <a:srgbClr val="0000CC"/>
                </a:solidFill>
              </a:rPr>
              <a:t>6</a:t>
            </a:r>
            <a:r>
              <a:rPr lang="zh-CN" altLang="en-US" dirty="0">
                <a:solidFill>
                  <a:srgbClr val="0000CC"/>
                </a:solidFill>
              </a:rPr>
              <a:t>）待核销基建支出：待核销基建支出，是指非经营性项目发生的水土保持、城市绿化、取消项目的可行性研究费、</a:t>
            </a:r>
            <a:r>
              <a:rPr lang="zh-CN" altLang="en-US" dirty="0">
                <a:solidFill>
                  <a:srgbClr val="FF0000"/>
                </a:solidFill>
              </a:rPr>
              <a:t>项目报废</a:t>
            </a:r>
            <a:r>
              <a:rPr lang="zh-CN" altLang="en-US" dirty="0">
                <a:solidFill>
                  <a:srgbClr val="0000CC"/>
                </a:solidFill>
              </a:rPr>
              <a:t>及其他经财政部门认可的不能形成资产部分的投资，作待核销处理，在财政部门批复竣工决算后，冲销相应的资金来源。形成资产部分的投资，计入交付使用资产价值。</a:t>
            </a:r>
            <a:endParaRPr lang="zh-CN" altLang="en-US" dirty="0">
              <a:solidFill>
                <a:srgbClr val="0000CC"/>
              </a:solidFill>
            </a:endParaRPr>
          </a:p>
          <a:p>
            <a:pPr eaLnBrk="1" hangingPunct="1">
              <a:lnSpc>
                <a:spcPct val="90000"/>
              </a:lnSpc>
            </a:pPr>
            <a:r>
              <a:rPr lang="zh-CN" altLang="en-US" dirty="0">
                <a:solidFill>
                  <a:srgbClr val="0000CC"/>
                </a:solidFill>
              </a:rPr>
              <a:t>应设置“待核销基建支出”科目。</a:t>
            </a:r>
            <a:endParaRPr lang="zh-CN" altLang="en-US" dirty="0">
              <a:solidFill>
                <a:srgbClr val="0000CC"/>
              </a:solidFill>
            </a:endParaRPr>
          </a:p>
          <a:p>
            <a:pPr eaLnBrk="1" hangingPunct="1">
              <a:lnSpc>
                <a:spcPct val="90000"/>
              </a:lnSpc>
            </a:pPr>
            <a:r>
              <a:rPr lang="zh-CN" altLang="en-US" dirty="0">
                <a:solidFill>
                  <a:srgbClr val="0000CC"/>
                </a:solidFill>
              </a:rPr>
              <a:t>发生时：借：待核销基建支出</a:t>
            </a:r>
            <a:endParaRPr lang="zh-CN" altLang="en-US" dirty="0">
              <a:solidFill>
                <a:srgbClr val="0000CC"/>
              </a:solidFill>
            </a:endParaRPr>
          </a:p>
          <a:p>
            <a:pPr eaLnBrk="1" hangingPunct="1">
              <a:lnSpc>
                <a:spcPct val="90000"/>
              </a:lnSpc>
              <a:buNone/>
            </a:pPr>
            <a:r>
              <a:rPr lang="zh-CN" altLang="en-US" dirty="0">
                <a:solidFill>
                  <a:srgbClr val="0000CC"/>
                </a:solidFill>
              </a:rPr>
              <a:t>                      贷：待摊投资</a:t>
            </a:r>
            <a:r>
              <a:rPr lang="en-US" altLang="zh-CN" dirty="0">
                <a:solidFill>
                  <a:srgbClr val="0000CC"/>
                </a:solidFill>
              </a:rPr>
              <a:t>—</a:t>
            </a:r>
            <a:r>
              <a:rPr lang="zh-CN" altLang="en-US" dirty="0">
                <a:solidFill>
                  <a:srgbClr val="0000CC"/>
                </a:solidFill>
              </a:rPr>
              <a:t>可行性研究费</a:t>
            </a:r>
            <a:endParaRPr lang="zh-CN" altLang="en-US" dirty="0">
              <a:solidFill>
                <a:srgbClr val="0000CC"/>
              </a:solidFill>
            </a:endParaRPr>
          </a:p>
          <a:p>
            <a:pPr eaLnBrk="1" hangingPunct="1">
              <a:lnSpc>
                <a:spcPct val="90000"/>
              </a:lnSpc>
              <a:buNone/>
            </a:pPr>
            <a:r>
              <a:rPr lang="zh-CN" altLang="en-US" dirty="0">
                <a:solidFill>
                  <a:srgbClr val="0000CC"/>
                </a:solidFill>
              </a:rPr>
              <a:t>                             建筑安装投资</a:t>
            </a:r>
            <a:r>
              <a:rPr lang="en-US" altLang="zh-CN" dirty="0">
                <a:solidFill>
                  <a:srgbClr val="0000CC"/>
                </a:solidFill>
              </a:rPr>
              <a:t>—</a:t>
            </a:r>
            <a:r>
              <a:rPr lang="zh-CN" altLang="en-US" dirty="0">
                <a:solidFill>
                  <a:srgbClr val="0000CC"/>
                </a:solidFill>
              </a:rPr>
              <a:t>报废工程</a:t>
            </a:r>
            <a:endParaRPr lang="zh-CN" altLang="en-US" dirty="0">
              <a:solidFill>
                <a:srgbClr val="0000CC"/>
              </a:solidFill>
            </a:endParaRPr>
          </a:p>
          <a:p>
            <a:pPr eaLnBrk="1" hangingPunct="1">
              <a:lnSpc>
                <a:spcPct val="90000"/>
              </a:lnSpc>
            </a:pPr>
            <a:r>
              <a:rPr lang="zh-CN" altLang="en-US" dirty="0">
                <a:solidFill>
                  <a:srgbClr val="0000CC"/>
                </a:solidFill>
              </a:rPr>
              <a:t>在下年冲消时：借：基建拨款</a:t>
            </a:r>
            <a:r>
              <a:rPr lang="en-US" altLang="zh-CN" dirty="0">
                <a:solidFill>
                  <a:srgbClr val="0000CC"/>
                </a:solidFill>
              </a:rPr>
              <a:t>—</a:t>
            </a:r>
            <a:r>
              <a:rPr lang="zh-CN" altLang="en-US" dirty="0">
                <a:solidFill>
                  <a:srgbClr val="0000CC"/>
                </a:solidFill>
              </a:rPr>
              <a:t>以前年度拨款</a:t>
            </a:r>
            <a:endParaRPr lang="zh-CN" altLang="en-US" dirty="0">
              <a:solidFill>
                <a:srgbClr val="0000CC"/>
              </a:solidFill>
            </a:endParaRPr>
          </a:p>
          <a:p>
            <a:pPr eaLnBrk="1" hangingPunct="1">
              <a:lnSpc>
                <a:spcPct val="90000"/>
              </a:lnSpc>
              <a:buNone/>
            </a:pPr>
            <a:r>
              <a:rPr lang="zh-CN" altLang="en-US" dirty="0">
                <a:solidFill>
                  <a:srgbClr val="0000CC"/>
                </a:solidFill>
              </a:rPr>
              <a:t>                                  贷：待核销基建支出</a:t>
            </a:r>
            <a:endParaRPr lang="zh-CN" altLang="en-US" dirty="0">
              <a:solidFill>
                <a:srgbClr val="0000CC"/>
              </a:solidFill>
            </a:endParaRPr>
          </a:p>
          <a:p>
            <a:pPr eaLnBrk="1" hangingPunct="1">
              <a:lnSpc>
                <a:spcPct val="90000"/>
              </a:lnSpc>
            </a:pPr>
            <a:endParaRPr lang="zh-CN" altLang="en-US" dirty="0">
              <a:solidFill>
                <a:srgbClr val="0000CC"/>
              </a:solidFill>
            </a:endParaRPr>
          </a:p>
          <a:p>
            <a:pPr eaLnBrk="1" hangingPunct="1">
              <a:lnSpc>
                <a:spcPct val="90000"/>
              </a:lnSpc>
            </a:pPr>
            <a:endParaRPr lang="en-US" altLang="zh-CN"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标题 1"/>
          <p:cNvSpPr>
            <a:spLocks noGrp="1"/>
          </p:cNvSpPr>
          <p:nvPr>
            <p:ph type="title"/>
          </p:nvPr>
        </p:nvSpPr>
        <p:spPr>
          <a:xfrm>
            <a:off x="592138" y="317500"/>
            <a:ext cx="7920037" cy="520700"/>
          </a:xfrm>
          <a:ln/>
        </p:spPr>
        <p:txBody>
          <a:bodyPr wrap="square" lIns="91440" tIns="45720" rIns="91440" bIns="45720" anchor="ctr" anchorCtr="0"/>
          <a:p>
            <a:pPr eaLnBrk="1" hangingPunct="1"/>
            <a:r>
              <a:rPr lang="en-US" altLang="zh-CN" dirty="0">
                <a:solidFill>
                  <a:srgbClr val="0000CC"/>
                </a:solidFill>
                <a:sym typeface="Arial" panose="020B0604020202020204" pitchFamily="34" charset="0"/>
              </a:rPr>
              <a:t>4</a:t>
            </a:r>
            <a:r>
              <a:rPr lang="zh-CN" altLang="en-US" dirty="0">
                <a:solidFill>
                  <a:srgbClr val="0000CC"/>
                </a:solidFill>
                <a:sym typeface="Arial" panose="020B0604020202020204" pitchFamily="34" charset="0"/>
              </a:rPr>
              <a:t>、完工资产交付及拨款资金冲转的核算</a:t>
            </a:r>
            <a:endParaRPr lang="zh-CN" altLang="en-US" dirty="0">
              <a:solidFill>
                <a:srgbClr val="0000CC"/>
              </a:solidFill>
              <a:sym typeface="Arial" panose="020B0604020202020204" pitchFamily="34" charset="0"/>
            </a:endParaRPr>
          </a:p>
        </p:txBody>
      </p:sp>
      <p:sp>
        <p:nvSpPr>
          <p:cNvPr id="38914" name="内容占位符 2"/>
          <p:cNvSpPr>
            <a:spLocks noGrp="1"/>
          </p:cNvSpPr>
          <p:nvPr>
            <p:ph idx="1"/>
          </p:nvPr>
        </p:nvSpPr>
        <p:spPr>
          <a:ln/>
        </p:spPr>
        <p:txBody>
          <a:bodyPr wrap="square" lIns="91440" tIns="45720" rIns="91440" bIns="45720" anchor="t" anchorCtr="0"/>
          <a:p>
            <a:pPr eaLnBrk="1" hangingPunct="1"/>
            <a:r>
              <a:rPr lang="zh-CN" altLang="en-US" dirty="0">
                <a:solidFill>
                  <a:srgbClr val="0000CC"/>
                </a:solidFill>
              </a:rPr>
              <a:t>（</a:t>
            </a:r>
            <a:r>
              <a:rPr lang="en-US" altLang="zh-CN" dirty="0">
                <a:solidFill>
                  <a:srgbClr val="0000CC"/>
                </a:solidFill>
              </a:rPr>
              <a:t>1</a:t>
            </a:r>
            <a:r>
              <a:rPr lang="zh-CN" altLang="en-US" dirty="0">
                <a:solidFill>
                  <a:srgbClr val="0000CC"/>
                </a:solidFill>
              </a:rPr>
              <a:t>）按照规定程序办理竣工验收交接手续后，结转交付使用的实际成本   </a:t>
            </a:r>
            <a:endParaRPr lang="zh-CN" altLang="en-US" dirty="0">
              <a:solidFill>
                <a:srgbClr val="0000CC"/>
              </a:solidFill>
            </a:endParaRPr>
          </a:p>
          <a:p>
            <a:pPr eaLnBrk="1" hangingPunct="1"/>
            <a:r>
              <a:rPr lang="zh-CN" altLang="en-US" dirty="0">
                <a:solidFill>
                  <a:srgbClr val="0000CC"/>
                </a:solidFill>
              </a:rPr>
              <a:t>借：交付使用资产—固定资产</a:t>
            </a:r>
            <a:endParaRPr lang="zh-CN" altLang="en-US" dirty="0">
              <a:solidFill>
                <a:srgbClr val="0000CC"/>
              </a:solidFill>
            </a:endParaRPr>
          </a:p>
          <a:p>
            <a:pPr eaLnBrk="1" hangingPunct="1"/>
            <a:r>
              <a:rPr lang="zh-CN" altLang="en-US" dirty="0">
                <a:solidFill>
                  <a:srgbClr val="0000CC"/>
                </a:solidFill>
              </a:rPr>
              <a:t>               ---流动资产</a:t>
            </a:r>
            <a:endParaRPr lang="zh-CN" altLang="en-US" dirty="0">
              <a:solidFill>
                <a:srgbClr val="0000CC"/>
              </a:solidFill>
            </a:endParaRPr>
          </a:p>
          <a:p>
            <a:pPr eaLnBrk="1" hangingPunct="1"/>
            <a:r>
              <a:rPr lang="zh-CN" altLang="en-US" dirty="0">
                <a:solidFill>
                  <a:srgbClr val="0000CC"/>
                </a:solidFill>
              </a:rPr>
              <a:t>               ---无形资产</a:t>
            </a:r>
            <a:endParaRPr lang="zh-CN" altLang="en-US" dirty="0">
              <a:solidFill>
                <a:srgbClr val="0000CC"/>
              </a:solidFill>
            </a:endParaRPr>
          </a:p>
          <a:p>
            <a:pPr eaLnBrk="1" hangingPunct="1"/>
            <a:r>
              <a:rPr lang="zh-CN" altLang="en-US" dirty="0">
                <a:solidFill>
                  <a:srgbClr val="0000CC"/>
                </a:solidFill>
              </a:rPr>
              <a:t>               ---递延资产</a:t>
            </a:r>
            <a:endParaRPr lang="zh-CN" altLang="en-US" dirty="0">
              <a:solidFill>
                <a:srgbClr val="0000CC"/>
              </a:solidFill>
            </a:endParaRPr>
          </a:p>
          <a:p>
            <a:pPr eaLnBrk="1" hangingPunct="1"/>
            <a:r>
              <a:rPr lang="zh-CN" altLang="en-US" dirty="0">
                <a:solidFill>
                  <a:srgbClr val="0000CC"/>
                </a:solidFill>
              </a:rPr>
              <a:t>贷：建筑安装工程投资</a:t>
            </a:r>
            <a:endParaRPr lang="zh-CN" altLang="en-US" dirty="0">
              <a:solidFill>
                <a:srgbClr val="0000CC"/>
              </a:solidFill>
            </a:endParaRPr>
          </a:p>
          <a:p>
            <a:pPr eaLnBrk="1" hangingPunct="1"/>
            <a:r>
              <a:rPr lang="zh-CN" altLang="en-US" dirty="0">
                <a:solidFill>
                  <a:srgbClr val="0000CC"/>
                </a:solidFill>
              </a:rPr>
              <a:t>     设备投资</a:t>
            </a:r>
            <a:endParaRPr lang="zh-CN" altLang="en-US" dirty="0">
              <a:solidFill>
                <a:srgbClr val="0000CC"/>
              </a:solidFill>
            </a:endParaRPr>
          </a:p>
          <a:p>
            <a:pPr eaLnBrk="1" hangingPunct="1"/>
            <a:r>
              <a:rPr lang="zh-CN" altLang="en-US" dirty="0">
                <a:solidFill>
                  <a:srgbClr val="0000CC"/>
                </a:solidFill>
              </a:rPr>
              <a:t>     待摊投资</a:t>
            </a:r>
            <a:endParaRPr lang="zh-CN" altLang="en-US" dirty="0">
              <a:solidFill>
                <a:srgbClr val="0000CC"/>
              </a:solidFill>
            </a:endParaRPr>
          </a:p>
          <a:p>
            <a:pPr eaLnBrk="1" hangingPunct="1"/>
            <a:r>
              <a:rPr lang="zh-CN" altLang="en-US" dirty="0">
                <a:solidFill>
                  <a:srgbClr val="0000CC"/>
                </a:solidFill>
              </a:rPr>
              <a:t>     其他投资</a:t>
            </a:r>
            <a:endParaRPr lang="zh-CN" altLang="en-US" dirty="0">
              <a:solidFill>
                <a:srgbClr val="0000CC"/>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7" name="内容占位符 2"/>
          <p:cNvSpPr>
            <a:spLocks noGrp="1"/>
          </p:cNvSpPr>
          <p:nvPr>
            <p:ph idx="1"/>
          </p:nvPr>
        </p:nvSpPr>
        <p:spPr>
          <a:ln/>
        </p:spPr>
        <p:txBody>
          <a:bodyPr wrap="square" lIns="91440" tIns="45720" rIns="91440" bIns="45720" anchor="t" anchorCtr="0"/>
          <a:p>
            <a:pPr eaLnBrk="1" hangingPunct="1"/>
            <a:r>
              <a:rPr lang="zh-CN" altLang="en-US" dirty="0">
                <a:solidFill>
                  <a:srgbClr val="0000CC"/>
                </a:solidFill>
                <a:sym typeface="Arial" panose="020B0604020202020204" pitchFamily="34" charset="0"/>
              </a:rPr>
              <a:t>（</a:t>
            </a:r>
            <a:r>
              <a:rPr lang="en-US" altLang="zh-CN" dirty="0">
                <a:solidFill>
                  <a:srgbClr val="0000CC"/>
                </a:solidFill>
                <a:sym typeface="Arial" panose="020B0604020202020204" pitchFamily="34" charset="0"/>
              </a:rPr>
              <a:t>2</a:t>
            </a:r>
            <a:r>
              <a:rPr lang="zh-CN" altLang="en-US" dirty="0">
                <a:solidFill>
                  <a:srgbClr val="0000CC"/>
                </a:solidFill>
                <a:sym typeface="Arial" panose="020B0604020202020204" pitchFamily="34" charset="0"/>
              </a:rPr>
              <a:t>）下年初建立新帐时，将上年度通过审核的“交付使用资产”进行冲转。</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借：基建拨款--以前年度拨款</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贷：交付使用资产—固定资产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---流动资产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---无形资产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---递延资产</a:t>
            </a:r>
            <a:endParaRPr lang="zh-CN" altLang="en-US" dirty="0">
              <a:solidFill>
                <a:srgbClr val="0000CC"/>
              </a:solidFill>
              <a:sym typeface="Arial" panose="020B0604020202020204" pitchFamily="34" charset="0"/>
            </a:endParaRPr>
          </a:p>
          <a:p>
            <a:pPr eaLnBrk="1" hangingPunct="1"/>
            <a:endParaRPr lang="zh-CN" altLang="en-US" dirty="0">
              <a:solidFill>
                <a:srgbClr val="0000CC"/>
              </a:solidFill>
              <a:sym typeface="Arial" panose="020B0604020202020204" pitchFamily="34" charset="0"/>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Rectangle 2"/>
          <p:cNvSpPr>
            <a:spLocks noGrp="1"/>
          </p:cNvSpPr>
          <p:nvPr>
            <p:ph type="title"/>
          </p:nvPr>
        </p:nvSpPr>
        <p:spPr>
          <a:xfrm>
            <a:off x="1125538" y="138113"/>
            <a:ext cx="6945312" cy="700087"/>
          </a:xfrm>
          <a:ln/>
        </p:spPr>
        <p:txBody>
          <a:bodyPr wrap="square" lIns="91440" tIns="45720" rIns="91440" bIns="45720" anchor="ctr" anchorCtr="0"/>
          <a:p>
            <a:pPr eaLnBrk="1" hangingPunct="1"/>
            <a:r>
              <a:rPr lang="zh-CN" altLang="en-US" dirty="0">
                <a:solidFill>
                  <a:srgbClr val="0000CC"/>
                </a:solidFill>
              </a:rPr>
              <a:t>（四）基建支出核算与投资统计对接</a:t>
            </a:r>
            <a:endParaRPr lang="zh-CN" altLang="en-US" dirty="0">
              <a:solidFill>
                <a:srgbClr val="0000CC"/>
              </a:solidFill>
            </a:endParaRPr>
          </a:p>
        </p:txBody>
      </p:sp>
      <p:sp>
        <p:nvSpPr>
          <p:cNvPr id="40962" name="Rectangle 3"/>
          <p:cNvSpPr>
            <a:spLocks noGrp="1"/>
          </p:cNvSpPr>
          <p:nvPr>
            <p:ph idx="1"/>
          </p:nvPr>
        </p:nvSpPr>
        <p:spPr>
          <a:xfrm>
            <a:off x="368300" y="838200"/>
            <a:ext cx="8356600" cy="5210175"/>
          </a:xfrm>
          <a:ln/>
        </p:spPr>
        <p:txBody>
          <a:bodyPr wrap="square" lIns="91440" tIns="45720" rIns="91440" bIns="45720" anchor="t" anchorCtr="0"/>
          <a:p>
            <a:pPr eaLnBrk="1" hangingPunct="1">
              <a:buNone/>
            </a:pPr>
            <a:r>
              <a:rPr lang="en-US" altLang="zh-CN" sz="2000" dirty="0"/>
              <a:t> </a:t>
            </a:r>
            <a:r>
              <a:rPr lang="zh-CN" altLang="en-US" sz="2200" b="1" dirty="0">
                <a:solidFill>
                  <a:srgbClr val="0000CC"/>
                </a:solidFill>
              </a:rPr>
              <a:t>1.在建工程</a:t>
            </a:r>
            <a:r>
              <a:rPr lang="zh-CN" altLang="en-US" sz="2200" dirty="0">
                <a:solidFill>
                  <a:srgbClr val="0000CC"/>
                </a:solidFill>
              </a:rPr>
              <a:t>：月末、年终报表或统计完成投资时，在建工程=建设安装工程投资 （包括已完成未支付款）+设备投资+待摊投资（包括前期费用）+其他投资</a:t>
            </a:r>
            <a:endParaRPr lang="zh-CN" altLang="en-US" sz="2200" dirty="0">
              <a:solidFill>
                <a:srgbClr val="0000CC"/>
              </a:solidFill>
            </a:endParaRPr>
          </a:p>
          <a:p>
            <a:pPr eaLnBrk="1" hangingPunct="1">
              <a:buNone/>
            </a:pPr>
            <a:r>
              <a:rPr lang="zh-CN" altLang="en-US" sz="2200" dirty="0">
                <a:solidFill>
                  <a:srgbClr val="0000CC"/>
                </a:solidFill>
              </a:rPr>
              <a:t> </a:t>
            </a:r>
            <a:r>
              <a:rPr lang="zh-CN" altLang="en-US" sz="2200" b="1" dirty="0">
                <a:solidFill>
                  <a:srgbClr val="0000CC"/>
                </a:solidFill>
              </a:rPr>
              <a:t>2</a:t>
            </a:r>
            <a:r>
              <a:rPr lang="en-US" altLang="zh-CN" sz="2200" b="1" dirty="0">
                <a:solidFill>
                  <a:srgbClr val="0000CC"/>
                </a:solidFill>
              </a:rPr>
              <a:t>.</a:t>
            </a:r>
            <a:r>
              <a:rPr lang="zh-CN" altLang="en-US" sz="2200" b="1" dirty="0">
                <a:solidFill>
                  <a:srgbClr val="0000CC"/>
                </a:solidFill>
              </a:rPr>
              <a:t>完成投资包括：完成计划投资和实际完成投资。</a:t>
            </a:r>
            <a:endParaRPr lang="zh-CN" altLang="en-US" sz="2200" b="1" dirty="0">
              <a:solidFill>
                <a:srgbClr val="0000CC"/>
              </a:solidFill>
            </a:endParaRPr>
          </a:p>
          <a:p>
            <a:pPr eaLnBrk="1" hangingPunct="1">
              <a:buNone/>
            </a:pPr>
            <a:r>
              <a:rPr lang="zh-CN" altLang="en-US" sz="2200" dirty="0">
                <a:solidFill>
                  <a:srgbClr val="0000CC"/>
                </a:solidFill>
              </a:rPr>
              <a:t>    （1） 完成计划投资：完成被批准计划内的用投资额计算的项目工作量，以已完成计划投资情况填列，</a:t>
            </a:r>
            <a:r>
              <a:rPr lang="zh-CN" altLang="en-US" sz="2200" b="1" dirty="0">
                <a:solidFill>
                  <a:srgbClr val="0000CC"/>
                </a:solidFill>
              </a:rPr>
              <a:t>一般不包括征地和超计划项目的投资，</a:t>
            </a:r>
            <a:r>
              <a:rPr lang="zh-CN" altLang="en-US" sz="2200" dirty="0">
                <a:solidFill>
                  <a:srgbClr val="0000CC"/>
                </a:solidFill>
              </a:rPr>
              <a:t>完成计划投资额=已移交财产的计划额+在建工程计划内部分投资额=计划部分的（建设安装工程投资 +设备投资+待摊投资+其他投资）</a:t>
            </a:r>
            <a:r>
              <a:rPr lang="en-US" altLang="zh-CN" sz="2200" dirty="0">
                <a:solidFill>
                  <a:srgbClr val="0000CC"/>
                </a:solidFill>
              </a:rPr>
              <a:t>+</a:t>
            </a:r>
            <a:r>
              <a:rPr lang="zh-CN" altLang="en-US" sz="2200" dirty="0">
                <a:solidFill>
                  <a:srgbClr val="FF0000"/>
                </a:solidFill>
              </a:rPr>
              <a:t>已确认完成但未入账的计划工程量投资</a:t>
            </a:r>
            <a:r>
              <a:rPr lang="zh-CN" altLang="en-US" sz="2200" dirty="0">
                <a:solidFill>
                  <a:srgbClr val="0000CC"/>
                </a:solidFill>
              </a:rPr>
              <a:t>。</a:t>
            </a:r>
            <a:endParaRPr lang="zh-CN" altLang="en-US" sz="2200" dirty="0">
              <a:solidFill>
                <a:srgbClr val="0000CC"/>
              </a:solidFill>
            </a:endParaRPr>
          </a:p>
          <a:p>
            <a:pPr eaLnBrk="1" hangingPunct="1">
              <a:buNone/>
            </a:pPr>
            <a:r>
              <a:rPr lang="zh-CN" altLang="en-US" sz="2200" dirty="0">
                <a:solidFill>
                  <a:srgbClr val="0000CC"/>
                </a:solidFill>
              </a:rPr>
              <a:t>    （2）</a:t>
            </a:r>
            <a:r>
              <a:rPr lang="zh-CN" altLang="en-US" sz="2200" b="1" dirty="0">
                <a:solidFill>
                  <a:srgbClr val="0000CC"/>
                </a:solidFill>
              </a:rPr>
              <a:t>实际完成投资</a:t>
            </a:r>
            <a:r>
              <a:rPr lang="zh-CN" altLang="en-US" sz="2200" dirty="0">
                <a:solidFill>
                  <a:srgbClr val="0000CC"/>
                </a:solidFill>
              </a:rPr>
              <a:t>：实际完成的工程量（用投资计）=已移交财产实际发生额+</a:t>
            </a:r>
            <a:r>
              <a:rPr lang="zh-CN" altLang="en-US" sz="2200" b="1" dirty="0">
                <a:solidFill>
                  <a:srgbClr val="0000CC"/>
                </a:solidFill>
              </a:rPr>
              <a:t>在建工程实际发生额</a:t>
            </a:r>
            <a:r>
              <a:rPr lang="zh-CN" altLang="en-US" sz="2200" dirty="0">
                <a:solidFill>
                  <a:srgbClr val="0000CC"/>
                </a:solidFill>
              </a:rPr>
              <a:t>+（转出投资+待核销项目支出）</a:t>
            </a:r>
            <a:r>
              <a:rPr lang="en-US" altLang="zh-CN" sz="2200" dirty="0">
                <a:solidFill>
                  <a:srgbClr val="0000CC"/>
                </a:solidFill>
              </a:rPr>
              <a:t>+</a:t>
            </a:r>
            <a:r>
              <a:rPr lang="zh-CN" altLang="en-US" sz="2200" b="1" dirty="0">
                <a:solidFill>
                  <a:srgbClr val="0000CC"/>
                </a:solidFill>
              </a:rPr>
              <a:t>已确认完成但未入账的实际工程量投资</a:t>
            </a:r>
            <a:r>
              <a:rPr lang="zh-CN" altLang="en-US" sz="2200" dirty="0">
                <a:solidFill>
                  <a:srgbClr val="0000CC"/>
                </a:solidFill>
              </a:rPr>
              <a:t>，是纳入项目概预算所有工作内容全部完成的投资，包括概预算中批准的征地投资和超计划项目的投资。</a:t>
            </a:r>
            <a:endParaRPr lang="zh-CN" altLang="en-US" sz="2200" dirty="0">
              <a:solidFill>
                <a:srgbClr val="0000CC"/>
              </a:solidFill>
            </a:endParaRPr>
          </a:p>
          <a:p>
            <a:pPr eaLnBrk="1" hangingPunct="1">
              <a:lnSpc>
                <a:spcPct val="80000"/>
              </a:lnSpc>
              <a:buNone/>
            </a:pPr>
            <a:endParaRPr lang="zh-CN" altLang="en-US" sz="2000" dirty="0">
              <a:solidFill>
                <a:srgbClr val="0000CC"/>
              </a:solidFill>
            </a:endParaRPr>
          </a:p>
          <a:p>
            <a:pPr eaLnBrk="1" hangingPunct="1">
              <a:lnSpc>
                <a:spcPct val="80000"/>
              </a:lnSpc>
              <a:buNone/>
            </a:pPr>
            <a:endParaRPr lang="zh-CN" altLang="en-US" sz="1600" dirty="0"/>
          </a:p>
          <a:p>
            <a:pPr eaLnBrk="1" hangingPunct="1">
              <a:lnSpc>
                <a:spcPct val="80000"/>
              </a:lnSpc>
              <a:buNone/>
            </a:pPr>
            <a:r>
              <a:rPr lang="zh-CN" altLang="en-US" sz="1600" dirty="0"/>
              <a:t>                       </a:t>
            </a:r>
            <a:endParaRPr lang="zh-CN" altLang="en-US" sz="1600" dirty="0"/>
          </a:p>
          <a:p>
            <a:pPr eaLnBrk="1" hangingPunct="1">
              <a:lnSpc>
                <a:spcPct val="80000"/>
              </a:lnSpc>
              <a:buNone/>
            </a:pPr>
            <a:endParaRPr lang="en-US" altLang="zh-CN" sz="16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内容占位符 2"/>
          <p:cNvSpPr>
            <a:spLocks noGrp="1"/>
          </p:cNvSpPr>
          <p:nvPr>
            <p:ph idx="1"/>
          </p:nvPr>
        </p:nvSpPr>
        <p:spPr>
          <a:xfrm>
            <a:off x="368300" y="479425"/>
            <a:ext cx="8356600" cy="5568950"/>
          </a:xfrm>
          <a:ln/>
        </p:spPr>
        <p:txBody>
          <a:bodyPr wrap="square" lIns="91440" tIns="45720" rIns="91440" bIns="45720" anchor="t" anchorCtr="0"/>
          <a:p>
            <a:pPr marL="0" indent="0" eaLnBrk="1" hangingPunct="1">
              <a:buNone/>
            </a:pPr>
            <a:r>
              <a:rPr lang="" altLang="zh-CN" b="1" dirty="0">
                <a:solidFill>
                  <a:srgbClr val="0000CC"/>
                </a:solidFill>
              </a:rPr>
              <a:t>3.</a:t>
            </a:r>
            <a:r>
              <a:rPr lang="" altLang="en-US" b="1" dirty="0">
                <a:solidFill>
                  <a:srgbClr val="0000CC"/>
                </a:solidFill>
              </a:rPr>
              <a:t>财务会计的网络直报信息数据填报</a:t>
            </a:r>
            <a:endParaRPr lang="" altLang="en-US" b="1" dirty="0">
              <a:solidFill>
                <a:srgbClr val="0000CC"/>
              </a:solidFill>
            </a:endParaRPr>
          </a:p>
          <a:p>
            <a:pPr marL="0" indent="0" eaLnBrk="1" hangingPunct="1">
              <a:buNone/>
            </a:pPr>
            <a:r>
              <a:rPr lang="" altLang="en-US" dirty="0">
                <a:solidFill>
                  <a:srgbClr val="0000CC"/>
                </a:solidFill>
              </a:rPr>
              <a:t>网络直报填报数据信息很多与财务会计相关。</a:t>
            </a:r>
            <a:endParaRPr lang="" altLang="en-US" dirty="0">
              <a:solidFill>
                <a:srgbClr val="0000CC"/>
              </a:solidFill>
            </a:endParaRPr>
          </a:p>
          <a:p>
            <a:pPr marL="0" indent="0" eaLnBrk="1" hangingPunct="1">
              <a:buNone/>
            </a:pPr>
            <a:r>
              <a:rPr lang="" altLang="en-US" dirty="0">
                <a:solidFill>
                  <a:srgbClr val="0000CC"/>
                </a:solidFill>
              </a:rPr>
              <a:t>（</a:t>
            </a:r>
            <a:r>
              <a:rPr lang="" altLang="zh-CN" dirty="0">
                <a:solidFill>
                  <a:srgbClr val="0000CC"/>
                </a:solidFill>
              </a:rPr>
              <a:t>1</a:t>
            </a:r>
            <a:r>
              <a:rPr lang="" altLang="en-US" dirty="0">
                <a:solidFill>
                  <a:srgbClr val="0000CC"/>
                </a:solidFill>
              </a:rPr>
              <a:t>）财务统计数据：</a:t>
            </a:r>
            <a:r>
              <a:rPr lang="" altLang="en-US" dirty="0">
                <a:solidFill>
                  <a:srgbClr val="0000CC"/>
                </a:solidFill>
                <a:sym typeface="Wingdings" panose="05000000000000000000" pitchFamily="2" charset="2"/>
              </a:rPr>
              <a:t></a:t>
            </a:r>
            <a:r>
              <a:rPr lang="" altLang="zh-CN" dirty="0">
                <a:solidFill>
                  <a:srgbClr val="0000CC"/>
                </a:solidFill>
                <a:sym typeface="+mn-ea"/>
              </a:rPr>
              <a:t>计划投资及组成；</a:t>
            </a:r>
            <a:r>
              <a:rPr lang="" altLang="zh-CN" dirty="0">
                <a:solidFill>
                  <a:srgbClr val="0000CC"/>
                </a:solidFill>
                <a:sym typeface="Wingdings" panose="05000000000000000000" pitchFamily="2" charset="2"/>
              </a:rPr>
              <a:t></a:t>
            </a:r>
            <a:r>
              <a:rPr lang="" altLang="zh-CN" dirty="0">
                <a:solidFill>
                  <a:srgbClr val="0000CC"/>
                </a:solidFill>
                <a:sym typeface="+mn-ea"/>
              </a:rPr>
              <a:t>资金到位及组成；</a:t>
            </a:r>
            <a:r>
              <a:rPr lang="" altLang="zh-CN" dirty="0">
                <a:solidFill>
                  <a:srgbClr val="0000CC"/>
                </a:solidFill>
                <a:sym typeface="Wingdings" panose="05000000000000000000" pitchFamily="2" charset="2"/>
              </a:rPr>
              <a:t></a:t>
            </a:r>
            <a:r>
              <a:rPr lang="" altLang="zh-CN" dirty="0">
                <a:solidFill>
                  <a:srgbClr val="0000CC"/>
                </a:solidFill>
                <a:sym typeface="+mn-ea"/>
              </a:rPr>
              <a:t>资金支付数及组成；</a:t>
            </a:r>
            <a:r>
              <a:rPr lang="" altLang="zh-CN" dirty="0">
                <a:solidFill>
                  <a:srgbClr val="0000CC"/>
                </a:solidFill>
                <a:ea typeface="仿宋" panose="02010609060101010101" pitchFamily="49" charset="-122"/>
                <a:sym typeface="+mn-ea"/>
              </a:rPr>
              <a:t>④</a:t>
            </a:r>
            <a:r>
              <a:rPr lang="" altLang="zh-CN" b="1" dirty="0">
                <a:solidFill>
                  <a:srgbClr val="0000CC"/>
                </a:solidFill>
                <a:sym typeface="+mn-ea"/>
              </a:rPr>
              <a:t>实际完成投资额；</a:t>
            </a:r>
            <a:r>
              <a:rPr lang="" altLang="zh-CN" b="1" dirty="0">
                <a:solidFill>
                  <a:srgbClr val="0000CC"/>
                </a:solidFill>
                <a:ea typeface="仿宋" panose="02010609060101010101" pitchFamily="49" charset="-122"/>
                <a:sym typeface="+mn-ea"/>
              </a:rPr>
              <a:t>⑤</a:t>
            </a:r>
            <a:r>
              <a:rPr lang="" altLang="zh-CN" dirty="0">
                <a:solidFill>
                  <a:srgbClr val="0000CC"/>
                </a:solidFill>
                <a:sym typeface="+mn-ea"/>
              </a:rPr>
              <a:t>完成计划投资及组成；</a:t>
            </a:r>
            <a:r>
              <a:rPr lang="" altLang="zh-CN" dirty="0">
                <a:solidFill>
                  <a:srgbClr val="0000CC"/>
                </a:solidFill>
                <a:ea typeface="仿宋" panose="02010609060101010101" pitchFamily="49" charset="-122"/>
                <a:sym typeface="+mn-ea"/>
              </a:rPr>
              <a:t>⑥</a:t>
            </a:r>
            <a:r>
              <a:rPr lang="" altLang="zh-CN" dirty="0">
                <a:solidFill>
                  <a:srgbClr val="0000CC"/>
                </a:solidFill>
                <a:sym typeface="+mn-ea"/>
              </a:rPr>
              <a:t>完成超计划投资及组成；</a:t>
            </a:r>
            <a:r>
              <a:rPr lang="" altLang="zh-CN" dirty="0">
                <a:solidFill>
                  <a:srgbClr val="0000CC"/>
                </a:solidFill>
                <a:ea typeface="仿宋" panose="02010609060101010101" pitchFamily="49" charset="-122"/>
                <a:sym typeface="+mn-ea"/>
              </a:rPr>
              <a:t>⑦</a:t>
            </a:r>
            <a:r>
              <a:rPr lang="" altLang="zh-CN" dirty="0">
                <a:solidFill>
                  <a:srgbClr val="0000CC"/>
                </a:solidFill>
                <a:sym typeface="+mn-ea"/>
              </a:rPr>
              <a:t>全过程审计送审审减额；</a:t>
            </a:r>
            <a:r>
              <a:rPr lang="" altLang="zh-CN" dirty="0">
                <a:solidFill>
                  <a:srgbClr val="0000CC"/>
                </a:solidFill>
                <a:ea typeface="仿宋" panose="02010609060101010101" pitchFamily="49" charset="-122"/>
                <a:sym typeface="+mn-ea"/>
              </a:rPr>
              <a:t>⑧</a:t>
            </a:r>
            <a:r>
              <a:rPr lang="" altLang="zh-CN" dirty="0">
                <a:solidFill>
                  <a:srgbClr val="0000CC"/>
                </a:solidFill>
                <a:sym typeface="+mn-ea"/>
              </a:rPr>
              <a:t>竣工决算投资额（移交财产价格）等。</a:t>
            </a:r>
            <a:endParaRPr lang="" altLang="zh-CN" dirty="0">
              <a:solidFill>
                <a:srgbClr val="0000CC"/>
              </a:solidFill>
              <a:sym typeface="+mn-ea"/>
            </a:endParaRPr>
          </a:p>
          <a:p>
            <a:pPr marL="0" indent="0" eaLnBrk="1" hangingPunct="1">
              <a:buNone/>
            </a:pPr>
            <a:r>
              <a:rPr lang="" altLang="zh-CN" dirty="0">
                <a:solidFill>
                  <a:srgbClr val="0000CC"/>
                </a:solidFill>
                <a:sym typeface="+mn-ea"/>
              </a:rPr>
              <a:t>（2</a:t>
            </a:r>
            <a:r>
              <a:rPr lang="" altLang="en-US" dirty="0">
                <a:solidFill>
                  <a:srgbClr val="0000CC"/>
                </a:solidFill>
                <a:sym typeface="+mn-ea"/>
              </a:rPr>
              <a:t>）财务管理数据信息：</a:t>
            </a:r>
            <a:r>
              <a:rPr lang="" altLang="zh-CN" dirty="0">
                <a:solidFill>
                  <a:srgbClr val="0000CC"/>
                </a:solidFill>
                <a:ea typeface="仿宋" panose="02010609060101010101" pitchFamily="49" charset="-122"/>
                <a:sym typeface="Wingdings" panose="05000000000000000000" pitchFamily="2" charset="2"/>
              </a:rPr>
              <a:t></a:t>
            </a:r>
            <a:r>
              <a:rPr lang="" altLang="en-US" dirty="0">
                <a:solidFill>
                  <a:srgbClr val="0000CC"/>
                </a:solidFill>
                <a:sym typeface="+mn-ea"/>
              </a:rPr>
              <a:t>初设审批</a:t>
            </a:r>
            <a:r>
              <a:rPr lang="" altLang="en-US" sz="1600" dirty="0">
                <a:solidFill>
                  <a:srgbClr val="0000CC"/>
                </a:solidFill>
                <a:sym typeface="+mn-ea"/>
              </a:rPr>
              <a:t>（概算金额）；</a:t>
            </a:r>
            <a:r>
              <a:rPr lang="" altLang="zh-CN" dirty="0">
                <a:solidFill>
                  <a:srgbClr val="0000CC"/>
                </a:solidFill>
                <a:sym typeface="Wingdings" panose="05000000000000000000" pitchFamily="2" charset="2"/>
              </a:rPr>
              <a:t></a:t>
            </a:r>
            <a:r>
              <a:rPr lang="" altLang="en-US" dirty="0">
                <a:solidFill>
                  <a:srgbClr val="0000CC"/>
                </a:solidFill>
                <a:sym typeface="+mn-ea"/>
              </a:rPr>
              <a:t>完成预算审核</a:t>
            </a:r>
            <a:r>
              <a:rPr lang="" altLang="en-US" sz="1600" dirty="0">
                <a:solidFill>
                  <a:srgbClr val="0000CC"/>
                </a:solidFill>
                <a:sym typeface="+mn-ea"/>
              </a:rPr>
              <a:t>（预算金额）；</a:t>
            </a:r>
            <a:r>
              <a:rPr lang="" altLang="zh-CN" dirty="0">
                <a:solidFill>
                  <a:srgbClr val="0000CC"/>
                </a:solidFill>
                <a:ea typeface="仿宋" panose="02010609060101010101" pitchFamily="49" charset="-122"/>
                <a:sym typeface="Wingdings" panose="05000000000000000000" pitchFamily="2" charset="2"/>
              </a:rPr>
              <a:t></a:t>
            </a:r>
            <a:r>
              <a:rPr lang="" altLang="en-US" dirty="0">
                <a:solidFill>
                  <a:srgbClr val="0000CC"/>
                </a:solidFill>
                <a:sym typeface="+mn-ea"/>
              </a:rPr>
              <a:t>资金支付管理</a:t>
            </a:r>
            <a:r>
              <a:rPr lang="" altLang="en-US" sz="1600" dirty="0">
                <a:solidFill>
                  <a:srgbClr val="0000CC"/>
                </a:solidFill>
                <a:sym typeface="+mn-ea"/>
              </a:rPr>
              <a:t>（包括是否按合同支付、支付进度款有否工程量清单，是否有监理</a:t>
            </a:r>
            <a:r>
              <a:rPr lang="" altLang="zh-CN" sz="1600" dirty="0">
                <a:solidFill>
                  <a:srgbClr val="0000CC"/>
                </a:solidFill>
                <a:sym typeface="+mn-ea"/>
              </a:rPr>
              <a:t>/</a:t>
            </a:r>
            <a:r>
              <a:rPr lang="" altLang="en-US" sz="1600" dirty="0">
                <a:solidFill>
                  <a:srgbClr val="0000CC"/>
                </a:solidFill>
                <a:sym typeface="+mn-ea"/>
              </a:rPr>
              <a:t>现场工程师</a:t>
            </a:r>
            <a:r>
              <a:rPr lang="" altLang="zh-CN" sz="1600" dirty="0">
                <a:solidFill>
                  <a:srgbClr val="0000CC"/>
                </a:solidFill>
                <a:sym typeface="+mn-ea"/>
              </a:rPr>
              <a:t>/</a:t>
            </a:r>
            <a:r>
              <a:rPr lang="" altLang="en-US" sz="1600" dirty="0">
                <a:solidFill>
                  <a:srgbClr val="0000CC"/>
                </a:solidFill>
                <a:sym typeface="+mn-ea"/>
              </a:rPr>
              <a:t>财务审核</a:t>
            </a:r>
            <a:r>
              <a:rPr lang="" altLang="zh-CN" sz="1600" dirty="0">
                <a:solidFill>
                  <a:srgbClr val="0000CC"/>
                </a:solidFill>
                <a:sym typeface="+mn-ea"/>
              </a:rPr>
              <a:t>/</a:t>
            </a:r>
            <a:r>
              <a:rPr lang="" altLang="en-US" sz="1600" dirty="0">
                <a:solidFill>
                  <a:srgbClr val="0000CC"/>
                </a:solidFill>
                <a:sym typeface="+mn-ea"/>
              </a:rPr>
              <a:t>领导审批签字、有否现金支付及转账私人账户、有否其他不规范）；</a:t>
            </a:r>
            <a:r>
              <a:rPr lang="" altLang="zh-CN" dirty="0">
                <a:solidFill>
                  <a:srgbClr val="0000CC"/>
                </a:solidFill>
                <a:ea typeface="仿宋" panose="02010609060101010101" pitchFamily="49" charset="-122"/>
                <a:sym typeface="+mn-ea"/>
              </a:rPr>
              <a:t>④</a:t>
            </a:r>
            <a:r>
              <a:rPr lang="" altLang="en-US" dirty="0">
                <a:solidFill>
                  <a:srgbClr val="0000CC"/>
                </a:solidFill>
                <a:sym typeface="+mn-ea"/>
              </a:rPr>
              <a:t>是否专账管理</a:t>
            </a:r>
            <a:r>
              <a:rPr lang="" altLang="en-US" sz="1600" dirty="0">
                <a:solidFill>
                  <a:srgbClr val="0000CC"/>
                </a:solidFill>
                <a:sym typeface="+mn-ea"/>
              </a:rPr>
              <a:t>（单独核算开始时间、单独</a:t>
            </a:r>
            <a:r>
              <a:rPr lang="zh-CN" altLang="" sz="1600" dirty="0">
                <a:solidFill>
                  <a:srgbClr val="0000CC"/>
                </a:solidFill>
                <a:sym typeface="+mn-ea"/>
              </a:rPr>
              <a:t>账簿</a:t>
            </a:r>
            <a:r>
              <a:rPr lang="" altLang="en-US" sz="1600" dirty="0">
                <a:solidFill>
                  <a:srgbClr val="0000CC"/>
                </a:solidFill>
                <a:sym typeface="+mn-ea"/>
              </a:rPr>
              <a:t>或帐套、凭证是否单独装订、是否按国有基建会计制度核算）；</a:t>
            </a:r>
            <a:r>
              <a:rPr lang="" altLang="en-US" dirty="0">
                <a:solidFill>
                  <a:srgbClr val="0000CC"/>
                </a:solidFill>
                <a:ea typeface="仿宋" panose="02010609060101010101" pitchFamily="49" charset="-122"/>
                <a:sym typeface="+mn-ea"/>
              </a:rPr>
              <a:t>⑤</a:t>
            </a:r>
            <a:r>
              <a:rPr lang="" altLang="en-US" dirty="0">
                <a:solidFill>
                  <a:srgbClr val="0000CC"/>
                </a:solidFill>
                <a:sym typeface="+mn-ea"/>
              </a:rPr>
              <a:t>是否有单独会计报表；</a:t>
            </a:r>
            <a:r>
              <a:rPr lang="" altLang="en-US" dirty="0">
                <a:solidFill>
                  <a:srgbClr val="0000CC"/>
                </a:solidFill>
                <a:ea typeface="仿宋" panose="02010609060101010101" pitchFamily="49" charset="-122"/>
                <a:sym typeface="+mn-ea"/>
              </a:rPr>
              <a:t>⑥</a:t>
            </a:r>
            <a:r>
              <a:rPr lang="" altLang="en-US" dirty="0">
                <a:solidFill>
                  <a:srgbClr val="0000CC"/>
                </a:solidFill>
                <a:sym typeface="+mn-ea"/>
              </a:rPr>
              <a:t>是否全过程跟踪审计；</a:t>
            </a:r>
            <a:r>
              <a:rPr lang="" altLang="en-US" dirty="0">
                <a:solidFill>
                  <a:srgbClr val="0000CC"/>
                </a:solidFill>
                <a:ea typeface="仿宋" panose="02010609060101010101" pitchFamily="49" charset="-122"/>
                <a:sym typeface="+mn-ea"/>
              </a:rPr>
              <a:t>⑦</a:t>
            </a:r>
            <a:r>
              <a:rPr lang="" altLang="en-US" dirty="0">
                <a:solidFill>
                  <a:srgbClr val="0000CC"/>
                </a:solidFill>
                <a:sym typeface="+mn-ea"/>
              </a:rPr>
              <a:t>完成竣工决算</a:t>
            </a:r>
            <a:r>
              <a:rPr lang="" altLang="en-US" sz="1600" dirty="0">
                <a:solidFill>
                  <a:srgbClr val="0000CC"/>
                </a:solidFill>
                <a:sym typeface="+mn-ea"/>
              </a:rPr>
              <a:t>（完成财务竣工报表，完成财务竣工时间，完成竣工决算审计，完成竣工决算审计时间或文号，最终决算金额）等。</a:t>
            </a:r>
            <a:endParaRPr lang="" altLang="en-US" sz="1600" dirty="0">
              <a:solidFill>
                <a:srgbClr val="0000CC"/>
              </a:solidFill>
              <a:sym typeface="+mn-ea"/>
            </a:endParaRPr>
          </a:p>
          <a:p>
            <a:pPr marL="0" indent="0" eaLnBrk="1" hangingPunct="1"/>
            <a:endParaRPr lang="" altLang="en-US" dirty="0">
              <a:solidFill>
                <a:srgbClr val="0000CC"/>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标题 1"/>
          <p:cNvSpPr>
            <a:spLocks noGrp="1"/>
          </p:cNvSpPr>
          <p:nvPr>
            <p:ph type="title"/>
          </p:nvPr>
        </p:nvSpPr>
        <p:spPr>
          <a:xfrm>
            <a:off x="1352550" y="136525"/>
            <a:ext cx="6102350" cy="701675"/>
          </a:xfrm>
          <a:ln/>
        </p:spPr>
        <p:txBody>
          <a:bodyPr wrap="square" lIns="91440" tIns="45720" rIns="91440" bIns="45720" anchor="ctr" anchorCtr="0"/>
          <a:p>
            <a:pPr eaLnBrk="1" hangingPunct="1"/>
            <a:br>
              <a:rPr lang="zh-CN" altLang="en-US" sz="3600" dirty="0">
                <a:solidFill>
                  <a:srgbClr val="0000CC"/>
                </a:solidFill>
              </a:rPr>
            </a:br>
            <a:r>
              <a:rPr lang="zh-CN" altLang="en-US" sz="3600" dirty="0">
                <a:solidFill>
                  <a:srgbClr val="0000CC"/>
                </a:solidFill>
              </a:rPr>
              <a:t>三、</a:t>
            </a:r>
            <a:r>
              <a:rPr lang="en-US" altLang="zh-CN" sz="3600" dirty="0">
                <a:solidFill>
                  <a:srgbClr val="0000CC"/>
                </a:solidFill>
              </a:rPr>
              <a:t>  </a:t>
            </a:r>
            <a:r>
              <a:rPr lang="zh-CN" altLang="zh-CN" sz="3600" dirty="0">
                <a:solidFill>
                  <a:srgbClr val="0000CC"/>
                </a:solidFill>
              </a:rPr>
              <a:t>基建项目财务报表</a:t>
            </a:r>
            <a:br>
              <a:rPr lang="zh-CN" altLang="zh-CN" sz="3600" dirty="0">
                <a:solidFill>
                  <a:srgbClr val="0000CC"/>
                </a:solidFill>
              </a:rPr>
            </a:br>
            <a:endParaRPr lang="zh-CN" altLang="zh-CN" sz="3600" dirty="0">
              <a:solidFill>
                <a:srgbClr val="0000CC"/>
              </a:solidFill>
            </a:endParaRPr>
          </a:p>
        </p:txBody>
      </p:sp>
      <p:sp>
        <p:nvSpPr>
          <p:cNvPr id="45058" name="内容占位符 2"/>
          <p:cNvSpPr>
            <a:spLocks noGrp="1"/>
          </p:cNvSpPr>
          <p:nvPr>
            <p:ph idx="1"/>
          </p:nvPr>
        </p:nvSpPr>
        <p:spPr>
          <a:xfrm>
            <a:off x="368300" y="838200"/>
            <a:ext cx="8356600" cy="5210175"/>
          </a:xfrm>
        </p:spPr>
        <p:txBody>
          <a:bodyPr vert="horz" wrap="square" lIns="91440" tIns="45720" rIns="91440" bIns="45720" numCol="1" anchor="t" anchorCtr="0" compatLnSpc="1"/>
          <a:lstStyle/>
          <a:p>
            <a:pPr marL="0" marR="0" lvl="0" indent="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2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200" b="1" i="0" u="none" strike="noStrike" kern="1200" cap="none" spc="0" normalizeH="0" baseline="0" noProof="1">
                <a:ln>
                  <a:noFill/>
                </a:ln>
                <a:solidFill>
                  <a:srgbClr val="0000CC"/>
                </a:solidFill>
                <a:effectLst/>
                <a:uLnTx/>
                <a:uFillTx/>
                <a:latin typeface="+mj-ea"/>
                <a:ea typeface="+mj-ea"/>
                <a:cs typeface="+mn-cs"/>
                <a:sym typeface="+mn-ea"/>
              </a:rPr>
              <a:t>一</a:t>
            </a:r>
            <a:r>
              <a:rPr kumimoji="0" lang="zh-CN" altLang="en-US" sz="22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200" b="1" i="0" u="none" strike="noStrike" kern="1200" cap="none" spc="0" normalizeH="0" baseline="0" noProof="1">
                <a:ln>
                  <a:noFill/>
                </a:ln>
                <a:solidFill>
                  <a:srgbClr val="0000CC"/>
                </a:solidFill>
                <a:effectLst/>
                <a:uLnTx/>
                <a:uFillTx/>
                <a:latin typeface="+mj-ea"/>
                <a:ea typeface="+mj-ea"/>
                <a:cs typeface="+mn-cs"/>
                <a:sym typeface="+mn-ea"/>
              </a:rPr>
              <a:t>基建项目</a:t>
            </a:r>
            <a:r>
              <a:rPr kumimoji="0" lang="zh-CN" altLang="en-US" sz="2200" b="1" i="0" u="none" strike="noStrike" kern="1200" cap="none" spc="0" normalizeH="0" baseline="0" noProof="1">
                <a:ln>
                  <a:noFill/>
                </a:ln>
                <a:solidFill>
                  <a:srgbClr val="0000CC"/>
                </a:solidFill>
                <a:effectLst/>
                <a:uLnTx/>
                <a:uFillTx/>
                <a:latin typeface="+mj-ea"/>
                <a:ea typeface="+mj-ea"/>
                <a:cs typeface="+mn-cs"/>
                <a:sym typeface="+mn-ea"/>
              </a:rPr>
              <a:t>的</a:t>
            </a:r>
            <a:r>
              <a:rPr kumimoji="0" lang="zh-CN" altLang="zh-CN" sz="2200" b="1" i="0" u="none" strike="noStrike" kern="1200" cap="none" spc="0" normalizeH="0" baseline="0" noProof="1">
                <a:ln>
                  <a:noFill/>
                </a:ln>
                <a:solidFill>
                  <a:srgbClr val="0000CC"/>
                </a:solidFill>
                <a:effectLst/>
                <a:uLnTx/>
                <a:uFillTx/>
                <a:latin typeface="+mj-ea"/>
                <a:ea typeface="+mj-ea"/>
                <a:cs typeface="+mn-cs"/>
                <a:sym typeface="+mn-ea"/>
              </a:rPr>
              <a:t>会计报表</a:t>
            </a:r>
            <a:endParaRPr kumimoji="0" lang="zh-CN" altLang="zh-CN" sz="2200" b="1" i="0" u="none" strike="noStrike" kern="1200" cap="none" spc="0" normalizeH="0" baseline="0" noProof="1">
              <a:ln>
                <a:noFill/>
              </a:ln>
              <a:solidFill>
                <a:srgbClr val="0000CC"/>
              </a:solidFill>
              <a:effectLst/>
              <a:uLnTx/>
              <a:uFillTx/>
              <a:latin typeface="+mj-ea"/>
              <a:ea typeface="+mj-ea"/>
              <a:cs typeface="+mn-cs"/>
              <a:sym typeface="+mn-ea"/>
            </a:endParaRPr>
          </a:p>
          <a:p>
            <a:pPr marL="0" marR="0" lvl="0" indent="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en-US" altLang="zh-CN" sz="2200" b="1" i="0" u="none" strike="noStrike" kern="1200" cap="none" spc="0" normalizeH="0" baseline="0" noProof="1">
                <a:ln>
                  <a:noFill/>
                </a:ln>
                <a:solidFill>
                  <a:srgbClr val="0000CC"/>
                </a:solidFill>
                <a:effectLst/>
                <a:uLnTx/>
                <a:uFillTx/>
                <a:latin typeface="+mj-ea"/>
                <a:ea typeface="+mj-ea"/>
                <a:cs typeface="+mn-cs"/>
              </a:rPr>
              <a:t>1</a:t>
            </a:r>
            <a:r>
              <a:rPr kumimoji="0" lang="zh-CN" altLang="zh-CN" sz="2200" b="1" i="0" u="none" strike="noStrike" kern="1200" cap="none" spc="0" normalizeH="0" baseline="0" noProof="1">
                <a:ln>
                  <a:noFill/>
                </a:ln>
                <a:solidFill>
                  <a:srgbClr val="0000CC"/>
                </a:solidFill>
                <a:effectLst/>
                <a:uLnTx/>
                <a:uFillTx/>
                <a:latin typeface="+mj-ea"/>
                <a:ea typeface="+mj-ea"/>
                <a:cs typeface="+mn-cs"/>
              </a:rPr>
              <a:t>、资金平衡表（会建</a:t>
            </a:r>
            <a:r>
              <a:rPr kumimoji="0" lang="en-US" altLang="zh-CN" sz="2200" b="1" i="0" u="none" strike="noStrike" kern="1200" cap="none" spc="0" normalizeH="0" baseline="0" noProof="1">
                <a:ln>
                  <a:noFill/>
                </a:ln>
                <a:solidFill>
                  <a:srgbClr val="0000CC"/>
                </a:solidFill>
                <a:effectLst/>
                <a:uLnTx/>
                <a:uFillTx/>
                <a:latin typeface="+mj-ea"/>
                <a:ea typeface="+mj-ea"/>
                <a:cs typeface="+mn-cs"/>
              </a:rPr>
              <a:t>01</a:t>
            </a:r>
            <a:r>
              <a:rPr kumimoji="0" lang="zh-CN" altLang="zh-CN" sz="2200" b="1" i="0" u="none" strike="noStrike" kern="1200" cap="none" spc="0" normalizeH="0" baseline="0" noProof="1">
                <a:ln>
                  <a:noFill/>
                </a:ln>
                <a:solidFill>
                  <a:srgbClr val="0000CC"/>
                </a:solidFill>
                <a:effectLst/>
                <a:uLnTx/>
                <a:uFillTx/>
                <a:latin typeface="+mj-ea"/>
                <a:ea typeface="+mj-ea"/>
                <a:cs typeface="+mn-cs"/>
              </a:rPr>
              <a:t>表）</a:t>
            </a:r>
            <a:endParaRPr kumimoji="0" lang="zh-CN" altLang="zh-CN" sz="22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zh-CN"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1</a:t>
            </a:r>
            <a:r>
              <a:rPr kumimoji="0" lang="zh-CN" altLang="zh-CN" sz="2200" b="0" i="0" u="none" strike="noStrike" kern="1200" cap="none" spc="0" normalizeH="0" baseline="0" noProof="1">
                <a:ln>
                  <a:noFill/>
                </a:ln>
                <a:solidFill>
                  <a:srgbClr val="0000CC"/>
                </a:solidFill>
                <a:effectLst/>
                <a:uLnTx/>
                <a:uFillTx/>
                <a:latin typeface="+mj-ea"/>
                <a:ea typeface="+mj-ea"/>
                <a:cs typeface="+mn-cs"/>
              </a:rPr>
              <a:t>）本表是综合反映各种资金来源和占用在年末终了的情况报表。</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zh-CN"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2</a:t>
            </a:r>
            <a:r>
              <a:rPr kumimoji="0" lang="zh-CN" altLang="zh-CN" sz="2200" b="0" i="0" u="none" strike="noStrike" kern="1200" cap="none" spc="0" normalizeH="0" baseline="0" noProof="1">
                <a:ln>
                  <a:noFill/>
                </a:ln>
                <a:solidFill>
                  <a:srgbClr val="0000CC"/>
                </a:solidFill>
                <a:effectLst/>
                <a:uLnTx/>
                <a:uFillTx/>
                <a:latin typeface="+mj-ea"/>
                <a:ea typeface="+mj-ea"/>
                <a:cs typeface="+mn-cs"/>
              </a:rPr>
              <a:t>）本表中的有关项目“年初数”栏的数据，根据上年的年末的“期末数”填列。各栏数据“期末数”按照账簿的期末余额填报或根据余额进行计算填列。</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zh-CN"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3</a:t>
            </a:r>
            <a:r>
              <a:rPr kumimoji="0" lang="zh-CN" altLang="zh-CN" sz="2200" b="0" i="0" u="none" strike="noStrike" kern="1200" cap="none" spc="0" normalizeH="0" baseline="0" noProof="1">
                <a:ln>
                  <a:noFill/>
                </a:ln>
                <a:solidFill>
                  <a:srgbClr val="0000CC"/>
                </a:solidFill>
                <a:effectLst/>
                <a:uLnTx/>
                <a:uFillTx/>
                <a:latin typeface="+mj-ea"/>
                <a:ea typeface="+mj-ea"/>
                <a:cs typeface="+mn-cs"/>
              </a:rPr>
              <a:t>）表中主要的逻辑关系：在建工程</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（建筑安装工程投资</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设备投资</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待摊投资</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其他投资）年末余额；交付使用资产</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固定资产</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流动资产</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无形资产</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递延资产；基建拨款合计</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以前年度</a:t>
            </a:r>
            <a:r>
              <a:rPr kumimoji="0" lang="zh-CN" altLang="zh-CN" sz="2200" b="0" i="0" u="none" strike="noStrike" kern="1200" cap="none" spc="0" normalizeH="0" baseline="0" noProof="1">
                <a:ln>
                  <a:noFill/>
                </a:ln>
                <a:solidFill>
                  <a:srgbClr val="FF0000"/>
                </a:solidFill>
                <a:effectLst/>
                <a:uLnTx/>
                <a:uFillTx/>
                <a:latin typeface="+mj-ea"/>
                <a:ea typeface="+mj-ea"/>
                <a:cs typeface="+mn-cs"/>
              </a:rPr>
              <a:t>基建拨款各明细</a:t>
            </a:r>
            <a:r>
              <a:rPr kumimoji="0" lang="zh-CN" altLang="zh-CN" sz="2200" b="0" i="0" u="none" strike="noStrike" kern="1200" cap="none" spc="0" normalizeH="0" baseline="0" noProof="1">
                <a:ln>
                  <a:noFill/>
                </a:ln>
                <a:solidFill>
                  <a:srgbClr val="0000CC"/>
                </a:solidFill>
                <a:effectLst/>
                <a:uLnTx/>
                <a:uFillTx/>
                <a:latin typeface="+mj-ea"/>
                <a:ea typeface="+mj-ea"/>
                <a:cs typeface="+mn-cs"/>
              </a:rPr>
              <a:t>余额</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本年度各级预算内拨款</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自筹资金拨款（待转自筹资金拨款）；预付及应收款合计</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各种预付款年末余额</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各种应收款年末余额；应付款合计</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各种应付款年末余额合计；资金来源各科目年末余额相加</a:t>
            </a:r>
            <a:r>
              <a:rPr kumimoji="0" lang="en-US"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资金占用各科目年末余额相加。</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None/>
              <a:defRPr/>
            </a:pP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内容占位符 2"/>
          <p:cNvSpPr>
            <a:spLocks noGrp="1"/>
          </p:cNvSpPr>
          <p:nvPr>
            <p:ph idx="1"/>
          </p:nvPr>
        </p:nvSpPr>
        <p:spPr>
          <a:xfrm>
            <a:off x="368300" y="641350"/>
            <a:ext cx="8356600" cy="5407025"/>
          </a:xfrm>
          <a:ln/>
        </p:spPr>
        <p:txBody>
          <a:bodyPr wrap="square" lIns="91440" tIns="45720" rIns="91440" bIns="45720" anchor="t" anchorCtr="0"/>
          <a:p>
            <a:pPr eaLnBrk="1" hangingPunct="1"/>
            <a:r>
              <a:rPr lang="en-US" altLang="zh-CN" sz="2200" b="1" dirty="0">
                <a:solidFill>
                  <a:srgbClr val="0000CC"/>
                </a:solidFill>
              </a:rPr>
              <a:t>2</a:t>
            </a:r>
            <a:r>
              <a:rPr lang="zh-CN" altLang="zh-CN" sz="2200" b="1" dirty="0">
                <a:solidFill>
                  <a:srgbClr val="0000CC"/>
                </a:solidFill>
              </a:rPr>
              <a:t>、基建投资表（会建</a:t>
            </a:r>
            <a:r>
              <a:rPr lang="en-US" altLang="zh-CN" sz="2200" b="1" dirty="0">
                <a:solidFill>
                  <a:srgbClr val="0000CC"/>
                </a:solidFill>
              </a:rPr>
              <a:t>02</a:t>
            </a:r>
            <a:r>
              <a:rPr lang="zh-CN" altLang="zh-CN" sz="2200" b="1" dirty="0">
                <a:solidFill>
                  <a:srgbClr val="0000CC"/>
                </a:solidFill>
              </a:rPr>
              <a:t>表）。</a:t>
            </a:r>
            <a:endParaRPr lang="zh-CN" altLang="zh-CN" sz="2200" b="1"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1</a:t>
            </a:r>
            <a:r>
              <a:rPr lang="zh-CN" altLang="en-US" sz="2200" dirty="0">
                <a:solidFill>
                  <a:srgbClr val="0000CC"/>
                </a:solidFill>
              </a:rPr>
              <a:t>）</a:t>
            </a:r>
            <a:r>
              <a:rPr lang="zh-CN" altLang="zh-CN" sz="2200" dirty="0">
                <a:solidFill>
                  <a:srgbClr val="0000CC"/>
                </a:solidFill>
              </a:rPr>
              <a:t>本表反映从开始建设到本期期末止累计拨入、借入的基本建设资金以及这些资金在各单项工程、单位工程的使用情况，是为了检查项目概算执行情况</a:t>
            </a:r>
            <a:r>
              <a:rPr lang="zh-CN" altLang="en-US" sz="2200" dirty="0">
                <a:solidFill>
                  <a:srgbClr val="0000CC"/>
                </a:solidFill>
              </a:rPr>
              <a:t>的报表。</a:t>
            </a:r>
            <a:endParaRPr lang="zh-CN" altLang="en-US" sz="2200"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）重要逻辑关系：</a:t>
            </a:r>
            <a:r>
              <a:rPr lang="zh-CN" altLang="zh-CN" sz="2200" dirty="0">
                <a:solidFill>
                  <a:srgbClr val="0000CC"/>
                </a:solidFill>
              </a:rPr>
              <a:t> 在建工程</a:t>
            </a:r>
            <a:r>
              <a:rPr lang="en-US" altLang="zh-CN" sz="2200" dirty="0">
                <a:solidFill>
                  <a:srgbClr val="0000CC"/>
                </a:solidFill>
              </a:rPr>
              <a:t>=</a:t>
            </a:r>
            <a:r>
              <a:rPr lang="zh-CN" altLang="zh-CN" sz="2200" dirty="0">
                <a:solidFill>
                  <a:srgbClr val="0000CC"/>
                </a:solidFill>
              </a:rPr>
              <a:t>表</a:t>
            </a:r>
            <a:r>
              <a:rPr lang="en-US" altLang="zh-CN" sz="2200" dirty="0">
                <a:solidFill>
                  <a:srgbClr val="0000CC"/>
                </a:solidFill>
              </a:rPr>
              <a:t>1</a:t>
            </a:r>
            <a:r>
              <a:rPr lang="zh-CN" altLang="zh-CN" sz="2200" dirty="0">
                <a:solidFill>
                  <a:srgbClr val="0000CC"/>
                </a:solidFill>
              </a:rPr>
              <a:t>中的“建筑安装工程投资</a:t>
            </a:r>
            <a:r>
              <a:rPr lang="en-US" altLang="zh-CN" sz="2200" dirty="0">
                <a:solidFill>
                  <a:srgbClr val="0000CC"/>
                </a:solidFill>
              </a:rPr>
              <a:t>+</a:t>
            </a:r>
            <a:r>
              <a:rPr lang="zh-CN" altLang="zh-CN" sz="2200" dirty="0">
                <a:solidFill>
                  <a:srgbClr val="0000CC"/>
                </a:solidFill>
              </a:rPr>
              <a:t>设备投资</a:t>
            </a:r>
            <a:r>
              <a:rPr lang="en-US" altLang="zh-CN" sz="2200" dirty="0">
                <a:solidFill>
                  <a:srgbClr val="0000CC"/>
                </a:solidFill>
              </a:rPr>
              <a:t>+</a:t>
            </a:r>
            <a:r>
              <a:rPr lang="zh-CN" altLang="zh-CN" sz="2200" dirty="0">
                <a:solidFill>
                  <a:srgbClr val="0000CC"/>
                </a:solidFill>
              </a:rPr>
              <a:t>待摊投资</a:t>
            </a:r>
            <a:r>
              <a:rPr lang="en-US" altLang="zh-CN" sz="2200" dirty="0">
                <a:solidFill>
                  <a:srgbClr val="0000CC"/>
                </a:solidFill>
              </a:rPr>
              <a:t>+</a:t>
            </a:r>
            <a:r>
              <a:rPr lang="zh-CN" altLang="zh-CN" sz="2200" dirty="0">
                <a:solidFill>
                  <a:srgbClr val="0000CC"/>
                </a:solidFill>
              </a:rPr>
              <a:t>其他投资”的年末余额，反映在建工程的总成本；其他基建支出</a:t>
            </a:r>
            <a:r>
              <a:rPr lang="en-US" altLang="zh-CN" sz="2200" dirty="0">
                <a:solidFill>
                  <a:srgbClr val="0000CC"/>
                </a:solidFill>
              </a:rPr>
              <a:t>=</a:t>
            </a:r>
            <a:r>
              <a:rPr lang="zh-CN" altLang="zh-CN" sz="2200" dirty="0">
                <a:solidFill>
                  <a:srgbClr val="0000CC"/>
                </a:solidFill>
              </a:rPr>
              <a:t>“转出投资</a:t>
            </a:r>
            <a:r>
              <a:rPr lang="en-US" altLang="zh-CN" sz="2200" dirty="0">
                <a:solidFill>
                  <a:srgbClr val="0000CC"/>
                </a:solidFill>
              </a:rPr>
              <a:t>+</a:t>
            </a:r>
            <a:r>
              <a:rPr lang="zh-CN" altLang="zh-CN" sz="2200" dirty="0">
                <a:solidFill>
                  <a:srgbClr val="0000CC"/>
                </a:solidFill>
              </a:rPr>
              <a:t>待核销基建支出”的年末余额。</a:t>
            </a:r>
            <a:endParaRPr lang="zh-CN" altLang="zh-CN" sz="2200" dirty="0">
              <a:solidFill>
                <a:srgbClr val="0000CC"/>
              </a:solidFill>
            </a:endParaRPr>
          </a:p>
          <a:p>
            <a:pPr eaLnBrk="1" hangingPunct="1"/>
            <a:r>
              <a:rPr lang="zh-CN" altLang="zh-CN" sz="2200" dirty="0">
                <a:solidFill>
                  <a:srgbClr val="0000CC"/>
                </a:solidFill>
              </a:rPr>
              <a:t>（</a:t>
            </a:r>
            <a:r>
              <a:rPr lang="en-US" altLang="zh-CN" sz="2200" dirty="0">
                <a:solidFill>
                  <a:srgbClr val="0000CC"/>
                </a:solidFill>
              </a:rPr>
              <a:t>3</a:t>
            </a:r>
            <a:r>
              <a:rPr lang="zh-CN" altLang="zh-CN" sz="2200" dirty="0">
                <a:solidFill>
                  <a:srgbClr val="0000CC"/>
                </a:solidFill>
              </a:rPr>
              <a:t>）“工程及费用项目”栏，按设计概算或投资计划所列的工程和费用名称填列，也即</a:t>
            </a:r>
            <a:r>
              <a:rPr lang="zh-CN" altLang="zh-CN" sz="2200" dirty="0">
                <a:solidFill>
                  <a:srgbClr val="FF0000"/>
                </a:solidFill>
              </a:rPr>
              <a:t>按单项工程和单位工程的名称填列</a:t>
            </a:r>
            <a:r>
              <a:rPr lang="zh-CN" altLang="zh-CN" sz="2200" dirty="0">
                <a:solidFill>
                  <a:srgbClr val="0000CC"/>
                </a:solidFill>
              </a:rPr>
              <a:t>；</a:t>
            </a:r>
            <a:r>
              <a:rPr lang="zh-CN" altLang="zh-CN" sz="2200" dirty="0">
                <a:solidFill>
                  <a:srgbClr val="FF0000"/>
                </a:solidFill>
              </a:rPr>
              <a:t>“概算数”</a:t>
            </a:r>
            <a:r>
              <a:rPr lang="zh-CN" altLang="zh-CN" sz="2200" dirty="0">
                <a:solidFill>
                  <a:srgbClr val="0000CC"/>
                </a:solidFill>
              </a:rPr>
              <a:t>是指被批准的建设项目概算数，各工程项目要对应单项工程和单位工程概算金额进行填列；“基建投资支出”按照单项工程和单位工程明细账对应的在建工程各科目期末余额合计进行填列。</a:t>
            </a:r>
            <a:endParaRPr lang="zh-CN" altLang="zh-CN" sz="2200" dirty="0">
              <a:solidFill>
                <a:srgbClr val="0000CC"/>
              </a:solidFill>
            </a:endParaRPr>
          </a:p>
          <a:p>
            <a:pPr eaLnBrk="1" hangingPunct="1"/>
            <a:endParaRPr lang="zh-CN" altLang="zh-CN" dirty="0"/>
          </a:p>
          <a:p>
            <a:pPr eaLnBrk="1" hangingPunct="1"/>
            <a:endParaRPr lang="zh-CN" altLang="zh-CN" dirty="0"/>
          </a:p>
          <a:p>
            <a:pPr eaLnBrk="1" hangingPunct="1"/>
            <a:endParaRPr lang="zh-CN" altLang="en-US" dirty="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内容占位符 2"/>
          <p:cNvSpPr>
            <a:spLocks noGrp="1"/>
          </p:cNvSpPr>
          <p:nvPr>
            <p:ph idx="1"/>
          </p:nvPr>
        </p:nvSpPr>
        <p:spPr>
          <a:ln/>
        </p:spPr>
        <p:txBody>
          <a:bodyPr wrap="square" lIns="91440" tIns="45720" rIns="91440" bIns="45720" anchor="t" anchorCtr="0"/>
          <a:p>
            <a:pPr eaLnBrk="1" hangingPunct="1"/>
            <a:r>
              <a:rPr lang="en-US" altLang="zh-CN" b="1" dirty="0">
                <a:solidFill>
                  <a:srgbClr val="0000CC"/>
                </a:solidFill>
              </a:rPr>
              <a:t>3.</a:t>
            </a:r>
            <a:r>
              <a:rPr lang="zh-CN" altLang="zh-CN" b="1" dirty="0">
                <a:solidFill>
                  <a:srgbClr val="0000CC"/>
                </a:solidFill>
              </a:rPr>
              <a:t>待摊投资明细表（会建</a:t>
            </a:r>
            <a:r>
              <a:rPr lang="en-US" altLang="zh-CN" b="1" dirty="0">
                <a:solidFill>
                  <a:srgbClr val="0000CC"/>
                </a:solidFill>
              </a:rPr>
              <a:t>03</a:t>
            </a:r>
            <a:r>
              <a:rPr lang="zh-CN" altLang="zh-CN" b="1" dirty="0">
                <a:solidFill>
                  <a:srgbClr val="0000CC"/>
                </a:solidFill>
              </a:rPr>
              <a:t>表）</a:t>
            </a:r>
            <a:endParaRPr lang="zh-CN" altLang="zh-CN" b="1" dirty="0">
              <a:solidFill>
                <a:srgbClr val="0000CC"/>
              </a:solidFill>
            </a:endParaRPr>
          </a:p>
          <a:p>
            <a:pPr eaLnBrk="1" hangingPunct="1"/>
            <a:r>
              <a:rPr lang="en-US" altLang="zh-CN" dirty="0">
                <a:solidFill>
                  <a:srgbClr val="0000CC"/>
                </a:solidFill>
              </a:rPr>
              <a:t>  </a:t>
            </a:r>
            <a:r>
              <a:rPr lang="zh-CN" altLang="zh-CN" dirty="0">
                <a:solidFill>
                  <a:srgbClr val="0000CC"/>
                </a:solidFill>
              </a:rPr>
              <a:t>本表是反映年度发生的待摊费用的明细账期末余额填列，是为了检查预算和财务制度的执行情况。根据待摊费用科目的各明细科目的借方发生额或贷方发生额进行填列。</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1"/>
          <p:cNvSpPr>
            <a:spLocks noGrp="1"/>
          </p:cNvSpPr>
          <p:nvPr>
            <p:ph type="title"/>
          </p:nvPr>
        </p:nvSpPr>
        <p:spPr>
          <a:ln/>
        </p:spPr>
        <p:txBody>
          <a:bodyPr wrap="square" lIns="91440" tIns="45720" rIns="91440" bIns="45720" anchor="b" anchorCtr="0"/>
          <a:p>
            <a:pPr eaLnBrk="1" hangingPunct="1"/>
            <a:r>
              <a:rPr lang="zh-CN" altLang="en-US" dirty="0">
                <a:solidFill>
                  <a:srgbClr val="0000CC"/>
                </a:solidFill>
              </a:rPr>
              <a:t>一、</a:t>
            </a:r>
            <a:r>
              <a:rPr lang="en-US" altLang="zh-CN" dirty="0">
                <a:solidFill>
                  <a:srgbClr val="0000CC"/>
                </a:solidFill>
              </a:rPr>
              <a:t>  </a:t>
            </a:r>
            <a:r>
              <a:rPr lang="zh-CN" altLang="zh-CN" dirty="0">
                <a:solidFill>
                  <a:srgbClr val="0000CC"/>
                </a:solidFill>
              </a:rPr>
              <a:t>基本建设财务管理概述</a:t>
            </a:r>
            <a:endParaRPr lang="zh-CN" altLang="en-US" dirty="0"/>
          </a:p>
        </p:txBody>
      </p:sp>
      <p:sp>
        <p:nvSpPr>
          <p:cNvPr id="3" name="内容占位符 2"/>
          <p:cNvSpPr>
            <a:spLocks noGrp="1"/>
          </p:cNvSpPr>
          <p:nvPr>
            <p:ph idx="1"/>
          </p:nvPr>
        </p:nvSpPr>
        <p:spPr>
          <a:xfrm>
            <a:off x="393700" y="836613"/>
            <a:ext cx="8356600" cy="5000625"/>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4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400" b="1" i="0" u="none" strike="noStrike" kern="1200" cap="none" spc="0" normalizeH="0" baseline="0" noProof="1">
                <a:ln>
                  <a:noFill/>
                </a:ln>
                <a:solidFill>
                  <a:srgbClr val="0000CC"/>
                </a:solidFill>
                <a:effectLst/>
                <a:uLnTx/>
                <a:uFillTx/>
                <a:latin typeface="+mj-ea"/>
                <a:ea typeface="+mj-ea"/>
                <a:cs typeface="+mn-cs"/>
                <a:sym typeface="+mn-ea"/>
              </a:rPr>
              <a:t>一</a:t>
            </a:r>
            <a:r>
              <a:rPr kumimoji="0" lang="zh-CN" altLang="en-US" sz="24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400" b="1" i="0" u="none" strike="noStrike" kern="1200" cap="none" spc="0" normalizeH="0" baseline="0" noProof="1">
                <a:ln>
                  <a:noFill/>
                </a:ln>
                <a:solidFill>
                  <a:srgbClr val="0000CC"/>
                </a:solidFill>
                <a:effectLst/>
                <a:uLnTx/>
                <a:uFillTx/>
                <a:latin typeface="+mj-ea"/>
                <a:ea typeface="+mj-ea"/>
                <a:cs typeface="+mn-cs"/>
                <a:sym typeface="+mn-ea"/>
              </a:rPr>
              <a:t>基本建设财务管理有关概念</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sym typeface="+mn-ea"/>
              </a:rPr>
              <a:t>1</a:t>
            </a:r>
            <a:r>
              <a:rPr kumimoji="0" lang="zh-CN" altLang="en-US" sz="24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400" b="1" i="0" u="none" strike="noStrike" kern="1200" cap="none" spc="0" normalizeH="0" baseline="0" noProof="1">
                <a:ln>
                  <a:noFill/>
                </a:ln>
                <a:solidFill>
                  <a:srgbClr val="0000CC"/>
                </a:solidFill>
                <a:effectLst/>
                <a:uLnTx/>
                <a:uFillTx/>
                <a:latin typeface="+mj-ea"/>
                <a:ea typeface="+mj-ea"/>
                <a:cs typeface="+mn-cs"/>
                <a:sym typeface="+mn-ea"/>
              </a:rPr>
              <a:t>基建项目的概念</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zh-CN" sz="2400" b="0" i="0" u="none" strike="noStrike" kern="1200" cap="none" spc="0" normalizeH="0" baseline="0" noProof="1">
                <a:ln>
                  <a:noFill/>
                </a:ln>
                <a:solidFill>
                  <a:srgbClr val="0000CC"/>
                </a:solidFill>
                <a:effectLst/>
                <a:uLnTx/>
                <a:uFillTx/>
                <a:latin typeface="+mj-ea"/>
                <a:ea typeface="+mj-ea"/>
                <a:cs typeface="+mn-cs"/>
                <a:sym typeface="+mn-ea"/>
              </a:rPr>
              <a:t>基建项目</a:t>
            </a:r>
            <a:r>
              <a:rPr kumimoji="0" lang="en-US" altLang="zh-CN" sz="2400" b="0" i="0" u="none" strike="noStrike" kern="1200" cap="none" spc="0" normalizeH="0" baseline="0" noProof="1">
                <a:ln>
                  <a:noFill/>
                </a:ln>
                <a:solidFill>
                  <a:srgbClr val="0000CC"/>
                </a:solidFill>
                <a:effectLst/>
                <a:uLnTx/>
                <a:uFillTx/>
                <a:latin typeface="+mj-ea"/>
                <a:ea typeface="+mj-ea"/>
                <a:cs typeface="+mn-cs"/>
                <a:sym typeface="+mn-ea"/>
              </a:rPr>
              <a:t>: </a:t>
            </a:r>
            <a:r>
              <a:rPr kumimoji="0" lang="zh-CN" altLang="zh-CN" sz="2400" b="0" i="0" u="none" strike="noStrike" kern="1200" cap="none" spc="0" normalizeH="0" baseline="0" noProof="1">
                <a:ln>
                  <a:noFill/>
                </a:ln>
                <a:solidFill>
                  <a:srgbClr val="0000CC"/>
                </a:solidFill>
                <a:effectLst/>
                <a:uLnTx/>
                <a:uFillTx/>
                <a:latin typeface="+mj-ea"/>
                <a:ea typeface="+mj-ea"/>
                <a:cs typeface="+mn-cs"/>
                <a:sym typeface="+mn-ea"/>
              </a:rPr>
              <a:t>指在一定时间内的一定场地上，投入一定资金，按照独立的总体设计，实行统一的核算管理，形成若干有内在联系的建设工程总体。从管理角度看，一个基建项目应该是在一个总体设计或概算范围内，由一个或若干个相互联系的单项工程组成，建设中实行统一核算，建成后可以独立运营，行政上可以统一管理的投资建设工程项目。政府预算投资卫生基建项目通常由发改部门审批按计划下达。</a:t>
            </a:r>
            <a:endParaRPr kumimoji="0" lang="zh-CN" altLang="zh-CN" sz="24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sym typeface="+mn-ea"/>
              </a:rPr>
              <a:t>2</a:t>
            </a:r>
            <a:r>
              <a:rPr kumimoji="0" lang="zh-CN" altLang="en-US" sz="2400" b="1" i="0" u="none" strike="noStrike" kern="1200" cap="none" spc="0" normalizeH="0" baseline="0" noProof="1">
                <a:ln>
                  <a:noFill/>
                </a:ln>
                <a:solidFill>
                  <a:srgbClr val="0000CC"/>
                </a:solidFill>
                <a:effectLst/>
                <a:uLnTx/>
                <a:uFillTx/>
                <a:latin typeface="+mj-ea"/>
                <a:ea typeface="+mj-ea"/>
                <a:cs typeface="+mn-cs"/>
                <a:sym typeface="+mn-ea"/>
              </a:rPr>
              <a:t>、</a:t>
            </a:r>
            <a:r>
              <a:rPr kumimoji="0" lang="zh-CN" altLang="zh-CN" sz="2400" b="1" i="0" u="none" strike="noStrike" kern="1200" cap="none" spc="0" normalizeH="0" baseline="0" noProof="1">
                <a:ln>
                  <a:noFill/>
                </a:ln>
                <a:solidFill>
                  <a:srgbClr val="0000CC"/>
                </a:solidFill>
                <a:effectLst/>
                <a:uLnTx/>
                <a:uFillTx/>
                <a:latin typeface="+mj-ea"/>
                <a:ea typeface="+mj-ea"/>
                <a:cs typeface="+mn-cs"/>
                <a:sym typeface="+mn-ea"/>
              </a:rPr>
              <a:t>项目基本建设的程序</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zh-CN" sz="2400" b="0" i="0" u="none" strike="noStrike" kern="1200" cap="none" spc="0" normalizeH="0" baseline="0" noProof="1">
                <a:ln>
                  <a:noFill/>
                </a:ln>
                <a:solidFill>
                  <a:srgbClr val="0000CC"/>
                </a:solidFill>
                <a:effectLst/>
                <a:uLnTx/>
                <a:uFillTx/>
                <a:latin typeface="+mj-ea"/>
                <a:ea typeface="+mj-ea"/>
                <a:cs typeface="+mn-cs"/>
                <a:sym typeface="+mn-ea"/>
              </a:rPr>
              <a:t>项目基本程序通常分为四个阶段和十个步骤，具体是：</a:t>
            </a:r>
            <a:endParaRPr kumimoji="0" lang="zh-CN" altLang="zh-CN" sz="24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en-US" sz="2400" b="0" i="0" u="none" strike="noStrike" kern="1200" cap="none" spc="0" normalizeH="0" baseline="0" noProof="1">
              <a:ln>
                <a:noFill/>
              </a:ln>
              <a:solidFill>
                <a:srgbClr val="6499AA"/>
              </a:solidFill>
              <a:effectLst/>
              <a:uLnTx/>
              <a:uFillTx/>
              <a:latin typeface="+mj-ea"/>
              <a:ea typeface="+mj-ea"/>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Rectangle 2"/>
          <p:cNvSpPr>
            <a:spLocks noGrp="1"/>
          </p:cNvSpPr>
          <p:nvPr>
            <p:ph type="title"/>
          </p:nvPr>
        </p:nvSpPr>
        <p:spPr>
          <a:xfrm>
            <a:off x="1147763" y="138113"/>
            <a:ext cx="6988175" cy="700087"/>
          </a:xfrm>
          <a:ln/>
        </p:spPr>
        <p:txBody>
          <a:bodyPr wrap="square" lIns="91440" tIns="45720" rIns="91440" bIns="45720" anchor="ctr" anchorCtr="0"/>
          <a:p>
            <a:pPr eaLnBrk="1" hangingPunct="1"/>
            <a:r>
              <a:rPr lang="zh-CN" altLang="en-US" dirty="0">
                <a:solidFill>
                  <a:srgbClr val="0000CC"/>
                </a:solidFill>
              </a:rPr>
              <a:t>（</a:t>
            </a:r>
            <a:r>
              <a:rPr lang="zh-CN" altLang="zh-CN" dirty="0">
                <a:solidFill>
                  <a:srgbClr val="0000CC"/>
                </a:solidFill>
              </a:rPr>
              <a:t>二</a:t>
            </a:r>
            <a:r>
              <a:rPr lang="zh-CN" altLang="en-US" dirty="0">
                <a:solidFill>
                  <a:srgbClr val="0000CC"/>
                </a:solidFill>
              </a:rPr>
              <a:t>）</a:t>
            </a:r>
            <a:r>
              <a:rPr lang="zh-CN" altLang="zh-CN" dirty="0">
                <a:solidFill>
                  <a:srgbClr val="0000CC"/>
                </a:solidFill>
              </a:rPr>
              <a:t>基建项目的竣工财务决算准备</a:t>
            </a:r>
            <a:endParaRPr lang="zh-CN" altLang="zh-CN" dirty="0">
              <a:solidFill>
                <a:srgbClr val="0000CC"/>
              </a:solidFill>
            </a:endParaRPr>
          </a:p>
        </p:txBody>
      </p:sp>
      <p:sp>
        <p:nvSpPr>
          <p:cNvPr id="46082" name="Rectangle 3"/>
          <p:cNvSpPr>
            <a:spLocks noGrp="1"/>
          </p:cNvSpPr>
          <p:nvPr>
            <p:ph idx="1"/>
          </p:nvPr>
        </p:nvSpPr>
        <p:spPr>
          <a:ln/>
        </p:spPr>
        <p:txBody>
          <a:bodyPr wrap="square" lIns="91440" tIns="45720" rIns="91440" bIns="45720" anchor="t" anchorCtr="0"/>
          <a:p>
            <a:pPr eaLnBrk="1" hangingPunct="1">
              <a:lnSpc>
                <a:spcPct val="80000"/>
              </a:lnSpc>
              <a:buNone/>
            </a:pPr>
            <a:r>
              <a:rPr lang="en-US" altLang="zh-CN" b="1" dirty="0">
                <a:solidFill>
                  <a:srgbClr val="0000CC"/>
                </a:solidFill>
                <a:latin typeface="宋体" panose="02010600030101010101" pitchFamily="2" charset="-122"/>
              </a:rPr>
              <a:t>1</a:t>
            </a:r>
            <a:r>
              <a:rPr lang="zh-CN" altLang="en-US" b="1" dirty="0">
                <a:solidFill>
                  <a:srgbClr val="0000CC"/>
                </a:solidFill>
                <a:latin typeface="宋体" panose="02010600030101010101" pitchFamily="2" charset="-122"/>
              </a:rPr>
              <a:t>、竣工财务决算的编制要求</a:t>
            </a:r>
            <a:endParaRPr lang="zh-CN" altLang="en-US" b="1" dirty="0">
              <a:solidFill>
                <a:srgbClr val="0000CC"/>
              </a:solidFill>
              <a:latin typeface="宋体" panose="02010600030101010101" pitchFamily="2" charset="-122"/>
            </a:endParaRPr>
          </a:p>
          <a:p>
            <a:pPr eaLnBrk="1" hangingPunct="1">
              <a:buNone/>
            </a:pPr>
            <a:r>
              <a:rPr lang="zh-CN" altLang="zh-CN" dirty="0">
                <a:solidFill>
                  <a:srgbClr val="0000CC"/>
                </a:solidFill>
              </a:rPr>
              <a:t>（1）按照规定组织竣工验收，保证竣工决算的及时性。 《基本建设财务管理规定》要求，已具备竣工验收条件的项目，</a:t>
            </a:r>
            <a:r>
              <a:rPr lang="zh-CN" altLang="zh-CN" dirty="0">
                <a:solidFill>
                  <a:srgbClr val="FF0000"/>
                </a:solidFill>
              </a:rPr>
              <a:t>三个月内应及时办理竣工决算工作。</a:t>
            </a:r>
            <a:r>
              <a:rPr lang="zh-CN" altLang="zh-CN" dirty="0">
                <a:solidFill>
                  <a:srgbClr val="0000CC"/>
                </a:solidFill>
              </a:rPr>
              <a:t>如三个月内不办理竣工验收和固定资产移交手续的视同项目已正式投产，其费用不得从基本建设投资中支付，所实现的收入作为经营收入，不再作为基本建设收入管理。 同时，在竣工财务决算未经批复之前，原机构不得撤销，项目负责人及财务主管人员不得调离。</a:t>
            </a:r>
            <a:endParaRPr lang="zh-CN" altLang="zh-CN" dirty="0">
              <a:solidFill>
                <a:srgbClr val="0000CC"/>
              </a:solidFill>
            </a:endParaRPr>
          </a:p>
          <a:p>
            <a:pPr eaLnBrk="1" hangingPunct="1">
              <a:buNone/>
            </a:pPr>
            <a:r>
              <a:rPr lang="zh-CN" altLang="zh-CN" dirty="0">
                <a:solidFill>
                  <a:srgbClr val="0000CC"/>
                </a:solidFill>
              </a:rPr>
              <a:t>（2）积累、整理竣工项目资料，保证竣工决算的完整性。 </a:t>
            </a:r>
            <a:endParaRPr lang="zh-CN" altLang="zh-CN" dirty="0">
              <a:solidFill>
                <a:srgbClr val="0000CC"/>
              </a:solidFill>
            </a:endParaRPr>
          </a:p>
          <a:p>
            <a:pPr eaLnBrk="1" hangingPunct="1">
              <a:buNone/>
            </a:pPr>
            <a:r>
              <a:rPr lang="zh-CN" altLang="zh-CN" dirty="0">
                <a:solidFill>
                  <a:srgbClr val="0000CC"/>
                </a:solidFill>
              </a:rPr>
              <a:t>（3）清理、核对各项账目，保证竣工决算的正确性。 </a:t>
            </a:r>
            <a:endParaRPr lang="zh-CN" altLang="en-US" dirty="0">
              <a:solidFill>
                <a:srgbClr val="0000CC"/>
              </a:solidFill>
              <a:latin typeface="宋体" panose="02010600030101010101" pitchFamily="2" charset="-122"/>
            </a:endParaRPr>
          </a:p>
          <a:p>
            <a:pPr eaLnBrk="1" hangingPunct="1">
              <a:lnSpc>
                <a:spcPct val="80000"/>
              </a:lnSpc>
              <a:buNone/>
            </a:pPr>
            <a:endParaRPr lang="zh-CN" altLang="en-US" dirty="0">
              <a:solidFill>
                <a:srgbClr val="0000CC"/>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内容占位符 2"/>
          <p:cNvSpPr>
            <a:spLocks noGrp="1"/>
          </p:cNvSpPr>
          <p:nvPr>
            <p:ph idx="1"/>
          </p:nvPr>
        </p:nvSpPr>
        <p:spPr>
          <a:xfrm>
            <a:off x="368300" y="623888"/>
            <a:ext cx="8356600" cy="5424487"/>
          </a:xfrm>
          <a:ln/>
        </p:spPr>
        <p:txBody>
          <a:bodyPr wrap="square" lIns="91440" tIns="45720" rIns="91440" bIns="45720" anchor="t" anchorCtr="0"/>
          <a:p>
            <a:pPr eaLnBrk="1" hangingPunct="1"/>
            <a:r>
              <a:rPr lang="en-US" altLang="zh-CN" b="1" dirty="0">
                <a:solidFill>
                  <a:srgbClr val="0000CC"/>
                </a:solidFill>
              </a:rPr>
              <a:t>2</a:t>
            </a:r>
            <a:r>
              <a:rPr lang="zh-CN" altLang="en-US" b="1" dirty="0">
                <a:solidFill>
                  <a:srgbClr val="0000CC"/>
                </a:solidFill>
              </a:rPr>
              <a:t>、竣工财务决算的编制步骤</a:t>
            </a:r>
            <a:endParaRPr lang="zh-CN" altLang="en-US" b="1" dirty="0">
              <a:solidFill>
                <a:srgbClr val="0000CC"/>
              </a:solidFill>
            </a:endParaRPr>
          </a:p>
          <a:p>
            <a:pPr eaLnBrk="1" hangingPunct="1"/>
            <a:r>
              <a:rPr lang="zh-CN" altLang="en-US" sz="2000" dirty="0">
                <a:solidFill>
                  <a:srgbClr val="0000CC"/>
                </a:solidFill>
              </a:rPr>
              <a:t>(1)收集、整理和分析有关依据资料： ①可行性研究报告；②立项批复文件、初步设计；③设计概算及设计概算调整批准文件；④招投标文件（书）；⑤历年投资计划及年度基本建设财务账簿、报表；⑥经财政部门或上级主管部门审核批准的项目预算；⑦工程承包合同；⑧器材采购合同；⑨工程结算资料；⑩基本建设工程结算审核报告；以及其他有关资料。</a:t>
            </a:r>
            <a:endParaRPr lang="zh-CN" altLang="en-US" sz="2000" dirty="0">
              <a:solidFill>
                <a:srgbClr val="0000CC"/>
              </a:solidFill>
            </a:endParaRPr>
          </a:p>
          <a:p>
            <a:pPr eaLnBrk="1" hangingPunct="1"/>
            <a:r>
              <a:rPr lang="zh-CN" altLang="en-US" sz="2000" dirty="0">
                <a:solidFill>
                  <a:srgbClr val="0000CC"/>
                </a:solidFill>
              </a:rPr>
              <a:t>(2)清理各项财务、债权债务和结余物资，做到帐帐、帐证、帐实、帐表相符；对各种材料、设备、工具、器具等结余物资，要逐项盘点核实，能变价处理的要变价作收入处理，不能处理的要填列清单。</a:t>
            </a:r>
            <a:endParaRPr lang="zh-CN" altLang="en-US" sz="2000" dirty="0">
              <a:solidFill>
                <a:srgbClr val="0000CC"/>
              </a:solidFill>
            </a:endParaRPr>
          </a:p>
          <a:p>
            <a:pPr eaLnBrk="1" hangingPunct="1"/>
            <a:r>
              <a:rPr lang="zh-CN" altLang="en-US" sz="2000" dirty="0">
                <a:solidFill>
                  <a:srgbClr val="0000CC"/>
                </a:solidFill>
              </a:rPr>
              <a:t>（3）编制竣工决算年度的基建报表</a:t>
            </a:r>
            <a:endParaRPr lang="zh-CN" altLang="en-US" sz="2000" dirty="0">
              <a:solidFill>
                <a:srgbClr val="0000CC"/>
              </a:solidFill>
            </a:endParaRPr>
          </a:p>
          <a:p>
            <a:pPr eaLnBrk="1" hangingPunct="1"/>
            <a:r>
              <a:rPr lang="zh-CN" altLang="en-US" sz="2000" dirty="0">
                <a:solidFill>
                  <a:srgbClr val="0000CC"/>
                </a:solidFill>
              </a:rPr>
              <a:t>包括：资金平衡表、基建投资表、待摊投资明细表、基建借款情况表等。</a:t>
            </a:r>
            <a:endParaRPr lang="zh-CN" altLang="en-US" sz="2000" dirty="0">
              <a:solidFill>
                <a:srgbClr val="0000CC"/>
              </a:solidFill>
            </a:endParaRPr>
          </a:p>
          <a:p>
            <a:pPr eaLnBrk="1" hangingPunct="1"/>
            <a:r>
              <a:rPr lang="zh-CN" altLang="en-US" sz="2000" dirty="0">
                <a:solidFill>
                  <a:srgbClr val="0000CC"/>
                </a:solidFill>
              </a:rPr>
              <a:t>（4）编制竣工财务决算报表 </a:t>
            </a:r>
            <a:endParaRPr lang="zh-CN" altLang="en-US" sz="2000" dirty="0">
              <a:solidFill>
                <a:srgbClr val="0000CC"/>
              </a:solidFill>
            </a:endParaRPr>
          </a:p>
          <a:p>
            <a:pPr eaLnBrk="1" hangingPunct="1"/>
            <a:r>
              <a:rPr lang="zh-CN" altLang="en-US" sz="2000" dirty="0">
                <a:solidFill>
                  <a:srgbClr val="0000CC"/>
                </a:solidFill>
              </a:rPr>
              <a:t>（5）编制竣工财务决算说明书</a:t>
            </a:r>
            <a:endParaRPr lang="zh-CN" altLang="en-US" sz="2000" dirty="0">
              <a:solidFill>
                <a:srgbClr val="0000CC"/>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Rectangle 3"/>
          <p:cNvSpPr>
            <a:spLocks noGrp="1"/>
          </p:cNvSpPr>
          <p:nvPr>
            <p:ph idx="1"/>
          </p:nvPr>
        </p:nvSpPr>
        <p:spPr>
          <a:xfrm>
            <a:off x="368300" y="866775"/>
            <a:ext cx="8356600" cy="5181600"/>
          </a:xfrm>
          <a:ln/>
        </p:spPr>
        <p:txBody>
          <a:bodyPr wrap="square" lIns="91440" tIns="45720" rIns="91440" bIns="45720" anchor="t" anchorCtr="0"/>
          <a:p>
            <a:pPr eaLnBrk="1" hangingPunct="1">
              <a:lnSpc>
                <a:spcPct val="80000"/>
              </a:lnSpc>
              <a:buNone/>
            </a:pPr>
            <a:r>
              <a:rPr lang="en-US" altLang="zh-CN" sz="2800" b="1" dirty="0">
                <a:solidFill>
                  <a:srgbClr val="0000CC"/>
                </a:solidFill>
                <a:latin typeface="宋体" panose="02010600030101010101" pitchFamily="2" charset="-122"/>
              </a:rPr>
              <a:t>3</a:t>
            </a:r>
            <a:r>
              <a:rPr lang="zh-CN" altLang="en-US" sz="2800" b="1" dirty="0">
                <a:solidFill>
                  <a:srgbClr val="0000CC"/>
                </a:solidFill>
                <a:latin typeface="宋体" panose="02010600030101010101" pitchFamily="2" charset="-122"/>
              </a:rPr>
              <a:t>、交付使用资产的成本构成</a:t>
            </a:r>
            <a:endParaRPr lang="zh-CN" altLang="en-US" sz="2800" b="1" dirty="0">
              <a:solidFill>
                <a:srgbClr val="0000CC"/>
              </a:solidFill>
              <a:latin typeface="宋体" panose="02010600030101010101" pitchFamily="2" charset="-122"/>
            </a:endParaRPr>
          </a:p>
          <a:p>
            <a:pPr eaLnBrk="1" hangingPunct="1">
              <a:buNone/>
            </a:pPr>
            <a:r>
              <a:rPr lang="zh-CN" altLang="zh-CN" sz="2200" dirty="0">
                <a:solidFill>
                  <a:srgbClr val="0000CC"/>
                </a:solidFill>
              </a:rPr>
              <a:t>（1）建设单位在办理竣工验收和资产交接手续以前，必须根据“建筑安装工程投资”、“设备投资”、“其他投资”和“待摊投资”等科目的明细记录，计算交付使用资产的实际成本。</a:t>
            </a:r>
            <a:endParaRPr lang="zh-CN" altLang="zh-CN" sz="2200" dirty="0">
              <a:solidFill>
                <a:srgbClr val="0000CC"/>
              </a:solidFill>
            </a:endParaRPr>
          </a:p>
          <a:p>
            <a:pPr eaLnBrk="1" hangingPunct="1">
              <a:buNone/>
            </a:pPr>
            <a:r>
              <a:rPr lang="zh-CN" altLang="zh-CN" sz="2200" dirty="0">
                <a:solidFill>
                  <a:srgbClr val="0000CC"/>
                </a:solidFill>
              </a:rPr>
              <a:t>（2）按照相关制度规定，交付使用资产成本的组成内容为：</a:t>
            </a:r>
            <a:endParaRPr lang="zh-CN" altLang="zh-CN" sz="2200" dirty="0">
              <a:solidFill>
                <a:srgbClr val="0000CC"/>
              </a:solidFill>
            </a:endParaRPr>
          </a:p>
          <a:p>
            <a:pPr eaLnBrk="1" hangingPunct="1">
              <a:buNone/>
            </a:pPr>
            <a:r>
              <a:rPr lang="zh-CN" altLang="zh-CN" sz="2200" dirty="0">
                <a:solidFill>
                  <a:srgbClr val="0000CC"/>
                </a:solidFill>
              </a:rPr>
              <a:t>　　①房屋、建筑物、管道、线路等固定资产的成本，包括：建筑工程成本、应分摊的待摊投资。</a:t>
            </a:r>
            <a:endParaRPr lang="zh-CN" altLang="zh-CN" sz="2200" dirty="0">
              <a:solidFill>
                <a:srgbClr val="0000CC"/>
              </a:solidFill>
            </a:endParaRPr>
          </a:p>
          <a:p>
            <a:pPr eaLnBrk="1" hangingPunct="1">
              <a:buNone/>
            </a:pPr>
            <a:r>
              <a:rPr lang="zh-CN" altLang="zh-CN" sz="2200" dirty="0">
                <a:solidFill>
                  <a:srgbClr val="0000CC"/>
                </a:solidFill>
              </a:rPr>
              <a:t>　　②动力设备和生产设备等固定资产的成本，包括：需要安装设备的采购成本；安装工程成本；设备基础、支柱等建筑工程成本或砌筑锅炉及各种特殊炉的建筑工程成本；应分摊的待摊投资。</a:t>
            </a:r>
            <a:endParaRPr lang="zh-CN" altLang="zh-CN" sz="2200" dirty="0">
              <a:solidFill>
                <a:srgbClr val="0000CC"/>
              </a:solidFill>
            </a:endParaRPr>
          </a:p>
          <a:p>
            <a:pPr eaLnBrk="1" hangingPunct="1">
              <a:buNone/>
            </a:pPr>
            <a:r>
              <a:rPr lang="zh-CN" altLang="zh-CN" sz="2200" dirty="0">
                <a:solidFill>
                  <a:srgbClr val="0000CC"/>
                </a:solidFill>
              </a:rPr>
              <a:t>　  其他不需要安装设备（器具）、无形资产和递延资产，一般仅计算采购成本，不分摊待摊投资。</a:t>
            </a:r>
            <a:endParaRPr lang="zh-CN" altLang="zh-CN" sz="2200" dirty="0">
              <a:solidFill>
                <a:srgbClr val="0000CC"/>
              </a:solidFill>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Rectangle 3"/>
          <p:cNvSpPr>
            <a:spLocks noGrp="1"/>
          </p:cNvSpPr>
          <p:nvPr>
            <p:ph idx="1"/>
          </p:nvPr>
        </p:nvSpPr>
        <p:spPr>
          <a:xfrm>
            <a:off x="368300" y="727075"/>
            <a:ext cx="8356600" cy="5321300"/>
          </a:xfrm>
          <a:ln/>
        </p:spPr>
        <p:txBody>
          <a:bodyPr wrap="square" lIns="91440" tIns="45720" rIns="91440" bIns="45720" anchor="t" anchorCtr="0"/>
          <a:p>
            <a:pPr eaLnBrk="1" hangingPunct="1">
              <a:lnSpc>
                <a:spcPct val="80000"/>
              </a:lnSpc>
              <a:buNone/>
            </a:pPr>
            <a:r>
              <a:rPr lang="en-US" altLang="zh-CN" sz="2800" b="1" dirty="0">
                <a:solidFill>
                  <a:srgbClr val="0000CC"/>
                </a:solidFill>
                <a:latin typeface="宋体" panose="02010600030101010101" pitchFamily="2" charset="-122"/>
              </a:rPr>
              <a:t>4</a:t>
            </a:r>
            <a:r>
              <a:rPr lang="zh-CN" altLang="en-US" sz="2800" b="1" dirty="0">
                <a:solidFill>
                  <a:srgbClr val="0000CC"/>
                </a:solidFill>
                <a:latin typeface="宋体" panose="02010600030101010101" pitchFamily="2" charset="-122"/>
              </a:rPr>
              <a:t>、待摊投资的分配</a:t>
            </a:r>
            <a:endParaRPr lang="zh-CN" altLang="en-US" sz="2800" b="1" dirty="0">
              <a:solidFill>
                <a:srgbClr val="0000CC"/>
              </a:solidFill>
              <a:latin typeface="宋体" panose="02010600030101010101" pitchFamily="2" charset="-122"/>
            </a:endParaRPr>
          </a:p>
          <a:p>
            <a:pPr eaLnBrk="1" hangingPunct="1">
              <a:buNone/>
            </a:pPr>
            <a:r>
              <a:rPr lang="zh-CN" altLang="en-US" sz="2000" b="1" dirty="0">
                <a:solidFill>
                  <a:srgbClr val="0000CC"/>
                </a:solidFill>
              </a:rPr>
              <a:t> </a:t>
            </a:r>
            <a:r>
              <a:rPr lang="zh-CN" altLang="zh-CN" sz="2000" dirty="0">
                <a:solidFill>
                  <a:srgbClr val="0000CC"/>
                </a:solidFill>
              </a:rPr>
              <a:t> 待摊投资的分配方法，可采用实际分配法和概算分配法分配到各交付使用资产明细项：</a:t>
            </a:r>
            <a:endParaRPr lang="zh-CN" altLang="zh-CN" sz="2000" dirty="0">
              <a:solidFill>
                <a:srgbClr val="0000CC"/>
              </a:solidFill>
            </a:endParaRPr>
          </a:p>
          <a:p>
            <a:pPr eaLnBrk="1" hangingPunct="1">
              <a:buNone/>
            </a:pPr>
            <a:r>
              <a:rPr lang="zh-CN" altLang="zh-CN" sz="2000" dirty="0">
                <a:solidFill>
                  <a:srgbClr val="0000CC"/>
                </a:solidFill>
              </a:rPr>
              <a:t>（1）按实际分配率分配。适用于建设工期较短、整个项目的所有单项工程一次竣工的建设项目。</a:t>
            </a:r>
            <a:endParaRPr lang="zh-CN" altLang="zh-CN" sz="2000" dirty="0">
              <a:solidFill>
                <a:srgbClr val="0000CC"/>
              </a:solidFill>
            </a:endParaRPr>
          </a:p>
          <a:p>
            <a:pPr eaLnBrk="1" hangingPunct="1">
              <a:buNone/>
            </a:pPr>
            <a:r>
              <a:rPr lang="zh-CN" altLang="zh-CN" sz="2000" dirty="0">
                <a:solidFill>
                  <a:srgbClr val="0000CC"/>
                </a:solidFill>
              </a:rPr>
              <a:t>    实际分配率=（待摊投资明细科目余额-其中可直接分配部分）÷（建筑工程明细科目余额+安装工程明细科目余额+在安装设备明细科目余额）×l00%。</a:t>
            </a:r>
            <a:endParaRPr lang="zh-CN" altLang="zh-CN" sz="2000" dirty="0">
              <a:solidFill>
                <a:srgbClr val="0000CC"/>
              </a:solidFill>
            </a:endParaRPr>
          </a:p>
          <a:p>
            <a:pPr eaLnBrk="1" hangingPunct="1">
              <a:buNone/>
            </a:pPr>
            <a:r>
              <a:rPr lang="zh-CN" altLang="zh-CN" sz="2000" dirty="0">
                <a:solidFill>
                  <a:srgbClr val="0000CC"/>
                </a:solidFill>
              </a:rPr>
              <a:t>（2）按概算分配率分配。适用于建设工期长、单项工程分期分批建成投产的建设项目。 </a:t>
            </a:r>
            <a:endParaRPr lang="zh-CN" altLang="zh-CN" sz="2000" dirty="0">
              <a:solidFill>
                <a:srgbClr val="0000CC"/>
              </a:solidFill>
            </a:endParaRPr>
          </a:p>
          <a:p>
            <a:pPr eaLnBrk="1" hangingPunct="1">
              <a:buNone/>
            </a:pPr>
            <a:r>
              <a:rPr lang="zh-CN" altLang="zh-CN" sz="2000" dirty="0">
                <a:solidFill>
                  <a:srgbClr val="0000CC"/>
                </a:solidFill>
              </a:rPr>
              <a:t> 概算分配率=(概算中各待摊投资项目的合计数-其中可直接分配部分)÷（概算中建筑工程、安装工程和需要安装设备投资合计）×100% </a:t>
            </a:r>
            <a:endParaRPr lang="zh-CN" altLang="zh-CN" sz="2000" dirty="0">
              <a:solidFill>
                <a:srgbClr val="0000CC"/>
              </a:solidFill>
            </a:endParaRPr>
          </a:p>
          <a:p>
            <a:pPr eaLnBrk="1" hangingPunct="1">
              <a:buNone/>
            </a:pPr>
            <a:r>
              <a:rPr lang="zh-CN" altLang="zh-CN" sz="2000" dirty="0">
                <a:solidFill>
                  <a:srgbClr val="0000CC"/>
                </a:solidFill>
              </a:rPr>
              <a:t>（3）某项固定资产应分配的待摊投资=该项固定资产的</a:t>
            </a:r>
            <a:r>
              <a:rPr lang="zh-CN" altLang="zh-CN" sz="2000" b="1" dirty="0">
                <a:solidFill>
                  <a:srgbClr val="0000CC"/>
                </a:solidFill>
              </a:rPr>
              <a:t>建筑工程</a:t>
            </a:r>
            <a:r>
              <a:rPr lang="zh-CN" altLang="zh-CN" sz="2000" dirty="0">
                <a:solidFill>
                  <a:srgbClr val="0000CC"/>
                </a:solidFill>
              </a:rPr>
              <a:t>、</a:t>
            </a:r>
            <a:r>
              <a:rPr lang="zh-CN" altLang="zh-CN" sz="2000" b="1" dirty="0">
                <a:solidFill>
                  <a:srgbClr val="0000CC"/>
                </a:solidFill>
              </a:rPr>
              <a:t>安装工程和需要安装设备的</a:t>
            </a:r>
            <a:r>
              <a:rPr lang="zh-CN" altLang="zh-CN" sz="2000" dirty="0">
                <a:solidFill>
                  <a:srgbClr val="0000CC"/>
                </a:solidFill>
              </a:rPr>
              <a:t>成本合计×实际分配率(或概算分配率)</a:t>
            </a:r>
            <a:endParaRPr lang="zh-CN" altLang="zh-CN" sz="2000" dirty="0">
              <a:solidFill>
                <a:srgbClr val="0000CC"/>
              </a:solidFill>
            </a:endParaRPr>
          </a:p>
          <a:p>
            <a:pPr eaLnBrk="1" hangingPunct="1"/>
            <a:endParaRPr lang="zh-CN" altLang="zh-CN" sz="2000" dirty="0">
              <a:solidFill>
                <a:srgbClr val="0000CC"/>
              </a:solidFill>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Rectangle 2"/>
          <p:cNvSpPr>
            <a:spLocks noGrp="1"/>
          </p:cNvSpPr>
          <p:nvPr>
            <p:ph type="title"/>
          </p:nvPr>
        </p:nvSpPr>
        <p:spPr>
          <a:xfrm>
            <a:off x="496888" y="139700"/>
            <a:ext cx="8051800" cy="700088"/>
          </a:xfrm>
          <a:ln/>
        </p:spPr>
        <p:txBody>
          <a:bodyPr wrap="square" lIns="91440" tIns="45720" rIns="91440" bIns="45720" anchor="ctr" anchorCtr="0"/>
          <a:p>
            <a:pPr eaLnBrk="1" hangingPunct="1"/>
            <a:r>
              <a:rPr lang="zh-CN" altLang="en-US" sz="2800" dirty="0">
                <a:solidFill>
                  <a:srgbClr val="0000CC"/>
                </a:solidFill>
              </a:rPr>
              <a:t>（三）基本建设项目竣工财务决算表的内容及编制</a:t>
            </a:r>
            <a:endParaRPr lang="zh-CN" altLang="en-US" sz="2800" dirty="0">
              <a:solidFill>
                <a:srgbClr val="0000CC"/>
              </a:solidFill>
            </a:endParaRPr>
          </a:p>
        </p:txBody>
      </p:sp>
      <p:sp>
        <p:nvSpPr>
          <p:cNvPr id="50178" name="Rectangle 3"/>
          <p:cNvSpPr>
            <a:spLocks noGrp="1"/>
          </p:cNvSpPr>
          <p:nvPr>
            <p:ph idx="1"/>
          </p:nvPr>
        </p:nvSpPr>
        <p:spPr>
          <a:ln/>
        </p:spPr>
        <p:txBody>
          <a:bodyPr wrap="square" lIns="91440" tIns="45720" rIns="91440" bIns="45720" anchor="t" anchorCtr="0"/>
          <a:p>
            <a:pPr eaLnBrk="1" hangingPunct="1">
              <a:lnSpc>
                <a:spcPct val="90000"/>
              </a:lnSpc>
              <a:buNone/>
            </a:pPr>
            <a:r>
              <a:rPr lang="en-US" altLang="zh-CN" b="1" dirty="0">
                <a:solidFill>
                  <a:srgbClr val="0000CC"/>
                </a:solidFill>
                <a:latin typeface="宋体" panose="02010600030101010101" pitchFamily="2" charset="-122"/>
              </a:rPr>
              <a:t>1</a:t>
            </a:r>
            <a:r>
              <a:rPr lang="zh-CN" altLang="en-US" b="1" dirty="0">
                <a:solidFill>
                  <a:srgbClr val="0000CC"/>
                </a:solidFill>
                <a:latin typeface="宋体" panose="02010600030101010101" pitchFamily="2" charset="-122"/>
              </a:rPr>
              <a:t>、基本建设项目概况表（建竣决０１表）</a:t>
            </a:r>
            <a:endParaRPr lang="zh-CN" altLang="en-US" b="1" dirty="0">
              <a:solidFill>
                <a:srgbClr val="0000CC"/>
              </a:solidFill>
              <a:latin typeface="宋体" panose="02010600030101010101" pitchFamily="2" charset="-122"/>
            </a:endParaRPr>
          </a:p>
          <a:p>
            <a:pPr eaLnBrk="1" hangingPunct="1">
              <a:lnSpc>
                <a:spcPct val="90000"/>
              </a:lnSpc>
              <a:buNone/>
            </a:pPr>
            <a:r>
              <a:rPr lang="zh-CN" altLang="en-US" dirty="0">
                <a:solidFill>
                  <a:srgbClr val="0000CC"/>
                </a:solidFill>
              </a:rPr>
              <a:t> 主要反映竣工项目新增生产能力、建设支出以及有关技术经济指标，用以考核计划和概预算的执行，分析投资效益。</a:t>
            </a:r>
            <a:endParaRPr lang="zh-CN" altLang="en-US" dirty="0">
              <a:solidFill>
                <a:srgbClr val="0000CC"/>
              </a:solidFill>
            </a:endParaRPr>
          </a:p>
          <a:p>
            <a:pPr eaLnBrk="1" hangingPunct="1">
              <a:lnSpc>
                <a:spcPct val="90000"/>
              </a:lnSpc>
            </a:pPr>
            <a:r>
              <a:rPr lang="zh-CN" altLang="en-US" dirty="0">
                <a:solidFill>
                  <a:srgbClr val="0000CC"/>
                </a:solidFill>
              </a:rPr>
              <a:t>主要填制方法：</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1</a:t>
            </a:r>
            <a:r>
              <a:rPr lang="zh-CN" altLang="en-US" dirty="0">
                <a:solidFill>
                  <a:srgbClr val="0000CC"/>
                </a:solidFill>
              </a:rPr>
              <a:t>）表中“建设项目名称”、“建设地址”、“主要设计单位”和“主要施工企业”，要按全称填列； </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）表中各项目的设计概算的指标，根据批准的设计文件和概算、计划等确定的数字填列； </a:t>
            </a:r>
            <a:endParaRPr lang="zh-CN" altLang="en-US" dirty="0">
              <a:solidFill>
                <a:srgbClr val="0000CC"/>
              </a:solidFill>
            </a:endParaRPr>
          </a:p>
          <a:p>
            <a:pPr eaLnBrk="1" hangingPunct="1">
              <a:lnSpc>
                <a:spcPct val="90000"/>
              </a:lnSpc>
              <a:buNone/>
            </a:pPr>
            <a:r>
              <a:rPr lang="zh-CN" altLang="en-US" dirty="0">
                <a:solidFill>
                  <a:srgbClr val="0000CC"/>
                </a:solidFill>
              </a:rPr>
              <a:t> （</a:t>
            </a:r>
            <a:r>
              <a:rPr lang="en-US" altLang="zh-CN" dirty="0">
                <a:solidFill>
                  <a:srgbClr val="0000CC"/>
                </a:solidFill>
              </a:rPr>
              <a:t>3)</a:t>
            </a:r>
            <a:r>
              <a:rPr lang="zh-CN" altLang="en-US" dirty="0">
                <a:solidFill>
                  <a:srgbClr val="0000CC"/>
                </a:solidFill>
              </a:rPr>
              <a:t>表中所列“新增生产能力”、“完成主要工程量”，根据建设单位统计资料和施工单位提供的有关成本核算资料填列；</a:t>
            </a:r>
            <a:r>
              <a:rPr lang="zh-CN" altLang="en-US" b="1" dirty="0">
                <a:solidFill>
                  <a:srgbClr val="0000CC"/>
                </a:solidFill>
              </a:rPr>
              <a:t> </a:t>
            </a:r>
            <a:endParaRPr lang="zh-CN" altLang="en-US" b="1" dirty="0">
              <a:solidFill>
                <a:srgbClr val="0000CC"/>
              </a:solidFill>
            </a:endParaRPr>
          </a:p>
          <a:p>
            <a:pPr eaLnBrk="1" hangingPunct="1">
              <a:lnSpc>
                <a:spcPct val="90000"/>
              </a:lnSpc>
              <a:buNone/>
            </a:pPr>
            <a:endParaRPr lang="zh-CN" altLang="en-US" b="1" dirty="0">
              <a:solidFill>
                <a:srgbClr val="0000CC"/>
              </a:solidFill>
            </a:endParaRPr>
          </a:p>
          <a:p>
            <a:pPr eaLnBrk="1" hangingPunct="1">
              <a:lnSpc>
                <a:spcPct val="90000"/>
              </a:lnSpc>
              <a:buNone/>
            </a:pPr>
            <a:endParaRPr lang="zh-CN" altLang="en-US" dirty="0">
              <a:latin typeface="宋体" panose="02010600030101010101" pitchFamily="2" charset="-122"/>
            </a:endParaRPr>
          </a:p>
          <a:p>
            <a:pPr eaLnBrk="1" hangingPunct="1">
              <a:lnSpc>
                <a:spcPct val="90000"/>
              </a:lnSpc>
              <a:buNone/>
            </a:pPr>
            <a:endParaRPr lang="en-US" altLang="zh-CN"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Rectangle 2"/>
          <p:cNvSpPr>
            <a:spLocks noGrp="1"/>
          </p:cNvSpPr>
          <p:nvPr>
            <p:ph type="title"/>
          </p:nvPr>
        </p:nvSpPr>
        <p:spPr>
          <a:xfrm>
            <a:off x="973138" y="261938"/>
            <a:ext cx="7050087" cy="785812"/>
          </a:xfrm>
          <a:ln/>
        </p:spPr>
        <p:txBody>
          <a:bodyPr wrap="square" lIns="91440" tIns="45720" rIns="91440" bIns="45720" anchor="ctr" anchorCtr="0"/>
          <a:p>
            <a:pPr eaLnBrk="1" hangingPunct="1"/>
            <a:r>
              <a:rPr lang="en-US" altLang="zh-CN" sz="2400" dirty="0">
                <a:solidFill>
                  <a:srgbClr val="0000CC"/>
                </a:solidFill>
                <a:latin typeface="宋体" panose="02010600030101010101" pitchFamily="2" charset="-122"/>
              </a:rPr>
              <a:t>1</a:t>
            </a:r>
            <a:r>
              <a:rPr lang="zh-CN" altLang="en-US" sz="2400" dirty="0">
                <a:solidFill>
                  <a:srgbClr val="0000CC"/>
                </a:solidFill>
                <a:latin typeface="宋体" panose="02010600030101010101" pitchFamily="2" charset="-122"/>
              </a:rPr>
              <a:t>、基本建设项目概况表（建竣决０１表</a:t>
            </a:r>
            <a:r>
              <a:rPr lang="en-US" altLang="zh-CN" sz="2400" dirty="0">
                <a:solidFill>
                  <a:srgbClr val="0000CC"/>
                </a:solidFill>
                <a:latin typeface="宋体" panose="02010600030101010101" pitchFamily="2" charset="-122"/>
              </a:rPr>
              <a:t>-</a:t>
            </a:r>
            <a:r>
              <a:rPr lang="zh-CN" altLang="en-US" sz="2400" dirty="0">
                <a:solidFill>
                  <a:srgbClr val="0000CC"/>
                </a:solidFill>
                <a:latin typeface="宋体" panose="02010600030101010101" pitchFamily="2" charset="-122"/>
              </a:rPr>
              <a:t>新</a:t>
            </a:r>
            <a:r>
              <a:rPr lang="en-US" altLang="zh-CN" sz="2400" dirty="0">
                <a:solidFill>
                  <a:srgbClr val="0000CC"/>
                </a:solidFill>
                <a:latin typeface="宋体" panose="02010600030101010101" pitchFamily="2" charset="-122"/>
              </a:rPr>
              <a:t>1-1</a:t>
            </a:r>
            <a:r>
              <a:rPr lang="zh-CN" altLang="en-US" sz="2400" dirty="0">
                <a:solidFill>
                  <a:srgbClr val="0000CC"/>
                </a:solidFill>
                <a:latin typeface="宋体" panose="02010600030101010101" pitchFamily="2" charset="-122"/>
              </a:rPr>
              <a:t>表）</a:t>
            </a:r>
            <a:endParaRPr lang="zh-CN" altLang="en-US" sz="2400" dirty="0">
              <a:solidFill>
                <a:srgbClr val="0000CC"/>
              </a:solidFill>
              <a:latin typeface="宋体" panose="02010600030101010101" pitchFamily="2" charset="-122"/>
            </a:endParaRPr>
          </a:p>
        </p:txBody>
      </p:sp>
      <p:sp>
        <p:nvSpPr>
          <p:cNvPr id="51202" name="Rectangle 3"/>
          <p:cNvSpPr>
            <a:spLocks noGrp="1"/>
          </p:cNvSpPr>
          <p:nvPr>
            <p:ph idx="1"/>
          </p:nvPr>
        </p:nvSpPr>
        <p:spPr>
          <a:ln/>
        </p:spPr>
        <p:txBody>
          <a:bodyPr wrap="square" lIns="91440" tIns="45720" rIns="91440" bIns="45720" anchor="t" anchorCtr="0"/>
          <a:p>
            <a:pPr eaLnBrk="1" hangingPunct="1">
              <a:lnSpc>
                <a:spcPct val="80000"/>
              </a:lnSpc>
              <a:buNone/>
            </a:pPr>
            <a:r>
              <a:rPr lang="zh-CN" altLang="en-US" sz="2500" dirty="0">
                <a:solidFill>
                  <a:srgbClr val="0000CC"/>
                </a:solidFill>
              </a:rPr>
              <a:t>（</a:t>
            </a:r>
            <a:r>
              <a:rPr lang="en-US" altLang="zh-CN" sz="2500" dirty="0">
                <a:solidFill>
                  <a:srgbClr val="0000CC"/>
                </a:solidFill>
              </a:rPr>
              <a:t>4</a:t>
            </a:r>
            <a:r>
              <a:rPr lang="zh-CN" altLang="en-US" sz="2500" dirty="0">
                <a:solidFill>
                  <a:srgbClr val="0000CC"/>
                </a:solidFill>
              </a:rPr>
              <a:t>）表中“基建支出”是指建设项目从开工起至竣工为止发生的全部基本建设支出。</a:t>
            </a:r>
            <a:endParaRPr lang="zh-CN" altLang="en-US" sz="2500" dirty="0">
              <a:solidFill>
                <a:srgbClr val="0000CC"/>
              </a:solidFill>
            </a:endParaRPr>
          </a:p>
          <a:p>
            <a:pPr eaLnBrk="1" hangingPunct="1">
              <a:lnSpc>
                <a:spcPct val="80000"/>
              </a:lnSpc>
              <a:buNone/>
            </a:pPr>
            <a:r>
              <a:rPr lang="zh-CN" altLang="en-US" sz="2500" dirty="0">
                <a:solidFill>
                  <a:srgbClr val="0000CC"/>
                </a:solidFill>
              </a:rPr>
              <a:t>①“建筑安装工程”、“设备、工具、器具”、“待摊投资”和“其他投资”构成建设项目的建设成本。 </a:t>
            </a:r>
            <a:endParaRPr lang="zh-CN" altLang="en-US" sz="2500" dirty="0">
              <a:solidFill>
                <a:srgbClr val="0000CC"/>
              </a:solidFill>
            </a:endParaRPr>
          </a:p>
          <a:p>
            <a:pPr eaLnBrk="1" hangingPunct="1">
              <a:lnSpc>
                <a:spcPct val="80000"/>
              </a:lnSpc>
              <a:buNone/>
            </a:pPr>
            <a:r>
              <a:rPr lang="zh-CN" altLang="en-US" sz="2500" dirty="0">
                <a:solidFill>
                  <a:srgbClr val="0000CC"/>
                </a:solidFill>
              </a:rPr>
              <a:t>②“待核销基建支出”是指非经营性项目发生的水土保持、城市绿化、取消项目可行性研究费、项目报废等不能形成资产部分的投资。对于能够形成资产部分的投资，应计入交付使用资产价值。</a:t>
            </a:r>
            <a:endParaRPr lang="zh-CN" altLang="en-US" sz="2500" dirty="0">
              <a:solidFill>
                <a:srgbClr val="0000CC"/>
              </a:solidFill>
            </a:endParaRPr>
          </a:p>
          <a:p>
            <a:pPr eaLnBrk="1" hangingPunct="1">
              <a:lnSpc>
                <a:spcPct val="80000"/>
              </a:lnSpc>
              <a:buNone/>
            </a:pPr>
            <a:r>
              <a:rPr lang="zh-CN" altLang="en-US" sz="2500" dirty="0">
                <a:solidFill>
                  <a:srgbClr val="0000CC"/>
                </a:solidFill>
              </a:rPr>
              <a:t>③“非经营性项目转出投资”是指建设项目为项目配套的专用设施投资，包括专用道路、专用通讯设施、送变电站、地下管道等，其产权不属于本单位的投资支出，对于产权归属本单位的，应计人交付使用资产价值。</a:t>
            </a:r>
            <a:endParaRPr lang="zh-CN" altLang="en-US" sz="2500" dirty="0">
              <a:solidFill>
                <a:srgbClr val="0000CC"/>
              </a:solidFill>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Rectangle 3"/>
          <p:cNvSpPr>
            <a:spLocks noGrp="1"/>
          </p:cNvSpPr>
          <p:nvPr>
            <p:ph idx="1"/>
          </p:nvPr>
        </p:nvSpPr>
        <p:spPr>
          <a:xfrm>
            <a:off x="376238" y="825500"/>
            <a:ext cx="8356600" cy="5214938"/>
          </a:xfrm>
          <a:ln/>
        </p:spPr>
        <p:txBody>
          <a:bodyPr wrap="square" lIns="91440" tIns="45720" rIns="91440" bIns="45720" anchor="t" anchorCtr="0"/>
          <a:p>
            <a:pPr eaLnBrk="1" hangingPunct="1">
              <a:lnSpc>
                <a:spcPct val="80000"/>
              </a:lnSpc>
              <a:buNone/>
            </a:pPr>
            <a:r>
              <a:rPr lang="en-US" altLang="zh-CN" b="1" dirty="0">
                <a:solidFill>
                  <a:srgbClr val="0000CC"/>
                </a:solidFill>
                <a:latin typeface="宋体" panose="02010600030101010101" pitchFamily="2" charset="-122"/>
              </a:rPr>
              <a:t>2</a:t>
            </a:r>
            <a:r>
              <a:rPr lang="zh-CN" altLang="en-US" b="1" dirty="0">
                <a:solidFill>
                  <a:srgbClr val="0000CC"/>
                </a:solidFill>
                <a:latin typeface="宋体" panose="02010600030101010101" pitchFamily="2" charset="-122"/>
              </a:rPr>
              <a:t>、基本建设项目竣工财务决算表（建竣决０２表</a:t>
            </a:r>
            <a:r>
              <a:rPr lang="en-US" altLang="zh-CN" b="1" dirty="0">
                <a:solidFill>
                  <a:srgbClr val="0000CC"/>
                </a:solidFill>
                <a:latin typeface="宋体" panose="02010600030101010101" pitchFamily="2" charset="-122"/>
              </a:rPr>
              <a:t>-</a:t>
            </a:r>
            <a:r>
              <a:rPr lang="zh-CN" altLang="en-US" b="1" dirty="0">
                <a:solidFill>
                  <a:srgbClr val="0000CC"/>
                </a:solidFill>
                <a:latin typeface="宋体" panose="02010600030101010101" pitchFamily="2" charset="-122"/>
              </a:rPr>
              <a:t>新</a:t>
            </a:r>
            <a:r>
              <a:rPr lang="en-US" altLang="zh-CN" b="1" dirty="0">
                <a:solidFill>
                  <a:srgbClr val="0000CC"/>
                </a:solidFill>
                <a:latin typeface="宋体" panose="02010600030101010101" pitchFamily="2" charset="-122"/>
              </a:rPr>
              <a:t>1-2</a:t>
            </a:r>
            <a:r>
              <a:rPr lang="zh-CN" altLang="en-US" b="1" dirty="0">
                <a:solidFill>
                  <a:srgbClr val="0000CC"/>
                </a:solidFill>
                <a:latin typeface="宋体" panose="02010600030101010101" pitchFamily="2" charset="-122"/>
              </a:rPr>
              <a:t>表）</a:t>
            </a:r>
            <a:endParaRPr lang="zh-CN" altLang="en-US" b="1" dirty="0">
              <a:solidFill>
                <a:srgbClr val="0000CC"/>
              </a:solidFill>
              <a:latin typeface="宋体" panose="02010600030101010101" pitchFamily="2" charset="-122"/>
            </a:endParaRPr>
          </a:p>
          <a:p>
            <a:pPr eaLnBrk="1" hangingPunct="1">
              <a:lnSpc>
                <a:spcPct val="90000"/>
              </a:lnSpc>
              <a:buNone/>
            </a:pPr>
            <a:r>
              <a:rPr lang="zh-CN" altLang="en-US" dirty="0">
                <a:solidFill>
                  <a:srgbClr val="0000CC"/>
                </a:solidFill>
              </a:rPr>
              <a:t>该表反映竣工的建设项目从开工到竣工为止全部资金来源和资金运用的情况，它作为报告上级核销基本建设支出和基本建设拨款的依据。此表采用平衡表形式，即资金来源合计等于资金占用合计，表内数据根据有关总帐、明细帐及建设管理资料分析填列。具体编制方法是：</a:t>
            </a:r>
            <a:endParaRPr lang="zh-CN" altLang="en-US" dirty="0">
              <a:solidFill>
                <a:srgbClr val="0000CC"/>
              </a:solidFill>
            </a:endParaRPr>
          </a:p>
          <a:p>
            <a:pPr eaLnBrk="1" hangingPunct="1">
              <a:lnSpc>
                <a:spcPct val="90000"/>
              </a:lnSpc>
              <a:buNone/>
            </a:pPr>
            <a:r>
              <a:rPr lang="zh-CN" altLang="en-US" dirty="0">
                <a:solidFill>
                  <a:srgbClr val="0000CC"/>
                </a:solidFill>
              </a:rPr>
              <a:t>（１）表中资金来源项下“基建拨款”各项、“基建借款</a:t>
            </a:r>
            <a:r>
              <a:rPr lang="en-US" altLang="zh-CN" dirty="0">
                <a:solidFill>
                  <a:srgbClr val="0000CC"/>
                </a:solidFill>
              </a:rPr>
              <a:t>”</a:t>
            </a:r>
            <a:r>
              <a:rPr lang="zh-CN" altLang="en-US" dirty="0">
                <a:solidFill>
                  <a:srgbClr val="0000CC"/>
                </a:solidFill>
              </a:rPr>
              <a:t>等和资金占用项下“交付使用资产”、“待核销基建支出”、“非经营性转出投资”等项目，填列项目自开工建设至竣工止的累计数。表中其余各项目填列办理竣工验收时的结余数。</a:t>
            </a:r>
            <a:endParaRPr lang="zh-CN" altLang="en-US" dirty="0">
              <a:solidFill>
                <a:srgbClr val="0000CC"/>
              </a:solidFill>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Rectangle 3"/>
          <p:cNvSpPr>
            <a:spLocks noGrp="1"/>
          </p:cNvSpPr>
          <p:nvPr>
            <p:ph idx="1"/>
          </p:nvPr>
        </p:nvSpPr>
        <p:spPr>
          <a:xfrm>
            <a:off x="368300" y="809625"/>
            <a:ext cx="8356600" cy="5238750"/>
          </a:xfrm>
          <a:ln/>
        </p:spPr>
        <p:txBody>
          <a:bodyPr wrap="square" lIns="91440" tIns="45720" rIns="91440" bIns="45720" anchor="t" anchorCtr="0"/>
          <a:p>
            <a:pPr eaLnBrk="1" hangingPunct="1">
              <a:lnSpc>
                <a:spcPct val="9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 “交付使用资产”、“待核销基建支出”、“非经营项目转出投资”项目：根据竣工年度的“基建投资表”中的“基建投资支出”项的“已移交资产”、“待核销基建支出”、“转出投资”数额，或根据“交付使用资产”、“待核销基建支出”和“转出投资”科目在项目建设期间各年借方发生额合计数分析填列。</a:t>
            </a:r>
            <a:endParaRPr lang="zh-CN" altLang="en-US" dirty="0">
              <a:solidFill>
                <a:srgbClr val="0000CC"/>
              </a:solidFill>
            </a:endParaRPr>
          </a:p>
          <a:p>
            <a:pPr eaLnBrk="1" hangingPunct="1">
              <a:lnSpc>
                <a:spcPct val="90000"/>
              </a:lnSpc>
            </a:pPr>
            <a:r>
              <a:rPr lang="zh-CN" altLang="en-US" dirty="0">
                <a:solidFill>
                  <a:srgbClr val="0000CC"/>
                </a:solidFill>
              </a:rPr>
              <a:t>“在建工程”项目，即未能移交的</a:t>
            </a:r>
            <a:r>
              <a:rPr lang="en-US" altLang="zh-CN" dirty="0">
                <a:solidFill>
                  <a:srgbClr val="0000CC"/>
                </a:solidFill>
              </a:rPr>
              <a:t>“</a:t>
            </a:r>
            <a:r>
              <a:rPr lang="zh-CN" altLang="en-US" dirty="0">
                <a:solidFill>
                  <a:srgbClr val="0000CC"/>
                </a:solidFill>
              </a:rPr>
              <a:t>收尾工程</a:t>
            </a:r>
            <a:r>
              <a:rPr lang="en-US" altLang="zh-CN" dirty="0">
                <a:solidFill>
                  <a:srgbClr val="0000CC"/>
                </a:solidFill>
              </a:rPr>
              <a:t>”</a:t>
            </a:r>
            <a:r>
              <a:rPr lang="zh-CN" altLang="en-US" dirty="0">
                <a:solidFill>
                  <a:srgbClr val="0000CC"/>
                </a:solidFill>
              </a:rPr>
              <a:t>。</a:t>
            </a:r>
            <a:endParaRPr lang="zh-CN" altLang="en-US" dirty="0">
              <a:solidFill>
                <a:srgbClr val="0000CC"/>
              </a:solidFill>
            </a:endParaRPr>
          </a:p>
          <a:p>
            <a:pPr eaLnBrk="1" hangingPunct="1">
              <a:lnSpc>
                <a:spcPct val="90000"/>
              </a:lnSpc>
            </a:pPr>
            <a:r>
              <a:rPr lang="zh-CN" altLang="en-US" dirty="0">
                <a:solidFill>
                  <a:srgbClr val="0000CC"/>
                </a:solidFill>
              </a:rPr>
              <a:t>（</a:t>
            </a:r>
            <a:r>
              <a:rPr lang="en-US" altLang="zh-CN" dirty="0">
                <a:solidFill>
                  <a:srgbClr val="0000CC"/>
                </a:solidFill>
              </a:rPr>
              <a:t>3</a:t>
            </a:r>
            <a:r>
              <a:rPr lang="zh-CN" altLang="en-US" dirty="0">
                <a:solidFill>
                  <a:srgbClr val="0000CC"/>
                </a:solidFill>
              </a:rPr>
              <a:t>）““器材”、 “货币资金”、“预付及应收款”、“固定资产原价”、“累计折旧”、“固定资产清理”、“待处理固定资产损失”项目：根据竣工年度的“资金平衡表”中的上述各项目金额填列，或根据项目竣工年度的上述各有关科目期末余额直接或分析（汇总）填列。</a:t>
            </a:r>
            <a:endParaRPr lang="zh-CN" altLang="en-US" dirty="0">
              <a:solidFill>
                <a:srgbClr val="0000CC"/>
              </a:solidFill>
            </a:endParaRPr>
          </a:p>
          <a:p>
            <a:pPr eaLnBrk="1" hangingPunct="1">
              <a:lnSpc>
                <a:spcPct val="90000"/>
              </a:lnSpc>
            </a:pPr>
            <a:endParaRPr lang="zh-CN" altLang="en-US" dirty="0">
              <a:solidFill>
                <a:srgbClr val="0000CC"/>
              </a:solidFil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Rectangle 3"/>
          <p:cNvSpPr>
            <a:spLocks noGrp="1"/>
          </p:cNvSpPr>
          <p:nvPr>
            <p:ph idx="1"/>
          </p:nvPr>
        </p:nvSpPr>
        <p:spPr>
          <a:xfrm>
            <a:off x="146050" y="700088"/>
            <a:ext cx="8677275" cy="5348287"/>
          </a:xfrm>
          <a:ln/>
        </p:spPr>
        <p:txBody>
          <a:bodyPr wrap="square" lIns="91440" tIns="45720" rIns="91440" bIns="45720" anchor="t" anchorCtr="0"/>
          <a:p>
            <a:pPr eaLnBrk="1" hangingPunct="1">
              <a:lnSpc>
                <a:spcPct val="80000"/>
              </a:lnSpc>
              <a:buNone/>
            </a:pPr>
            <a:r>
              <a:rPr lang="en-US" altLang="zh-CN" b="1" dirty="0">
                <a:solidFill>
                  <a:srgbClr val="FF0000"/>
                </a:solidFill>
              </a:rPr>
              <a:t>3.</a:t>
            </a:r>
            <a:r>
              <a:rPr lang="zh-CN" altLang="en-US" b="1" dirty="0">
                <a:solidFill>
                  <a:srgbClr val="FF0000"/>
                </a:solidFill>
              </a:rPr>
              <a:t>基本建设项目交付使用资产明细表（建竣决</a:t>
            </a:r>
            <a:r>
              <a:rPr lang="en-US" altLang="zh-CN" b="1" dirty="0">
                <a:solidFill>
                  <a:srgbClr val="FF0000"/>
                </a:solidFill>
              </a:rPr>
              <a:t>0</a:t>
            </a:r>
            <a:r>
              <a:rPr lang="en-US" altLang="en-US" b="1" dirty="0">
                <a:solidFill>
                  <a:srgbClr val="FF0000"/>
                </a:solidFill>
              </a:rPr>
              <a:t>4</a:t>
            </a:r>
            <a:r>
              <a:rPr lang="zh-CN" altLang="en-US" b="1" dirty="0">
                <a:solidFill>
                  <a:srgbClr val="FF0000"/>
                </a:solidFill>
              </a:rPr>
              <a:t>表</a:t>
            </a:r>
            <a:r>
              <a:rPr lang="en-US" altLang="zh-CN" b="1" dirty="0">
                <a:solidFill>
                  <a:srgbClr val="FF0000"/>
                </a:solidFill>
              </a:rPr>
              <a:t>-</a:t>
            </a:r>
            <a:r>
              <a:rPr lang="zh-CN" altLang="en-US" b="1" dirty="0">
                <a:solidFill>
                  <a:srgbClr val="FF0000"/>
                </a:solidFill>
              </a:rPr>
              <a:t>新</a:t>
            </a:r>
            <a:r>
              <a:rPr lang="en-US" altLang="zh-CN" b="1" dirty="0">
                <a:solidFill>
                  <a:srgbClr val="FF0000"/>
                </a:solidFill>
              </a:rPr>
              <a:t>1-4</a:t>
            </a:r>
            <a:r>
              <a:rPr lang="zh-CN" altLang="en-US" b="1" dirty="0">
                <a:solidFill>
                  <a:srgbClr val="FF0000"/>
                </a:solidFill>
              </a:rPr>
              <a:t>表）。</a:t>
            </a:r>
            <a:endParaRPr lang="zh-CN" altLang="en-US" b="1" dirty="0">
              <a:solidFill>
                <a:srgbClr val="FF0000"/>
              </a:solidFill>
            </a:endParaRPr>
          </a:p>
          <a:p>
            <a:pPr eaLnBrk="1" hangingPunct="1">
              <a:lnSpc>
                <a:spcPct val="80000"/>
              </a:lnSpc>
              <a:buNone/>
            </a:pPr>
            <a:r>
              <a:rPr lang="zh-CN" altLang="en-US" sz="2000" b="1" dirty="0">
                <a:solidFill>
                  <a:srgbClr val="0000CC"/>
                </a:solidFill>
              </a:rPr>
              <a:t>    </a:t>
            </a:r>
            <a:r>
              <a:rPr lang="zh-CN" altLang="en-US" sz="2000" dirty="0">
                <a:solidFill>
                  <a:srgbClr val="0000CC"/>
                </a:solidFill>
              </a:rPr>
              <a:t>是办理资产交接的依据和接收单位登记资产明细账的依据，也是使用单位建立资产明细账和登记新增资产价值的依据。编制方法是： </a:t>
            </a:r>
            <a:endParaRPr lang="zh-CN" altLang="en-US" sz="2000" dirty="0">
              <a:solidFill>
                <a:srgbClr val="0000CC"/>
              </a:solidFill>
            </a:endParaRPr>
          </a:p>
          <a:p>
            <a:pPr eaLnBrk="1" hangingPunct="1">
              <a:lnSpc>
                <a:spcPct val="80000"/>
              </a:lnSpc>
              <a:buNone/>
            </a:pPr>
            <a:r>
              <a:rPr lang="zh-CN" altLang="en-US" sz="2000" dirty="0">
                <a:solidFill>
                  <a:srgbClr val="0000CC"/>
                </a:solidFill>
              </a:rPr>
              <a:t>   ①先按规定将可直接计入各资产价值的支出计算计入，然后分摊建筑安装费、待摊投资等。</a:t>
            </a:r>
            <a:endParaRPr lang="zh-CN" altLang="en-US" sz="2000" dirty="0">
              <a:solidFill>
                <a:srgbClr val="0000CC"/>
              </a:solidFill>
            </a:endParaRPr>
          </a:p>
          <a:p>
            <a:pPr eaLnBrk="1" hangingPunct="1">
              <a:lnSpc>
                <a:spcPct val="80000"/>
              </a:lnSpc>
              <a:buNone/>
            </a:pPr>
            <a:r>
              <a:rPr lang="zh-CN" altLang="en-US" sz="2000" dirty="0">
                <a:solidFill>
                  <a:srgbClr val="0000CC"/>
                </a:solidFill>
              </a:rPr>
              <a:t>   ②表中“建筑工程”项目应按单项工程名称填列其结构、面积和价值。其中“结构”是指项目按钢结构、钢筋混凝土结构、混合结构等结构形式填写；面积则按各项目实际完成面积填列；价值按交付使用资产的实际价值填写。</a:t>
            </a:r>
            <a:endParaRPr lang="zh-CN" altLang="en-US" sz="2000" dirty="0">
              <a:solidFill>
                <a:srgbClr val="0000CC"/>
              </a:solidFill>
            </a:endParaRPr>
          </a:p>
          <a:p>
            <a:pPr eaLnBrk="1" hangingPunct="1">
              <a:lnSpc>
                <a:spcPct val="80000"/>
              </a:lnSpc>
              <a:buNone/>
            </a:pPr>
            <a:r>
              <a:rPr lang="zh-CN" altLang="en-US" sz="2000" dirty="0">
                <a:solidFill>
                  <a:srgbClr val="0000CC"/>
                </a:solidFill>
              </a:rPr>
              <a:t>   ③表中“设备、工具、器具、家具”部分要在逐项盘点后，根据盘点实际情况填写，工具、器具和家具等低值易耗品可分类填写（达不到固定资产标准的填入“流动资产”栏）。 </a:t>
            </a:r>
            <a:endParaRPr lang="zh-CN" altLang="en-US" sz="2000" dirty="0">
              <a:solidFill>
                <a:srgbClr val="0000CC"/>
              </a:solidFill>
            </a:endParaRPr>
          </a:p>
          <a:p>
            <a:pPr eaLnBrk="1" hangingPunct="1">
              <a:lnSpc>
                <a:spcPct val="80000"/>
              </a:lnSpc>
              <a:buNone/>
            </a:pPr>
            <a:r>
              <a:rPr lang="zh-CN" altLang="en-US" sz="2000" dirty="0">
                <a:solidFill>
                  <a:srgbClr val="0000CC"/>
                </a:solidFill>
              </a:rPr>
              <a:t>   ④表中“流动资产”、“无形资产”、“递延资产”项目应根据建设单位实际交付的名称和价值分别填列。</a:t>
            </a:r>
            <a:endParaRPr lang="zh-CN" altLang="en-US" sz="2000" dirty="0">
              <a:solidFill>
                <a:srgbClr val="0000CC"/>
              </a:solidFill>
            </a:endParaRPr>
          </a:p>
          <a:p>
            <a:pPr eaLnBrk="1" hangingPunct="1">
              <a:lnSpc>
                <a:spcPct val="80000"/>
              </a:lnSpc>
              <a:buNone/>
            </a:pPr>
            <a:r>
              <a:rPr lang="zh-CN" altLang="en-US" sz="2000" dirty="0">
                <a:solidFill>
                  <a:srgbClr val="0000CC"/>
                </a:solidFill>
              </a:rPr>
              <a:t>           </a:t>
            </a:r>
            <a:r>
              <a:rPr lang="zh-CN" altLang="en-US" sz="2000" dirty="0">
                <a:solidFill>
                  <a:srgbClr val="FF0000"/>
                </a:solidFill>
              </a:rPr>
              <a:t>单项工程名称按实际名称（分棟）填列小计，每单项工程再按单位工程名称分明细填列，</a:t>
            </a:r>
            <a:r>
              <a:rPr lang="zh-CN" altLang="en-US" sz="2000" dirty="0">
                <a:solidFill>
                  <a:srgbClr val="0000CC"/>
                </a:solidFill>
              </a:rPr>
              <a:t>如每小计由土建</a:t>
            </a:r>
            <a:r>
              <a:rPr lang="en-US" altLang="zh-CN" sz="2000" dirty="0">
                <a:solidFill>
                  <a:srgbClr val="0000CC"/>
                </a:solidFill>
              </a:rPr>
              <a:t>\</a:t>
            </a:r>
            <a:r>
              <a:rPr lang="zh-CN" altLang="en-US" sz="2000" dirty="0">
                <a:solidFill>
                  <a:srgbClr val="0000CC"/>
                </a:solidFill>
              </a:rPr>
              <a:t>装饰装修</a:t>
            </a:r>
            <a:r>
              <a:rPr lang="en-US" altLang="zh-CN" sz="2000" dirty="0">
                <a:solidFill>
                  <a:srgbClr val="0000CC"/>
                </a:solidFill>
              </a:rPr>
              <a:t>\</a:t>
            </a:r>
            <a:r>
              <a:rPr lang="zh-CN" altLang="en-US" sz="2000" dirty="0">
                <a:solidFill>
                  <a:srgbClr val="0000CC"/>
                </a:solidFill>
              </a:rPr>
              <a:t>给排水</a:t>
            </a:r>
            <a:r>
              <a:rPr lang="en-US" altLang="zh-CN" sz="2000" dirty="0">
                <a:solidFill>
                  <a:srgbClr val="0000CC"/>
                </a:solidFill>
              </a:rPr>
              <a:t>\</a:t>
            </a:r>
            <a:r>
              <a:rPr lang="zh-CN" altLang="en-US" sz="2000" dirty="0">
                <a:solidFill>
                  <a:srgbClr val="0000CC"/>
                </a:solidFill>
              </a:rPr>
              <a:t>动力照明</a:t>
            </a:r>
            <a:r>
              <a:rPr lang="en-US" altLang="zh-CN" sz="2000" dirty="0">
                <a:solidFill>
                  <a:srgbClr val="0000CC"/>
                </a:solidFill>
              </a:rPr>
              <a:t>\</a:t>
            </a:r>
            <a:r>
              <a:rPr lang="zh-CN" altLang="en-US" sz="2000" dirty="0">
                <a:solidFill>
                  <a:srgbClr val="0000CC"/>
                </a:solidFill>
              </a:rPr>
              <a:t>暖通</a:t>
            </a:r>
            <a:r>
              <a:rPr lang="en-US" altLang="zh-CN" sz="2000" dirty="0">
                <a:solidFill>
                  <a:srgbClr val="0000CC"/>
                </a:solidFill>
              </a:rPr>
              <a:t>\</a:t>
            </a:r>
            <a:r>
              <a:rPr lang="zh-CN" altLang="en-US" sz="2000" dirty="0">
                <a:solidFill>
                  <a:srgbClr val="0000CC"/>
                </a:solidFill>
              </a:rPr>
              <a:t>消防</a:t>
            </a:r>
            <a:r>
              <a:rPr lang="en-US" altLang="zh-CN" sz="2000" dirty="0">
                <a:solidFill>
                  <a:srgbClr val="0000CC"/>
                </a:solidFill>
              </a:rPr>
              <a:t>\</a:t>
            </a:r>
            <a:r>
              <a:rPr lang="zh-CN" altLang="en-US" sz="2000" dirty="0">
                <a:solidFill>
                  <a:srgbClr val="0000CC"/>
                </a:solidFill>
              </a:rPr>
              <a:t>通讯视频</a:t>
            </a:r>
            <a:r>
              <a:rPr lang="en-US" altLang="zh-CN" sz="2000" dirty="0">
                <a:solidFill>
                  <a:srgbClr val="0000CC"/>
                </a:solidFill>
              </a:rPr>
              <a:t>\</a:t>
            </a:r>
            <a:r>
              <a:rPr lang="zh-CN" altLang="en-US" sz="2000" dirty="0">
                <a:solidFill>
                  <a:srgbClr val="0000CC"/>
                </a:solidFill>
              </a:rPr>
              <a:t>医气</a:t>
            </a:r>
            <a:r>
              <a:rPr lang="en-US" altLang="zh-CN" sz="2000" dirty="0">
                <a:solidFill>
                  <a:srgbClr val="0000CC"/>
                </a:solidFill>
              </a:rPr>
              <a:t>\</a:t>
            </a:r>
            <a:r>
              <a:rPr lang="zh-CN" altLang="en-US" sz="2000" dirty="0">
                <a:solidFill>
                  <a:srgbClr val="0000CC"/>
                </a:solidFill>
              </a:rPr>
              <a:t>洁净等组成。</a:t>
            </a:r>
            <a:endParaRPr lang="zh-CN" altLang="en-US" sz="2000" dirty="0">
              <a:solidFill>
                <a:srgbClr val="0000CC"/>
              </a:solidFill>
            </a:endParaRPr>
          </a:p>
          <a:p>
            <a:pPr eaLnBrk="1" hangingPunct="1">
              <a:lnSpc>
                <a:spcPct val="80000"/>
              </a:lnSpc>
              <a:buNone/>
            </a:pPr>
            <a:endParaRPr lang="zh-CN" altLang="en-US" sz="2000" dirty="0">
              <a:solidFill>
                <a:srgbClr val="0000CC"/>
              </a:solidFill>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Rectangle 3"/>
          <p:cNvSpPr>
            <a:spLocks noGrp="1"/>
          </p:cNvSpPr>
          <p:nvPr>
            <p:ph idx="1"/>
          </p:nvPr>
        </p:nvSpPr>
        <p:spPr>
          <a:xfrm>
            <a:off x="368300" y="615950"/>
            <a:ext cx="8356600" cy="5432425"/>
          </a:xfrm>
          <a:ln/>
        </p:spPr>
        <p:txBody>
          <a:bodyPr wrap="square" lIns="91440" tIns="45720" rIns="91440" bIns="45720" anchor="t" anchorCtr="0"/>
          <a:p>
            <a:pPr eaLnBrk="1" hangingPunct="1">
              <a:lnSpc>
                <a:spcPct val="80000"/>
              </a:lnSpc>
              <a:buNone/>
            </a:pPr>
            <a:r>
              <a:rPr lang="en-US" altLang="zh-CN" b="1" dirty="0">
                <a:solidFill>
                  <a:srgbClr val="0000CC"/>
                </a:solidFill>
              </a:rPr>
              <a:t>4.</a:t>
            </a:r>
            <a:r>
              <a:rPr lang="zh-CN" altLang="en-US" b="1" dirty="0">
                <a:solidFill>
                  <a:srgbClr val="0000CC"/>
                </a:solidFill>
              </a:rPr>
              <a:t>基本建设项目交付使用资产总表 （建竣决03表</a:t>
            </a:r>
            <a:r>
              <a:rPr lang="en-US" altLang="zh-CN" b="1" dirty="0">
                <a:solidFill>
                  <a:srgbClr val="0000CC"/>
                </a:solidFill>
              </a:rPr>
              <a:t>-</a:t>
            </a:r>
            <a:r>
              <a:rPr lang="zh-CN" altLang="en-US" b="1" dirty="0">
                <a:solidFill>
                  <a:srgbClr val="0000CC"/>
                </a:solidFill>
              </a:rPr>
              <a:t>新</a:t>
            </a:r>
            <a:r>
              <a:rPr lang="en-US" altLang="zh-CN" b="1" dirty="0">
                <a:solidFill>
                  <a:srgbClr val="0000CC"/>
                </a:solidFill>
              </a:rPr>
              <a:t>1-3</a:t>
            </a:r>
            <a:r>
              <a:rPr lang="zh-CN" altLang="en-US" b="1" dirty="0">
                <a:solidFill>
                  <a:srgbClr val="0000CC"/>
                </a:solidFill>
              </a:rPr>
              <a:t>表）</a:t>
            </a:r>
            <a:endParaRPr lang="zh-CN" altLang="en-US" b="1" dirty="0">
              <a:solidFill>
                <a:srgbClr val="0000CC"/>
              </a:solidFill>
            </a:endParaRPr>
          </a:p>
          <a:p>
            <a:pPr eaLnBrk="1" hangingPunct="1"/>
            <a:r>
              <a:rPr lang="zh-CN" altLang="en-US" dirty="0">
                <a:solidFill>
                  <a:srgbClr val="0000CC"/>
                </a:solidFill>
              </a:rPr>
              <a:t>    反映建设项目建成后新增固定资产、流动资产、无形资产和递延资产的情况和价值，作为财产交接、检查投资计划完成情况和分析投资效果的依据。表中各栏目数据根据“交付使用资产明细表”的建安工程、设备工具器具、流动资产、无形资产、递延资产的各相应项目的汇总数分别填写，表中总计栏的总计数应与竣工财务决算表（建竣决02表）中的交付使用资产的金额一致。</a:t>
            </a:r>
            <a:endParaRPr lang="zh-CN" altLang="en-US" dirty="0">
              <a:solidFill>
                <a:srgbClr val="0000CC"/>
              </a:solidFill>
            </a:endParaRPr>
          </a:p>
          <a:p>
            <a:pPr eaLnBrk="1" hangingPunct="1"/>
            <a:r>
              <a:rPr lang="zh-CN" altLang="zh-CN" dirty="0">
                <a:solidFill>
                  <a:srgbClr val="0000CC"/>
                </a:solidFill>
              </a:rPr>
              <a:t>    </a:t>
            </a:r>
            <a:r>
              <a:rPr lang="zh-CN" altLang="zh-CN" dirty="0">
                <a:solidFill>
                  <a:srgbClr val="FF0000"/>
                </a:solidFill>
              </a:rPr>
              <a:t>单项工程名称如：按单项工程实际名称（分棟）填列，如门诊楼、病房楼、行政楼、食堂、水塔等。</a:t>
            </a:r>
            <a:endParaRPr lang="zh-CN" altLang="zh-CN" dirty="0">
              <a:solidFill>
                <a:srgbClr val="FF0000"/>
              </a:solidFill>
            </a:endParaRPr>
          </a:p>
          <a:p>
            <a:pPr eaLnBrk="1" hangingPunct="1"/>
            <a:r>
              <a:rPr lang="zh-CN" altLang="zh-CN" dirty="0">
                <a:solidFill>
                  <a:srgbClr val="0000CC"/>
                </a:solidFill>
              </a:rPr>
              <a:t>    新的（</a:t>
            </a:r>
            <a:r>
              <a:rPr lang="en-US" altLang="zh-CN" dirty="0">
                <a:solidFill>
                  <a:srgbClr val="0000CC"/>
                </a:solidFill>
              </a:rPr>
              <a:t>2016</a:t>
            </a:r>
            <a:r>
              <a:rPr lang="zh-CN" altLang="en-US" dirty="0">
                <a:solidFill>
                  <a:srgbClr val="0000CC"/>
                </a:solidFill>
              </a:rPr>
              <a:t>）</a:t>
            </a:r>
            <a:r>
              <a:rPr lang="en-US" altLang="zh-CN" dirty="0">
                <a:solidFill>
                  <a:srgbClr val="0000CC"/>
                </a:solidFill>
              </a:rPr>
              <a:t>503</a:t>
            </a:r>
            <a:r>
              <a:rPr lang="zh-CN" altLang="en-US" dirty="0">
                <a:solidFill>
                  <a:srgbClr val="0000CC"/>
                </a:solidFill>
              </a:rPr>
              <a:t>号文增加</a:t>
            </a:r>
            <a:r>
              <a:rPr lang="en-US" altLang="zh-CN" dirty="0">
                <a:solidFill>
                  <a:srgbClr val="0000CC"/>
                </a:solidFill>
              </a:rPr>
              <a:t>4</a:t>
            </a:r>
            <a:r>
              <a:rPr lang="zh-CN" altLang="en-US" dirty="0">
                <a:solidFill>
                  <a:srgbClr val="0000CC"/>
                </a:solidFill>
              </a:rPr>
              <a:t>个表：</a:t>
            </a:r>
            <a:r>
              <a:rPr lang="en-US" altLang="zh-CN" dirty="0">
                <a:solidFill>
                  <a:srgbClr val="0000CC"/>
                </a:solidFill>
              </a:rPr>
              <a:t>“</a:t>
            </a:r>
            <a:r>
              <a:rPr lang="zh-CN" altLang="en-US" dirty="0">
                <a:solidFill>
                  <a:srgbClr val="0000CC"/>
                </a:solidFill>
              </a:rPr>
              <a:t>资金情况明细表</a:t>
            </a:r>
            <a:r>
              <a:rPr lang="en-US" altLang="zh-CN" dirty="0">
                <a:solidFill>
                  <a:srgbClr val="0000CC"/>
                </a:solidFill>
              </a:rPr>
              <a:t>”1-3</a:t>
            </a:r>
            <a:r>
              <a:rPr lang="zh-CN" altLang="en-US" dirty="0">
                <a:solidFill>
                  <a:srgbClr val="0000CC"/>
                </a:solidFill>
              </a:rPr>
              <a:t>表，</a:t>
            </a:r>
            <a:r>
              <a:rPr lang="en-US" altLang="zh-CN" dirty="0">
                <a:solidFill>
                  <a:srgbClr val="0000CC"/>
                </a:solidFill>
              </a:rPr>
              <a:t>“</a:t>
            </a:r>
            <a:r>
              <a:rPr lang="zh-CN" altLang="en-US" dirty="0">
                <a:solidFill>
                  <a:srgbClr val="0000CC"/>
                </a:solidFill>
              </a:rPr>
              <a:t>待摊投资明细表</a:t>
            </a:r>
            <a:r>
              <a:rPr lang="en-US" altLang="zh-CN" dirty="0">
                <a:solidFill>
                  <a:srgbClr val="0000CC"/>
                </a:solidFill>
              </a:rPr>
              <a:t>”1-6</a:t>
            </a:r>
            <a:r>
              <a:rPr lang="zh-CN" altLang="en-US" dirty="0">
                <a:solidFill>
                  <a:srgbClr val="0000CC"/>
                </a:solidFill>
              </a:rPr>
              <a:t>表，</a:t>
            </a:r>
            <a:r>
              <a:rPr lang="en-US" altLang="zh-CN" dirty="0">
                <a:solidFill>
                  <a:srgbClr val="0000CC"/>
                </a:solidFill>
              </a:rPr>
              <a:t>“</a:t>
            </a:r>
            <a:r>
              <a:rPr lang="zh-CN" altLang="en-US" dirty="0">
                <a:solidFill>
                  <a:srgbClr val="0000CC"/>
                </a:solidFill>
              </a:rPr>
              <a:t>待核销明细表</a:t>
            </a:r>
            <a:r>
              <a:rPr lang="en-US" altLang="zh-CN" dirty="0">
                <a:solidFill>
                  <a:srgbClr val="0000CC"/>
                </a:solidFill>
              </a:rPr>
              <a:t>”1-7</a:t>
            </a:r>
            <a:r>
              <a:rPr lang="zh-CN" altLang="en-US" dirty="0">
                <a:solidFill>
                  <a:srgbClr val="0000CC"/>
                </a:solidFill>
              </a:rPr>
              <a:t>表，</a:t>
            </a:r>
            <a:r>
              <a:rPr lang="en-US" altLang="zh-CN" dirty="0">
                <a:solidFill>
                  <a:srgbClr val="0000CC"/>
                </a:solidFill>
              </a:rPr>
              <a:t>“</a:t>
            </a:r>
            <a:r>
              <a:rPr lang="zh-CN" altLang="en-US" dirty="0">
                <a:solidFill>
                  <a:srgbClr val="0000CC"/>
                </a:solidFill>
              </a:rPr>
              <a:t>转出投资明细表</a:t>
            </a:r>
            <a:r>
              <a:rPr lang="en-US" altLang="zh-CN" dirty="0">
                <a:solidFill>
                  <a:srgbClr val="0000CC"/>
                </a:solidFill>
              </a:rPr>
              <a:t>”1-8</a:t>
            </a:r>
            <a:r>
              <a:rPr lang="zh-CN" altLang="en-US" dirty="0">
                <a:solidFill>
                  <a:srgbClr val="0000CC"/>
                </a:solidFill>
              </a:rPr>
              <a:t>表等。</a:t>
            </a:r>
            <a:endParaRPr lang="zh-CN" altLang="en-US" dirty="0">
              <a:solidFill>
                <a:srgbClr val="0000CC"/>
              </a:solidFill>
            </a:endParaRPr>
          </a:p>
          <a:p>
            <a:pPr eaLnBrk="1" hangingPunct="1"/>
            <a:endParaRPr lang="zh-CN" altLang="en-US" dirty="0">
              <a:solidFill>
                <a:srgbClr val="0000CC"/>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内容占位符 2"/>
          <p:cNvSpPr>
            <a:spLocks noGrp="1"/>
          </p:cNvSpPr>
          <p:nvPr>
            <p:ph idx="1"/>
          </p:nvPr>
        </p:nvSpPr>
        <p:spPr>
          <a:xfrm>
            <a:off x="368300" y="792163"/>
            <a:ext cx="8356600" cy="5257800"/>
          </a:xfrm>
          <a:ln/>
        </p:spPr>
        <p:txBody>
          <a:bodyPr wrap="square" lIns="91440" tIns="45720" rIns="91440" bIns="45720" anchor="t" anchorCtr="0"/>
          <a:p>
            <a:pPr eaLnBrk="1" hangingPunct="1">
              <a:buNone/>
            </a:pPr>
            <a:r>
              <a:rPr lang="zh-CN" altLang="en-US" sz="2200" dirty="0">
                <a:solidFill>
                  <a:srgbClr val="0000CC"/>
                </a:solidFill>
              </a:rPr>
              <a:t>（</a:t>
            </a:r>
            <a:r>
              <a:rPr lang="en-US" altLang="zh-CN" sz="2200" dirty="0">
                <a:solidFill>
                  <a:srgbClr val="0000CC"/>
                </a:solidFill>
              </a:rPr>
              <a:t>1</a:t>
            </a:r>
            <a:r>
              <a:rPr lang="zh-CN" altLang="en-US" sz="2200" dirty="0">
                <a:solidFill>
                  <a:srgbClr val="0000CC"/>
                </a:solidFill>
              </a:rPr>
              <a:t>）</a:t>
            </a:r>
            <a:r>
              <a:rPr lang="zh-CN" altLang="zh-CN" sz="2200" dirty="0">
                <a:solidFill>
                  <a:srgbClr val="0000CC"/>
                </a:solidFill>
              </a:rPr>
              <a:t>以确定建设项目为中心的项目确定阶段。包括提出建设项目建议，对环境、地质、节能、用地、投资、技术、管理、效益预审等内容</a:t>
            </a:r>
            <a:r>
              <a:rPr lang="zh-CN" altLang="zh-CN" sz="2200" dirty="0">
                <a:solidFill>
                  <a:srgbClr val="0000CC"/>
                </a:solidFill>
                <a:sym typeface="Arial" panose="020B0604020202020204" pitchFamily="34" charset="0"/>
              </a:rPr>
              <a:t>进行</a:t>
            </a:r>
            <a:r>
              <a:rPr lang="zh-CN" altLang="zh-CN" sz="2200" dirty="0">
                <a:solidFill>
                  <a:srgbClr val="0000CC"/>
                </a:solidFill>
              </a:rPr>
              <a:t>评估后编制出通过审核的可研报告等</a:t>
            </a:r>
            <a:r>
              <a:rPr lang="en-US" altLang="zh-CN" sz="2200" dirty="0">
                <a:solidFill>
                  <a:srgbClr val="0000CC"/>
                </a:solidFill>
              </a:rPr>
              <a:t>2</a:t>
            </a:r>
            <a:r>
              <a:rPr lang="zh-CN" altLang="zh-CN" sz="2200" dirty="0">
                <a:solidFill>
                  <a:srgbClr val="0000CC"/>
                </a:solidFill>
              </a:rPr>
              <a:t>个步骤。项目确定后，通常可以下达项目计划。</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a:t>
            </a:r>
            <a:r>
              <a:rPr lang="zh-CN" altLang="zh-CN" sz="2200" dirty="0">
                <a:solidFill>
                  <a:srgbClr val="0000CC"/>
                </a:solidFill>
              </a:rPr>
              <a:t>以勘察设计为中心的工程准备阶段。包括确定工程项目建设具体位置，进行地质勘察和完成初步设计评估，编制出施工设计图预算文件并完成工程招标，进行正式开工前的三通一平的建设场地准备等</a:t>
            </a:r>
            <a:r>
              <a:rPr lang="en-US" altLang="zh-CN" sz="2200" dirty="0">
                <a:solidFill>
                  <a:srgbClr val="0000CC"/>
                </a:solidFill>
              </a:rPr>
              <a:t>4</a:t>
            </a:r>
            <a:r>
              <a:rPr lang="zh-CN" altLang="zh-CN" sz="2200" dirty="0">
                <a:solidFill>
                  <a:srgbClr val="0000CC"/>
                </a:solidFill>
              </a:rPr>
              <a:t>个步骤。</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3</a:t>
            </a:r>
            <a:r>
              <a:rPr lang="zh-CN" altLang="en-US" sz="2200" dirty="0">
                <a:solidFill>
                  <a:srgbClr val="0000CC"/>
                </a:solidFill>
              </a:rPr>
              <a:t>）</a:t>
            </a:r>
            <a:r>
              <a:rPr lang="zh-CN" altLang="zh-CN" sz="2200" dirty="0">
                <a:solidFill>
                  <a:srgbClr val="0000CC"/>
                </a:solidFill>
              </a:rPr>
              <a:t>以建筑安装施工为中心的投资实施阶段。包括制定建设计划，组织</a:t>
            </a:r>
            <a:r>
              <a:rPr lang="en-US" altLang="zh-CN" sz="2200" dirty="0">
                <a:solidFill>
                  <a:srgbClr val="0000CC"/>
                </a:solidFill>
              </a:rPr>
              <a:t>-</a:t>
            </a:r>
            <a:r>
              <a:rPr lang="zh-CN" altLang="zh-CN" sz="2200" dirty="0">
                <a:solidFill>
                  <a:srgbClr val="0000CC"/>
                </a:solidFill>
              </a:rPr>
              <a:t>协调</a:t>
            </a:r>
            <a:r>
              <a:rPr lang="en-US" altLang="zh-CN" sz="2200" dirty="0">
                <a:solidFill>
                  <a:srgbClr val="0000CC"/>
                </a:solidFill>
              </a:rPr>
              <a:t>-</a:t>
            </a:r>
            <a:r>
              <a:rPr lang="zh-CN" altLang="zh-CN" sz="2200" dirty="0">
                <a:solidFill>
                  <a:srgbClr val="0000CC"/>
                </a:solidFill>
              </a:rPr>
              <a:t>监督建设施工及管理等</a:t>
            </a:r>
            <a:r>
              <a:rPr lang="en-US" altLang="zh-CN" sz="2200" dirty="0">
                <a:solidFill>
                  <a:srgbClr val="0000CC"/>
                </a:solidFill>
              </a:rPr>
              <a:t>2</a:t>
            </a:r>
            <a:r>
              <a:rPr lang="zh-CN" altLang="zh-CN" sz="2200" dirty="0">
                <a:solidFill>
                  <a:srgbClr val="0000CC"/>
                </a:solidFill>
              </a:rPr>
              <a:t>个步骤。</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4</a:t>
            </a:r>
            <a:r>
              <a:rPr lang="zh-CN" altLang="en-US" sz="2200" dirty="0">
                <a:solidFill>
                  <a:srgbClr val="0000CC"/>
                </a:solidFill>
              </a:rPr>
              <a:t>）</a:t>
            </a:r>
            <a:r>
              <a:rPr lang="zh-CN" altLang="zh-CN" sz="2200" dirty="0">
                <a:solidFill>
                  <a:srgbClr val="0000CC"/>
                </a:solidFill>
              </a:rPr>
              <a:t>以资金考核为中心的竣工决算编制阶段。包括工程的竣工验收并交付使用，编制竣工决算说明及竣工决算报表并报审查部门通过后办理固定资产移交等</a:t>
            </a:r>
            <a:r>
              <a:rPr lang="en-US" altLang="zh-CN" sz="2200" dirty="0">
                <a:solidFill>
                  <a:srgbClr val="0000CC"/>
                </a:solidFill>
              </a:rPr>
              <a:t>2</a:t>
            </a:r>
            <a:r>
              <a:rPr lang="zh-CN" altLang="zh-CN" sz="2200" dirty="0">
                <a:solidFill>
                  <a:srgbClr val="0000CC"/>
                </a:solidFill>
              </a:rPr>
              <a:t>个步骤。</a:t>
            </a:r>
            <a:endParaRPr lang="zh-CN" altLang="zh-CN" sz="2200" dirty="0">
              <a:solidFill>
                <a:srgbClr val="0000CC"/>
              </a:solidFill>
            </a:endParaRPr>
          </a:p>
          <a:p>
            <a:pPr eaLnBrk="1" hangingPunct="1"/>
            <a:endParaRPr lang="zh-CN" altLang="zh-CN" sz="2200" dirty="0">
              <a:solidFill>
                <a:srgbClr val="0000CC"/>
              </a:solidFill>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1" name="Rectangle 3"/>
          <p:cNvSpPr>
            <a:spLocks noGrp="1"/>
          </p:cNvSpPr>
          <p:nvPr>
            <p:ph idx="1"/>
          </p:nvPr>
        </p:nvSpPr>
        <p:spPr>
          <a:xfrm>
            <a:off x="368300" y="841375"/>
            <a:ext cx="8356600" cy="5207000"/>
          </a:xfrm>
          <a:ln/>
        </p:spPr>
        <p:txBody>
          <a:bodyPr wrap="square" lIns="91440" tIns="45720" rIns="91440" bIns="45720" anchor="t" anchorCtr="0"/>
          <a:p>
            <a:pPr eaLnBrk="1" hangingPunct="1">
              <a:buNone/>
            </a:pPr>
            <a:r>
              <a:rPr lang="en-US" altLang="zh-CN" b="1" dirty="0">
                <a:solidFill>
                  <a:srgbClr val="0000CC"/>
                </a:solidFill>
              </a:rPr>
              <a:t>5</a:t>
            </a:r>
            <a:r>
              <a:rPr lang="zh-CN" altLang="en-US" b="1" dirty="0">
                <a:solidFill>
                  <a:srgbClr val="0000CC"/>
                </a:solidFill>
              </a:rPr>
              <a:t>、</a:t>
            </a:r>
            <a:r>
              <a:rPr lang="zh-CN" altLang="en-US" b="1" dirty="0">
                <a:solidFill>
                  <a:srgbClr val="0000CC"/>
                </a:solidFill>
                <a:latin typeface="宋体" panose="02010600030101010101" pitchFamily="2" charset="-122"/>
              </a:rPr>
              <a:t>竣工财务决算说明书</a:t>
            </a:r>
            <a:endParaRPr lang="zh-CN" altLang="en-US" b="1" dirty="0">
              <a:solidFill>
                <a:srgbClr val="0000CC"/>
              </a:solidFill>
              <a:latin typeface="宋体" panose="02010600030101010101" pitchFamily="2" charset="-122"/>
            </a:endParaRPr>
          </a:p>
          <a:p>
            <a:pPr eaLnBrk="1" hangingPunct="1">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）说明来源构成情况，投资支出构成情况，费用分摊情况，预概算的执行情况，交付使用财产情况，如果突破预概算的说明原因，项目建设达到的效果，结余处理情况，尾工工程的情况。</a:t>
            </a:r>
            <a:endParaRPr lang="zh-CN" altLang="en-US" dirty="0">
              <a:solidFill>
                <a:srgbClr val="0000CC"/>
              </a:solidFill>
              <a:latin typeface="宋体" panose="02010600030101010101" pitchFamily="2" charset="-122"/>
            </a:endParaRPr>
          </a:p>
          <a:p>
            <a:pPr eaLnBrk="1" hangingPunct="1">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）其他需要说明的事项。</a:t>
            </a: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5" name="Rectangle 2"/>
          <p:cNvSpPr>
            <a:spLocks noGrp="1"/>
          </p:cNvSpPr>
          <p:nvPr>
            <p:ph type="title"/>
          </p:nvPr>
        </p:nvSpPr>
        <p:spPr>
          <a:xfrm>
            <a:off x="954088" y="136525"/>
            <a:ext cx="6500812" cy="857250"/>
          </a:xfrm>
          <a:ln/>
        </p:spPr>
        <p:txBody>
          <a:bodyPr wrap="square" lIns="91440" tIns="45720" rIns="91440" bIns="45720" anchor="ctr" anchorCtr="0"/>
          <a:p>
            <a:pPr eaLnBrk="1" hangingPunct="1"/>
            <a:r>
              <a:rPr lang="zh-CN" altLang="zh-CN" sz="2800" dirty="0">
                <a:solidFill>
                  <a:srgbClr val="0000CC"/>
                </a:solidFill>
              </a:rPr>
              <a:t>四、</a:t>
            </a:r>
            <a:r>
              <a:rPr lang="en-US" altLang="zh-CN" sz="2800" dirty="0">
                <a:solidFill>
                  <a:srgbClr val="0000CC"/>
                </a:solidFill>
              </a:rPr>
              <a:t> </a:t>
            </a:r>
            <a:r>
              <a:rPr lang="zh-CN" altLang="zh-CN" sz="2800" dirty="0">
                <a:solidFill>
                  <a:srgbClr val="0000CC"/>
                </a:solidFill>
              </a:rPr>
              <a:t>基建会计与卫生单位会计的衔接</a:t>
            </a:r>
            <a:endParaRPr lang="zh-CN" altLang="zh-CN" sz="2800" dirty="0">
              <a:solidFill>
                <a:srgbClr val="0000CC"/>
              </a:solidFill>
            </a:endParaRPr>
          </a:p>
        </p:txBody>
      </p:sp>
      <p:sp>
        <p:nvSpPr>
          <p:cNvPr id="57346" name="Rectangle 3"/>
          <p:cNvSpPr>
            <a:spLocks noGrp="1"/>
          </p:cNvSpPr>
          <p:nvPr>
            <p:ph idx="1"/>
          </p:nvPr>
        </p:nvSpPr>
        <p:spPr>
          <a:ln/>
        </p:spPr>
        <p:txBody>
          <a:bodyPr wrap="square" lIns="91440" tIns="45720" rIns="91440" bIns="45720" anchor="t" anchorCtr="0"/>
          <a:p>
            <a:pPr eaLnBrk="1" hangingPunct="1">
              <a:lnSpc>
                <a:spcPct val="90000"/>
              </a:lnSpc>
              <a:buNone/>
            </a:pPr>
            <a:r>
              <a:rPr lang="zh-CN" altLang="zh-CN" sz="2200" b="1" dirty="0">
                <a:solidFill>
                  <a:srgbClr val="0000CC"/>
                </a:solidFill>
              </a:rPr>
              <a:t>（一）平时单独做帐，月末合并账务处理</a:t>
            </a:r>
            <a:endParaRPr lang="zh-CN" altLang="zh-CN" sz="2200" b="1" dirty="0">
              <a:solidFill>
                <a:srgbClr val="0000CC"/>
              </a:solidFill>
            </a:endParaRPr>
          </a:p>
          <a:p>
            <a:pPr eaLnBrk="1" hangingPunct="1">
              <a:lnSpc>
                <a:spcPct val="90000"/>
              </a:lnSpc>
              <a:buNone/>
            </a:pPr>
            <a:r>
              <a:rPr lang="zh-CN" altLang="en-US" sz="2200" dirty="0">
                <a:solidFill>
                  <a:srgbClr val="0000CC"/>
                </a:solidFill>
              </a:rPr>
              <a:t>    平常单独做帐，每月和年终形成单独的基建报表，每月和年终都进行合并报表到单位大帐去。执行新医院会计制度后，每月根据基建帐的发生额，进行下列合并处理（根据财政部财会</a:t>
            </a:r>
            <a:r>
              <a:rPr lang="en-US" altLang="zh-CN" sz="2200" dirty="0">
                <a:solidFill>
                  <a:srgbClr val="0000CC"/>
                </a:solidFill>
              </a:rPr>
              <a:t>【2011】5</a:t>
            </a:r>
            <a:r>
              <a:rPr lang="zh-CN" altLang="en-US" sz="2200" dirty="0">
                <a:solidFill>
                  <a:srgbClr val="0000CC"/>
                </a:solidFill>
              </a:rPr>
              <a:t>号第四，注意各类科目合计的平衡关系）：</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r>
              <a:rPr lang="en-US" altLang="zh-CN" sz="2200" dirty="0">
                <a:solidFill>
                  <a:srgbClr val="0000CC"/>
                </a:solidFill>
              </a:rPr>
              <a:t>1</a:t>
            </a:r>
            <a:r>
              <a:rPr lang="zh-CN" altLang="en-US" sz="2200" dirty="0">
                <a:solidFill>
                  <a:srgbClr val="0000CC"/>
                </a:solidFill>
              </a:rPr>
              <a:t>）按照基建帐中的“建筑安装投资”、“设备投资”、“待摊投资”、“其他投资”的科目余额，归集（增计）到大帐中的”在建工程”二级科目“基建工程”科目进行处理。</a:t>
            </a:r>
            <a:endParaRPr lang="zh-CN" altLang="en-US" sz="2200" dirty="0">
              <a:solidFill>
                <a:srgbClr val="0000CC"/>
              </a:solidFill>
            </a:endParaRPr>
          </a:p>
          <a:p>
            <a:pPr eaLnBrk="1" hangingPunct="1">
              <a:lnSpc>
                <a:spcPct val="90000"/>
              </a:lnSpc>
              <a:buNone/>
            </a:pPr>
            <a:r>
              <a:rPr lang="zh-CN" altLang="en-US" sz="2200" dirty="0">
                <a:solidFill>
                  <a:srgbClr val="0000CC"/>
                </a:solidFill>
              </a:rPr>
              <a:t>   在建工程</a:t>
            </a:r>
            <a:r>
              <a:rPr lang="en-US" altLang="zh-CN" sz="2200" dirty="0">
                <a:solidFill>
                  <a:srgbClr val="0000CC"/>
                </a:solidFill>
              </a:rPr>
              <a:t>----</a:t>
            </a:r>
            <a:r>
              <a:rPr lang="zh-CN" altLang="en-US" sz="2200" dirty="0">
                <a:solidFill>
                  <a:srgbClr val="0000CC"/>
                </a:solidFill>
              </a:rPr>
              <a:t>基建工程</a:t>
            </a:r>
            <a:r>
              <a:rPr lang="en-US" altLang="zh-CN" sz="2200" dirty="0">
                <a:solidFill>
                  <a:srgbClr val="0000CC"/>
                </a:solidFill>
              </a:rPr>
              <a:t>----</a:t>
            </a:r>
            <a:r>
              <a:rPr lang="zh-CN" altLang="en-US" sz="2200" dirty="0">
                <a:solidFill>
                  <a:srgbClr val="0000CC"/>
                </a:solidFill>
              </a:rPr>
              <a:t>项目</a:t>
            </a:r>
            <a:r>
              <a:rPr lang="en-US" altLang="zh-CN" sz="2200" dirty="0">
                <a:solidFill>
                  <a:srgbClr val="0000CC"/>
                </a:solidFill>
              </a:rPr>
              <a:t>1</a:t>
            </a:r>
            <a:r>
              <a:rPr lang="zh-CN" altLang="en-US" sz="2200" dirty="0">
                <a:solidFill>
                  <a:srgbClr val="0000CC"/>
                </a:solidFill>
              </a:rPr>
              <a:t>（建设安装投资</a:t>
            </a:r>
            <a:r>
              <a:rPr lang="en-US" altLang="zh-CN" sz="2200" dirty="0">
                <a:solidFill>
                  <a:srgbClr val="0000CC"/>
                </a:solidFill>
              </a:rPr>
              <a:t>+</a:t>
            </a:r>
            <a:r>
              <a:rPr lang="zh-CN" altLang="en-US" sz="2200" dirty="0">
                <a:solidFill>
                  <a:srgbClr val="0000CC"/>
                </a:solidFill>
              </a:rPr>
              <a:t>设备投资</a:t>
            </a:r>
            <a:r>
              <a:rPr lang="en-US" altLang="zh-CN" sz="2200" dirty="0">
                <a:solidFill>
                  <a:srgbClr val="0000CC"/>
                </a:solidFill>
              </a:rPr>
              <a:t>+</a:t>
            </a:r>
            <a:r>
              <a:rPr lang="zh-CN" altLang="en-US" sz="2200" dirty="0">
                <a:solidFill>
                  <a:srgbClr val="0000CC"/>
                </a:solidFill>
              </a:rPr>
              <a:t>待摊投资</a:t>
            </a:r>
            <a:r>
              <a:rPr lang="en-US" altLang="zh-CN" sz="2200" dirty="0">
                <a:solidFill>
                  <a:srgbClr val="0000CC"/>
                </a:solidFill>
              </a:rPr>
              <a:t>+</a:t>
            </a:r>
            <a:r>
              <a:rPr lang="zh-CN" altLang="en-US" sz="2200" dirty="0">
                <a:solidFill>
                  <a:srgbClr val="0000CC"/>
                </a:solidFill>
              </a:rPr>
              <a:t>其他投资）</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r>
              <a:rPr lang="en-US" altLang="zh-CN" sz="2200" dirty="0">
                <a:solidFill>
                  <a:srgbClr val="0000CC"/>
                </a:solidFill>
              </a:rPr>
              <a:t>----</a:t>
            </a:r>
            <a:r>
              <a:rPr lang="zh-CN" altLang="en-US" sz="2200" dirty="0">
                <a:solidFill>
                  <a:srgbClr val="0000CC"/>
                </a:solidFill>
              </a:rPr>
              <a:t>项目</a:t>
            </a:r>
            <a:r>
              <a:rPr lang="en-US" altLang="zh-CN" sz="2200" dirty="0">
                <a:solidFill>
                  <a:srgbClr val="0000CC"/>
                </a:solidFill>
              </a:rPr>
              <a:t>2</a:t>
            </a:r>
            <a:r>
              <a:rPr lang="zh-CN" altLang="en-US" sz="2200" dirty="0">
                <a:solidFill>
                  <a:srgbClr val="0000CC"/>
                </a:solidFill>
              </a:rPr>
              <a:t>（建设安装投资</a:t>
            </a:r>
            <a:r>
              <a:rPr lang="en-US" altLang="zh-CN" sz="2200" dirty="0">
                <a:solidFill>
                  <a:srgbClr val="0000CC"/>
                </a:solidFill>
              </a:rPr>
              <a:t>+</a:t>
            </a:r>
            <a:r>
              <a:rPr lang="zh-CN" altLang="en-US" sz="2200" dirty="0">
                <a:solidFill>
                  <a:srgbClr val="0000CC"/>
                </a:solidFill>
              </a:rPr>
              <a:t>设备投资</a:t>
            </a:r>
            <a:r>
              <a:rPr lang="en-US" altLang="zh-CN" sz="2200" dirty="0">
                <a:solidFill>
                  <a:srgbClr val="0000CC"/>
                </a:solidFill>
              </a:rPr>
              <a:t>+</a:t>
            </a:r>
            <a:r>
              <a:rPr lang="zh-CN" altLang="en-US" sz="2200" dirty="0">
                <a:solidFill>
                  <a:srgbClr val="0000CC"/>
                </a:solidFill>
              </a:rPr>
              <a:t>待摊投资</a:t>
            </a:r>
            <a:r>
              <a:rPr lang="en-US" altLang="zh-CN" sz="2200" dirty="0">
                <a:solidFill>
                  <a:srgbClr val="0000CC"/>
                </a:solidFill>
              </a:rPr>
              <a:t>+</a:t>
            </a:r>
            <a:r>
              <a:rPr lang="zh-CN" altLang="en-US" sz="2200" dirty="0">
                <a:solidFill>
                  <a:srgbClr val="0000CC"/>
                </a:solidFill>
              </a:rPr>
              <a:t>其他投资）</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endParaRPr lang="zh-CN" altLang="en-US" sz="2200" dirty="0">
              <a:solidFill>
                <a:srgbClr val="0000CC"/>
              </a:solidFill>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69" name="Rectangle 3"/>
          <p:cNvSpPr>
            <a:spLocks noGrp="1"/>
          </p:cNvSpPr>
          <p:nvPr>
            <p:ph idx="1"/>
          </p:nvPr>
        </p:nvSpPr>
        <p:spPr>
          <a:ln/>
        </p:spPr>
        <p:txBody>
          <a:bodyPr wrap="square" lIns="91440" tIns="45720" rIns="91440" bIns="45720" anchor="t" anchorCtr="0"/>
          <a:p>
            <a:pPr eaLnBrk="1" hangingPunct="1">
              <a:lnSpc>
                <a:spcPct val="8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）按照基建帐中“交付使用资产”等科目余额，归集到（增计）大帐中“固定资产”等科目进行处理；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3</a:t>
            </a:r>
            <a:r>
              <a:rPr lang="zh-CN" altLang="en-US" dirty="0">
                <a:solidFill>
                  <a:srgbClr val="0000CC"/>
                </a:solidFill>
              </a:rPr>
              <a:t>）按照基建帐中“基建投资借款”科目余额，归集到（增计）大帐中“长期借款” 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4</a:t>
            </a:r>
            <a:r>
              <a:rPr lang="zh-CN" altLang="en-US" dirty="0">
                <a:solidFill>
                  <a:srgbClr val="0000CC"/>
                </a:solidFill>
              </a:rPr>
              <a:t>）按照基建帐中的“基建拨款”科目余额，归集到（增计）大帐中“待冲转基金” 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5</a:t>
            </a:r>
            <a:r>
              <a:rPr lang="zh-CN" altLang="en-US" dirty="0">
                <a:solidFill>
                  <a:srgbClr val="0000CC"/>
                </a:solidFill>
              </a:rPr>
              <a:t>）按照基建帐中的往来科目余额，归集到（增计）“其他应收款</a:t>
            </a:r>
            <a:r>
              <a:rPr lang="en-US" altLang="zh-CN" dirty="0">
                <a:solidFill>
                  <a:srgbClr val="0000CC"/>
                </a:solidFill>
              </a:rPr>
              <a:t>—</a:t>
            </a:r>
            <a:r>
              <a:rPr lang="zh-CN" altLang="en-US" dirty="0">
                <a:solidFill>
                  <a:srgbClr val="0000CC"/>
                </a:solidFill>
              </a:rPr>
              <a:t>基建应收款”、“其他应付款</a:t>
            </a:r>
            <a:r>
              <a:rPr lang="en-US" altLang="zh-CN" dirty="0">
                <a:solidFill>
                  <a:srgbClr val="0000CC"/>
                </a:solidFill>
              </a:rPr>
              <a:t>—</a:t>
            </a:r>
            <a:r>
              <a:rPr lang="zh-CN" altLang="en-US" dirty="0">
                <a:solidFill>
                  <a:srgbClr val="0000CC"/>
                </a:solidFill>
              </a:rPr>
              <a:t>基建应付款”等科目进行处理；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6</a:t>
            </a:r>
            <a:r>
              <a:rPr lang="zh-CN" altLang="en-US" dirty="0">
                <a:solidFill>
                  <a:srgbClr val="0000CC"/>
                </a:solidFill>
              </a:rPr>
              <a:t>）按照基建帐中的“库存材料、设备”科目余额，归集（增计）到大帐中“库存物资” 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7</a:t>
            </a:r>
            <a:r>
              <a:rPr lang="zh-CN" altLang="en-US" dirty="0">
                <a:solidFill>
                  <a:srgbClr val="0000CC"/>
                </a:solidFill>
              </a:rPr>
              <a:t>）按照基建帐中的其他科目余额，分析调整到大帐中的相应科目进行处理。</a:t>
            </a:r>
            <a:endParaRPr lang="zh-CN" altLang="en-US" dirty="0">
              <a:solidFill>
                <a:srgbClr val="0000CC"/>
              </a:solidFill>
            </a:endParaRPr>
          </a:p>
          <a:p>
            <a:pPr eaLnBrk="1" hangingPunct="1">
              <a:lnSpc>
                <a:spcPct val="80000"/>
              </a:lnSpc>
              <a:buNone/>
            </a:pPr>
            <a:endParaRPr lang="zh-CN" altLang="en-US" dirty="0">
              <a:solidFill>
                <a:srgbClr val="0000CC"/>
              </a:solidFill>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3" name="内容占位符 2"/>
          <p:cNvSpPr>
            <a:spLocks noGrp="1"/>
          </p:cNvSpPr>
          <p:nvPr>
            <p:ph idx="1"/>
          </p:nvPr>
        </p:nvSpPr>
        <p:spPr>
          <a:ln/>
        </p:spPr>
        <p:txBody>
          <a:bodyPr wrap="square" lIns="91440" tIns="45720" rIns="91440" bIns="45720" anchor="t" anchorCtr="0"/>
          <a:p>
            <a:pPr eaLnBrk="1" hangingPunct="1"/>
            <a:r>
              <a:rPr lang="zh-CN" altLang="zh-CN" b="1" dirty="0">
                <a:solidFill>
                  <a:srgbClr val="0000CC"/>
                </a:solidFill>
              </a:rPr>
              <a:t>（二）平行记账处理</a:t>
            </a:r>
            <a:endParaRPr lang="zh-CN" altLang="zh-CN" b="1" dirty="0">
              <a:solidFill>
                <a:srgbClr val="0000CC"/>
              </a:solidFill>
            </a:endParaRPr>
          </a:p>
          <a:p>
            <a:pPr eaLnBrk="1" hangingPunct="1"/>
            <a:r>
              <a:rPr lang="zh-CN" altLang="zh-CN" dirty="0">
                <a:solidFill>
                  <a:srgbClr val="0000CC"/>
                </a:solidFill>
              </a:rPr>
              <a:t>根据基建帐原始凭证复印件在单位（医院）大帐进行账务的处理。基建帐和单位大帐分开，每笔账务进行平行处理，在基建帐中按照基建会计要求处理，在大帐中按照医院会计制度处理，注意各科目的对应关系</a:t>
            </a:r>
            <a:r>
              <a:rPr lang="zh-CN" altLang="en-US" dirty="0">
                <a:solidFill>
                  <a:srgbClr val="0000CC"/>
                </a:solidFill>
              </a:rPr>
              <a:t>。</a:t>
            </a:r>
            <a:r>
              <a:rPr lang="zh-CN" altLang="zh-CN" dirty="0">
                <a:solidFill>
                  <a:srgbClr val="0000CC"/>
                </a:solidFill>
              </a:rPr>
              <a:t>包括基建帐的</a:t>
            </a:r>
            <a:r>
              <a:rPr lang="en-US" altLang="zh-CN" dirty="0">
                <a:solidFill>
                  <a:srgbClr val="0000CC"/>
                </a:solidFill>
              </a:rPr>
              <a:t>“</a:t>
            </a:r>
            <a:r>
              <a:rPr lang="zh-CN" altLang="zh-CN" dirty="0">
                <a:solidFill>
                  <a:srgbClr val="0000CC"/>
                </a:solidFill>
              </a:rPr>
              <a:t>所有支出科目</a:t>
            </a:r>
            <a:r>
              <a:rPr lang="en-US" altLang="zh-CN" dirty="0">
                <a:solidFill>
                  <a:srgbClr val="0000CC"/>
                </a:solidFill>
              </a:rPr>
              <a:t>”</a:t>
            </a:r>
            <a:r>
              <a:rPr lang="zh-CN" altLang="zh-CN" dirty="0">
                <a:solidFill>
                  <a:srgbClr val="0000CC"/>
                </a:solidFill>
              </a:rPr>
              <a:t>对应大帐的</a:t>
            </a:r>
            <a:r>
              <a:rPr lang="en-US" altLang="zh-CN" dirty="0">
                <a:solidFill>
                  <a:srgbClr val="0000CC"/>
                </a:solidFill>
              </a:rPr>
              <a:t>“</a:t>
            </a:r>
            <a:r>
              <a:rPr lang="zh-CN" altLang="zh-CN" dirty="0">
                <a:solidFill>
                  <a:srgbClr val="0000CC"/>
                </a:solidFill>
              </a:rPr>
              <a:t>在建工程</a:t>
            </a:r>
            <a:r>
              <a:rPr lang="en-US" altLang="zh-CN" dirty="0">
                <a:solidFill>
                  <a:srgbClr val="0000CC"/>
                </a:solidFill>
              </a:rPr>
              <a:t>” </a:t>
            </a:r>
            <a:r>
              <a:rPr lang="zh-CN" altLang="zh-CN" dirty="0">
                <a:solidFill>
                  <a:srgbClr val="0000CC"/>
                </a:solidFill>
              </a:rPr>
              <a:t>，基建帐的</a:t>
            </a:r>
            <a:r>
              <a:rPr lang="en-US" altLang="zh-CN" dirty="0">
                <a:solidFill>
                  <a:srgbClr val="0000CC"/>
                </a:solidFill>
              </a:rPr>
              <a:t>“</a:t>
            </a:r>
            <a:r>
              <a:rPr lang="zh-CN" altLang="zh-CN" dirty="0">
                <a:solidFill>
                  <a:srgbClr val="0000CC"/>
                </a:solidFill>
              </a:rPr>
              <a:t>基建拨款</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财政补助收入（支出）、自筹资金</a:t>
            </a:r>
            <a:r>
              <a:rPr lang="en-US" altLang="zh-CN" dirty="0">
                <a:solidFill>
                  <a:srgbClr val="0000CC"/>
                </a:solidFill>
              </a:rPr>
              <a:t>”</a:t>
            </a:r>
            <a:r>
              <a:rPr lang="zh-CN" altLang="zh-CN" dirty="0">
                <a:solidFill>
                  <a:srgbClr val="0000CC"/>
                </a:solidFill>
              </a:rPr>
              <a:t>，</a:t>
            </a:r>
            <a:r>
              <a:rPr lang="en-US" altLang="zh-CN" dirty="0">
                <a:solidFill>
                  <a:srgbClr val="0000CC"/>
                </a:solidFill>
              </a:rPr>
              <a:t>“</a:t>
            </a:r>
            <a:r>
              <a:rPr lang="zh-CN" altLang="zh-CN" dirty="0">
                <a:solidFill>
                  <a:srgbClr val="0000CC"/>
                </a:solidFill>
              </a:rPr>
              <a:t>项目资本</a:t>
            </a:r>
            <a:r>
              <a:rPr lang="en-US" altLang="zh-CN" dirty="0">
                <a:solidFill>
                  <a:srgbClr val="0000CC"/>
                </a:solidFill>
              </a:rPr>
              <a:t>”</a:t>
            </a:r>
            <a:r>
              <a:rPr lang="zh-CN" altLang="zh-CN" dirty="0">
                <a:solidFill>
                  <a:srgbClr val="0000CC"/>
                </a:solidFill>
              </a:rPr>
              <a:t>、</a:t>
            </a:r>
            <a:r>
              <a:rPr lang="en-US" altLang="zh-CN" dirty="0">
                <a:solidFill>
                  <a:srgbClr val="0000CC"/>
                </a:solidFill>
              </a:rPr>
              <a:t>“</a:t>
            </a:r>
            <a:r>
              <a:rPr lang="zh-CN" altLang="zh-CN" dirty="0">
                <a:solidFill>
                  <a:srgbClr val="0000CC"/>
                </a:solidFill>
              </a:rPr>
              <a:t>资本公积</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事业基金</a:t>
            </a:r>
            <a:r>
              <a:rPr lang="en-US" altLang="zh-CN" dirty="0">
                <a:solidFill>
                  <a:srgbClr val="0000CC"/>
                </a:solidFill>
              </a:rPr>
              <a:t>”</a:t>
            </a:r>
            <a:r>
              <a:rPr lang="zh-CN" altLang="zh-CN" dirty="0">
                <a:solidFill>
                  <a:srgbClr val="0000CC"/>
                </a:solidFill>
              </a:rPr>
              <a:t>， </a:t>
            </a:r>
            <a:r>
              <a:rPr lang="en-US" altLang="zh-CN" dirty="0">
                <a:solidFill>
                  <a:srgbClr val="0000CC"/>
                </a:solidFill>
              </a:rPr>
              <a:t>“</a:t>
            </a:r>
            <a:r>
              <a:rPr lang="zh-CN" altLang="zh-CN" dirty="0">
                <a:solidFill>
                  <a:srgbClr val="0000CC"/>
                </a:solidFill>
              </a:rPr>
              <a:t>交付使用财产</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固定资产</a:t>
            </a:r>
            <a:r>
              <a:rPr lang="en-US" altLang="zh-CN" dirty="0">
                <a:solidFill>
                  <a:srgbClr val="0000CC"/>
                </a:solidFill>
              </a:rPr>
              <a:t>”</a:t>
            </a:r>
            <a:r>
              <a:rPr lang="zh-CN" altLang="zh-CN" dirty="0">
                <a:solidFill>
                  <a:srgbClr val="0000CC"/>
                </a:solidFill>
              </a:rPr>
              <a:t>等。</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7" name="内容占位符 2"/>
          <p:cNvSpPr>
            <a:spLocks noGrp="1"/>
          </p:cNvSpPr>
          <p:nvPr>
            <p:ph idx="1"/>
          </p:nvPr>
        </p:nvSpPr>
        <p:spPr>
          <a:xfrm>
            <a:off x="368300" y="519113"/>
            <a:ext cx="8356600" cy="5529262"/>
          </a:xfrm>
          <a:ln/>
        </p:spPr>
        <p:txBody>
          <a:bodyPr wrap="square" lIns="91440" tIns="45720" rIns="91440" bIns="45720" anchor="t" anchorCtr="0"/>
          <a:p>
            <a:pPr eaLnBrk="1" hangingPunct="1"/>
            <a:r>
              <a:rPr lang="zh-CN" altLang="en-US" b="1" dirty="0">
                <a:solidFill>
                  <a:srgbClr val="0000CC"/>
                </a:solidFill>
              </a:rPr>
              <a:t>（三）</a:t>
            </a:r>
            <a:r>
              <a:rPr lang="zh-CN" altLang="zh-CN" b="1" dirty="0">
                <a:solidFill>
                  <a:srgbClr val="0000CC"/>
                </a:solidFill>
              </a:rPr>
              <a:t>按辅助账处理。</a:t>
            </a:r>
            <a:endParaRPr lang="zh-CN" altLang="zh-CN" b="1" dirty="0">
              <a:solidFill>
                <a:srgbClr val="0000CC"/>
              </a:solidFill>
            </a:endParaRPr>
          </a:p>
          <a:p>
            <a:pPr eaLnBrk="1" hangingPunct="1"/>
            <a:r>
              <a:rPr lang="zh-CN" altLang="zh-CN" dirty="0">
                <a:solidFill>
                  <a:srgbClr val="0000CC"/>
                </a:solidFill>
              </a:rPr>
              <a:t>用原始凭证复印件为记账凭证作辅助账处理。如果</a:t>
            </a:r>
            <a:r>
              <a:rPr lang="zh-CN" altLang="zh-CN" dirty="0">
                <a:solidFill>
                  <a:srgbClr val="FF0000"/>
                </a:solidFill>
              </a:rPr>
              <a:t>原来基建帐已在医院大帐</a:t>
            </a:r>
            <a:r>
              <a:rPr lang="zh-CN" altLang="zh-CN" dirty="0">
                <a:solidFill>
                  <a:srgbClr val="0000CC"/>
                </a:solidFill>
              </a:rPr>
              <a:t>的</a:t>
            </a:r>
            <a:r>
              <a:rPr lang="en-US" altLang="zh-CN" dirty="0">
                <a:solidFill>
                  <a:srgbClr val="0000CC"/>
                </a:solidFill>
              </a:rPr>
              <a:t>“</a:t>
            </a:r>
            <a:r>
              <a:rPr lang="zh-CN" altLang="zh-CN" dirty="0">
                <a:solidFill>
                  <a:srgbClr val="0000CC"/>
                </a:solidFill>
              </a:rPr>
              <a:t>在建工程</a:t>
            </a:r>
            <a:r>
              <a:rPr lang="en-US" altLang="zh-CN" dirty="0">
                <a:solidFill>
                  <a:srgbClr val="0000CC"/>
                </a:solidFill>
              </a:rPr>
              <a:t>”</a:t>
            </a:r>
            <a:r>
              <a:rPr lang="zh-CN" altLang="zh-CN" dirty="0">
                <a:solidFill>
                  <a:srgbClr val="0000CC"/>
                </a:solidFill>
              </a:rPr>
              <a:t>科目核算中</a:t>
            </a:r>
            <a:r>
              <a:rPr lang="zh-CN" altLang="zh-CN" dirty="0">
                <a:solidFill>
                  <a:srgbClr val="FF0000"/>
                </a:solidFill>
              </a:rPr>
              <a:t>处理</a:t>
            </a:r>
            <a:r>
              <a:rPr lang="zh-CN" altLang="zh-CN" dirty="0">
                <a:solidFill>
                  <a:srgbClr val="0000CC"/>
                </a:solidFill>
              </a:rPr>
              <a:t>（已装订），同时按基建会计要求把基建帐设为辅助帐，并分项目设明细帐（按发改批文分），用原始凭证复印件（或明细科目汇总表</a:t>
            </a:r>
            <a:r>
              <a:rPr lang="en-US" altLang="zh-CN" dirty="0">
                <a:solidFill>
                  <a:srgbClr val="0000CC"/>
                </a:solidFill>
              </a:rPr>
              <a:t>-</a:t>
            </a:r>
            <a:r>
              <a:rPr lang="zh-CN" altLang="zh-CN" dirty="0">
                <a:solidFill>
                  <a:srgbClr val="0000CC"/>
                </a:solidFill>
              </a:rPr>
              <a:t>明细到单位工程）作为会计凭证。但主要应用第一、二种方式处理，设辅助帐的只限用在半途中建帐的项目单位。</a:t>
            </a:r>
            <a:endParaRPr lang="zh-CN" altLang="zh-CN" dirty="0">
              <a:solidFill>
                <a:srgbClr val="0000CC"/>
              </a:solidFill>
            </a:endParaRPr>
          </a:p>
          <a:p>
            <a:pPr eaLnBrk="1" hangingPunct="1"/>
            <a:r>
              <a:rPr lang="zh-CN" altLang="en-US" b="1" dirty="0">
                <a:solidFill>
                  <a:srgbClr val="0000CC"/>
                </a:solidFill>
              </a:rPr>
              <a:t>（四）</a:t>
            </a:r>
            <a:r>
              <a:rPr lang="zh-CN" altLang="zh-CN" b="1" dirty="0">
                <a:solidFill>
                  <a:srgbClr val="0000CC"/>
                </a:solidFill>
              </a:rPr>
              <a:t>对于无独立核算村卫生室等小项目的专帐处理。</a:t>
            </a:r>
            <a:endParaRPr lang="zh-CN" altLang="zh-CN" b="1" dirty="0">
              <a:solidFill>
                <a:srgbClr val="0000CC"/>
              </a:solidFill>
            </a:endParaRPr>
          </a:p>
          <a:p>
            <a:pPr eaLnBrk="1" hangingPunct="1"/>
            <a:r>
              <a:rPr lang="zh-CN" altLang="zh-CN" dirty="0">
                <a:solidFill>
                  <a:srgbClr val="0000CC"/>
                </a:solidFill>
              </a:rPr>
              <a:t>可以由县</a:t>
            </a:r>
            <a:r>
              <a:rPr lang="zh-CN" altLang="en-US" dirty="0">
                <a:solidFill>
                  <a:srgbClr val="0000CC"/>
                </a:solidFill>
              </a:rPr>
              <a:t>（区）</a:t>
            </a:r>
            <a:r>
              <a:rPr lang="zh-CN" altLang="zh-CN" dirty="0">
                <a:solidFill>
                  <a:srgbClr val="0000CC"/>
                </a:solidFill>
              </a:rPr>
              <a:t>卫生</a:t>
            </a:r>
            <a:r>
              <a:rPr lang="zh-CN" altLang="en-US" dirty="0">
                <a:solidFill>
                  <a:srgbClr val="0000CC"/>
                </a:solidFill>
              </a:rPr>
              <a:t>计生委</a:t>
            </a:r>
            <a:r>
              <a:rPr lang="zh-CN" altLang="zh-CN" dirty="0">
                <a:solidFill>
                  <a:srgbClr val="0000CC"/>
                </a:solidFill>
              </a:rPr>
              <a:t>统一建立基建专帐，然后在每个项目的投资分别放在建安投资、设备投资下设明细科目进行分项目核算，待摊费用先统一核算，然后竣工结算时再进行分摊到各个村卫生室项目。</a:t>
            </a:r>
            <a:endParaRPr lang="zh-CN" altLang="zh-CN" dirty="0">
              <a:solidFill>
                <a:srgbClr val="0000CC"/>
              </a:solidFill>
            </a:endParaRPr>
          </a:p>
          <a:p>
            <a:pPr eaLnBrk="1" hangingPunct="1"/>
            <a:endParaRPr lang="zh-CN" altLang="zh-CN" dirty="0"/>
          </a:p>
          <a:p>
            <a:pPr eaLnBrk="1" hangingPunct="1"/>
            <a:endParaRPr lang="zh-CN" altLang="en-US"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1" name="标题 1"/>
          <p:cNvSpPr>
            <a:spLocks noGrp="1"/>
          </p:cNvSpPr>
          <p:nvPr>
            <p:ph type="title"/>
          </p:nvPr>
        </p:nvSpPr>
        <p:spPr>
          <a:xfrm>
            <a:off x="457200" y="274638"/>
            <a:ext cx="8229600" cy="515937"/>
          </a:xfrm>
          <a:ln/>
        </p:spPr>
        <p:txBody>
          <a:bodyPr wrap="square" lIns="91440" tIns="45720" rIns="91440" bIns="45720" anchor="ctr" anchorCtr="0"/>
          <a:p>
            <a:pPr eaLnBrk="1" hangingPunct="1"/>
            <a:r>
              <a:rPr lang="zh-CN" altLang="zh-CN" dirty="0">
                <a:solidFill>
                  <a:srgbClr val="0000CC"/>
                </a:solidFill>
                <a:sym typeface="Arial" panose="020B0604020202020204" pitchFamily="34" charset="0"/>
              </a:rPr>
              <a:t>五、财务管理会计核算督查</a:t>
            </a:r>
            <a:endParaRPr lang="zh-CN" altLang="zh-CN" dirty="0">
              <a:solidFill>
                <a:srgbClr val="0000CC"/>
              </a:solidFill>
              <a:sym typeface="Arial" panose="020B0604020202020204" pitchFamily="34" charset="0"/>
            </a:endParaRPr>
          </a:p>
        </p:txBody>
      </p:sp>
      <p:sp>
        <p:nvSpPr>
          <p:cNvPr id="61442" name="内容占位符 2"/>
          <p:cNvSpPr>
            <a:spLocks noGrp="1"/>
          </p:cNvSpPr>
          <p:nvPr>
            <p:ph idx="1"/>
          </p:nvPr>
        </p:nvSpPr>
        <p:spPr>
          <a:xfrm>
            <a:off x="508000" y="1020763"/>
            <a:ext cx="8229600" cy="5230812"/>
          </a:xfrm>
          <a:ln/>
        </p:spPr>
        <p:txBody>
          <a:bodyPr wrap="square" lIns="91440" tIns="45720" rIns="91440" bIns="45720" anchor="t" anchorCtr="0"/>
          <a:p>
            <a:pPr eaLnBrk="1" hangingPunct="1"/>
            <a:r>
              <a:rPr lang="en-US" altLang="zh-CN" sz="2200" dirty="0">
                <a:solidFill>
                  <a:srgbClr val="0000CC"/>
                </a:solidFill>
              </a:rPr>
              <a:t>1.</a:t>
            </a:r>
            <a:r>
              <a:rPr lang="zh-CN" altLang="en-US" sz="2200" dirty="0">
                <a:solidFill>
                  <a:srgbClr val="0000CC"/>
                </a:solidFill>
              </a:rPr>
              <a:t>资金管理的督查</a:t>
            </a:r>
            <a:endParaRPr lang="zh-CN" altLang="en-US" sz="2200"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1</a:t>
            </a:r>
            <a:r>
              <a:rPr lang="zh-CN" altLang="en-US" sz="2200" dirty="0">
                <a:solidFill>
                  <a:srgbClr val="0000CC"/>
                </a:solidFill>
              </a:rPr>
              <a:t>）资金落实情况：上级财政资金到位以收到下达文件为准，自筹资金到位以资金到达建设账户为准。</a:t>
            </a:r>
            <a:endParaRPr lang="zh-CN" altLang="en-US" sz="2200"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）资金支付进度：中央预算资金的支付进度是用中央资金在其允许支付范围的工程进度所支付的款项，总资金支付进度是按实际工程进度而支付的所有款项。</a:t>
            </a:r>
            <a:endParaRPr lang="zh-CN" altLang="en-US" sz="2200"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3</a:t>
            </a:r>
            <a:r>
              <a:rPr lang="zh-CN" altLang="en-US" sz="2200" dirty="0">
                <a:solidFill>
                  <a:srgbClr val="0000CC"/>
                </a:solidFill>
              </a:rPr>
              <a:t>）是否制定基建项目财务管理有关的规章制度，是否实行不相容岗位的分离（会计、出纳，采购、验收、审核记账）。</a:t>
            </a:r>
            <a:endParaRPr lang="zh-CN" altLang="en-US" sz="2200" dirty="0">
              <a:solidFill>
                <a:srgbClr val="0000CC"/>
              </a:solidFill>
            </a:endParaRPr>
          </a:p>
          <a:p>
            <a:pPr eaLnBrk="1" hangingPunct="1"/>
            <a:r>
              <a:rPr lang="zh-CN" altLang="en-US" sz="2200" dirty="0">
                <a:solidFill>
                  <a:srgbClr val="0000CC"/>
                </a:solidFill>
                <a:sym typeface="宋体" panose="02010600030101010101" pitchFamily="2" charset="-122"/>
              </a:rPr>
              <a:t>（</a:t>
            </a:r>
            <a:r>
              <a:rPr lang="en-US" altLang="zh-CN" sz="2200" dirty="0">
                <a:solidFill>
                  <a:srgbClr val="0000CC"/>
                </a:solidFill>
                <a:sym typeface="宋体" panose="02010600030101010101" pitchFamily="2" charset="-122"/>
              </a:rPr>
              <a:t>4</a:t>
            </a:r>
            <a:r>
              <a:rPr lang="zh-CN" altLang="en-US" sz="2200" dirty="0">
                <a:solidFill>
                  <a:srgbClr val="0000CC"/>
                </a:solidFill>
                <a:sym typeface="宋体" panose="02010600030101010101" pitchFamily="2" charset="-122"/>
              </a:rPr>
              <a:t>）是否执行概预算管理，每年是否将项目预算报批有关部门，超项目概算</a:t>
            </a:r>
            <a:r>
              <a:rPr lang="en-US" altLang="zh-CN" sz="2200" dirty="0">
                <a:solidFill>
                  <a:srgbClr val="0000CC"/>
                </a:solidFill>
                <a:sym typeface="宋体" panose="02010600030101010101" pitchFamily="2" charset="-122"/>
              </a:rPr>
              <a:t>10%</a:t>
            </a:r>
            <a:r>
              <a:rPr lang="zh-CN" altLang="en-US" sz="2200" dirty="0">
                <a:solidFill>
                  <a:srgbClr val="0000CC"/>
                </a:solidFill>
                <a:sym typeface="宋体" panose="02010600030101010101" pitchFamily="2" charset="-122"/>
              </a:rPr>
              <a:t>是否办理审批手续。</a:t>
            </a:r>
            <a:endParaRPr lang="zh-CN" altLang="en-US" sz="2200" dirty="0">
              <a:solidFill>
                <a:srgbClr val="0000CC"/>
              </a:solidFill>
              <a:sym typeface="宋体" panose="02010600030101010101" pitchFamily="2" charset="-122"/>
            </a:endParaRPr>
          </a:p>
          <a:p>
            <a:pPr eaLnBrk="1" hangingPunct="1"/>
            <a:r>
              <a:rPr lang="zh-CN" altLang="en-US" sz="2200" dirty="0">
                <a:solidFill>
                  <a:srgbClr val="0000CC"/>
                </a:solidFill>
                <a:sym typeface="宋体" panose="02010600030101010101" pitchFamily="2" charset="-122"/>
              </a:rPr>
              <a:t>（</a:t>
            </a:r>
            <a:r>
              <a:rPr lang="en-US" altLang="zh-CN" sz="2200" dirty="0">
                <a:solidFill>
                  <a:srgbClr val="0000CC"/>
                </a:solidFill>
                <a:sym typeface="宋体" panose="02010600030101010101" pitchFamily="2" charset="-122"/>
              </a:rPr>
              <a:t>5</a:t>
            </a:r>
            <a:r>
              <a:rPr lang="zh-CN" altLang="en-US" sz="2200" dirty="0">
                <a:solidFill>
                  <a:srgbClr val="0000CC"/>
                </a:solidFill>
                <a:sym typeface="宋体" panose="02010600030101010101" pitchFamily="2" charset="-122"/>
              </a:rPr>
              <a:t>）超</a:t>
            </a:r>
            <a:r>
              <a:rPr lang="en-US" altLang="zh-CN" sz="2200" dirty="0">
                <a:solidFill>
                  <a:srgbClr val="0000CC"/>
                </a:solidFill>
                <a:sym typeface="宋体" panose="02010600030101010101" pitchFamily="2" charset="-122"/>
              </a:rPr>
              <a:t>1000</a:t>
            </a:r>
            <a:r>
              <a:rPr lang="zh-CN" altLang="en-US" sz="2200" dirty="0">
                <a:solidFill>
                  <a:srgbClr val="0000CC"/>
                </a:solidFill>
                <a:sym typeface="宋体" panose="02010600030101010101" pitchFamily="2" charset="-122"/>
              </a:rPr>
              <a:t>万项目是否实行全过程跟踪审计。</a:t>
            </a:r>
            <a:endParaRPr lang="zh-CN" altLang="en-US" sz="2200" dirty="0">
              <a:solidFill>
                <a:srgbClr val="0000CC"/>
              </a:solidFill>
              <a:sym typeface="宋体" panose="02010600030101010101" pitchFamily="2" charset="-122"/>
            </a:endParaRPr>
          </a:p>
          <a:p>
            <a:pPr eaLnBrk="1" hangingPunct="1"/>
            <a:endParaRPr lang="zh-CN" altLang="en-US" sz="2200" dirty="0">
              <a:solidFill>
                <a:srgbClr val="0000CC"/>
              </a:solidFill>
              <a:sym typeface="宋体" panose="02010600030101010101" pitchFamily="2" charset="-122"/>
            </a:endParaRPr>
          </a:p>
          <a:p>
            <a:pPr eaLnBrk="1" hangingPunct="1"/>
            <a:endParaRPr lang="zh-CN" altLang="en-US" sz="2200" dirty="0">
              <a:solidFill>
                <a:srgbClr val="0000CC"/>
              </a:solidFill>
              <a:sym typeface="宋体" panose="02010600030101010101" pitchFamily="2" charset="-122"/>
            </a:endParaRPr>
          </a:p>
          <a:p>
            <a:pPr eaLnBrk="1" hangingPunct="1"/>
            <a:endParaRPr lang="zh-CN" altLang="en-US" dirty="0"/>
          </a:p>
          <a:p>
            <a:pPr eaLnBrk="1" hangingPunct="1"/>
            <a:endParaRPr lang="zh-CN" altLang="en-US" dirty="0"/>
          </a:p>
          <a:p>
            <a:pPr eaLnBrk="1" hangingPunct="1"/>
            <a:endParaRPr lang="zh-CN" altLang="en-US" dirty="0"/>
          </a:p>
          <a:p>
            <a:pPr eaLnBrk="1" hangingPunct="1"/>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5" name="内容占位符 2"/>
          <p:cNvSpPr>
            <a:spLocks noGrp="1"/>
          </p:cNvSpPr>
          <p:nvPr>
            <p:ph idx="1"/>
          </p:nvPr>
        </p:nvSpPr>
        <p:spPr>
          <a:xfrm>
            <a:off x="539750" y="758825"/>
            <a:ext cx="8229600" cy="5475288"/>
          </a:xfrm>
          <a:ln/>
        </p:spPr>
        <p:txBody>
          <a:bodyPr wrap="square" lIns="91440" tIns="45720" rIns="91440" bIns="45720" anchor="t" anchorCtr="0"/>
          <a:p>
            <a:pPr eaLnBrk="1" hangingPunct="1"/>
            <a:r>
              <a:rPr lang="zh-CN" altLang="en-US" sz="2200" dirty="0">
                <a:solidFill>
                  <a:srgbClr val="0000CC"/>
                </a:solidFill>
                <a:sym typeface="Arial" panose="020B0604020202020204" pitchFamily="34" charset="0"/>
              </a:rPr>
              <a:t>（</a:t>
            </a:r>
            <a:r>
              <a:rPr lang="en-US" altLang="zh-CN" sz="2200" dirty="0">
                <a:solidFill>
                  <a:srgbClr val="0000CC"/>
                </a:solidFill>
                <a:sym typeface="Arial" panose="020B0604020202020204" pitchFamily="34" charset="0"/>
              </a:rPr>
              <a:t>6</a:t>
            </a:r>
            <a:r>
              <a:rPr lang="zh-CN" altLang="en-US" sz="2200" dirty="0">
                <a:solidFill>
                  <a:srgbClr val="0000CC"/>
                </a:solidFill>
                <a:sym typeface="Arial" panose="020B0604020202020204" pitchFamily="34" charset="0"/>
              </a:rPr>
              <a:t>）常见资金支付不规范现象：一是否使用大额现金支付工程款；二是否存在工程款转给个人或非合同单位账户；三是否存在改变资金用途或扩大支付非批准项目的现象（专款专用）；四是否存在资金支付的佐证材料部足（如支付进度款无工程量清单）；五是否支付款项审批的手续不齐全（申请单位</a:t>
            </a:r>
            <a:r>
              <a:rPr lang="en-US" altLang="zh-CN" sz="2200" dirty="0">
                <a:solidFill>
                  <a:srgbClr val="0000CC"/>
                </a:solidFill>
                <a:sym typeface="Arial" panose="020B0604020202020204" pitchFamily="34" charset="0"/>
              </a:rPr>
              <a:t>/</a:t>
            </a:r>
            <a:r>
              <a:rPr lang="zh-CN" altLang="en-US" sz="2200" dirty="0">
                <a:solidFill>
                  <a:srgbClr val="0000CC"/>
                </a:solidFill>
                <a:latin typeface="宋体" panose="02010600030101010101" pitchFamily="2" charset="-122"/>
                <a:sym typeface="宋体" panose="02010600030101010101" pitchFamily="2" charset="-122"/>
              </a:rPr>
              <a:t>监理</a:t>
            </a:r>
            <a:r>
              <a:rPr lang="en-US" altLang="zh-CN" sz="2200" dirty="0">
                <a:solidFill>
                  <a:srgbClr val="0000CC"/>
                </a:solidFill>
                <a:latin typeface="宋体" panose="02010600030101010101" pitchFamily="2" charset="-122"/>
                <a:sym typeface="宋体" panose="02010600030101010101" pitchFamily="2" charset="-122"/>
              </a:rPr>
              <a:t>/</a:t>
            </a:r>
            <a:r>
              <a:rPr lang="zh-CN" altLang="en-US" sz="2200" dirty="0">
                <a:solidFill>
                  <a:srgbClr val="0000CC"/>
                </a:solidFill>
                <a:latin typeface="宋体" panose="02010600030101010101" pitchFamily="2" charset="-122"/>
                <a:sym typeface="宋体" panose="02010600030101010101" pitchFamily="2" charset="-122"/>
              </a:rPr>
              <a:t>工程师</a:t>
            </a:r>
            <a:r>
              <a:rPr lang="en-US" altLang="zh-CN" sz="2200" dirty="0">
                <a:solidFill>
                  <a:srgbClr val="0000CC"/>
                </a:solidFill>
                <a:latin typeface="宋体" panose="02010600030101010101" pitchFamily="2" charset="-122"/>
                <a:sym typeface="宋体" panose="02010600030101010101" pitchFamily="2" charset="-122"/>
              </a:rPr>
              <a:t>/</a:t>
            </a:r>
            <a:r>
              <a:rPr lang="zh-CN" altLang="en-US" sz="2200" dirty="0">
                <a:solidFill>
                  <a:srgbClr val="0000CC"/>
                </a:solidFill>
                <a:latin typeface="宋体" panose="02010600030101010101" pitchFamily="2" charset="-122"/>
                <a:sym typeface="宋体" panose="02010600030101010101" pitchFamily="2" charset="-122"/>
              </a:rPr>
              <a:t>财务</a:t>
            </a:r>
            <a:r>
              <a:rPr lang="en-US" altLang="zh-CN" sz="2200" dirty="0">
                <a:solidFill>
                  <a:srgbClr val="0000CC"/>
                </a:solidFill>
                <a:latin typeface="宋体" panose="02010600030101010101" pitchFamily="2" charset="-122"/>
                <a:sym typeface="宋体" panose="02010600030101010101" pitchFamily="2" charset="-122"/>
              </a:rPr>
              <a:t>(</a:t>
            </a:r>
            <a:r>
              <a:rPr lang="zh-CN" altLang="zh-CN" sz="2200" dirty="0">
                <a:solidFill>
                  <a:srgbClr val="0000CC"/>
                </a:solidFill>
                <a:latin typeface="宋体" panose="02010600030101010101" pitchFamily="2" charset="-122"/>
                <a:sym typeface="宋体" panose="02010600030101010101" pitchFamily="2" charset="-122"/>
              </a:rPr>
              <a:t>造价审计）</a:t>
            </a:r>
            <a:r>
              <a:rPr lang="en-US" altLang="zh-CN" sz="2200" dirty="0">
                <a:solidFill>
                  <a:srgbClr val="0000CC"/>
                </a:solidFill>
                <a:latin typeface="宋体" panose="02010600030101010101" pitchFamily="2" charset="-122"/>
                <a:sym typeface="宋体" panose="02010600030101010101" pitchFamily="2" charset="-122"/>
              </a:rPr>
              <a:t>/</a:t>
            </a:r>
            <a:r>
              <a:rPr lang="zh-CN" altLang="en-US" sz="2200" dirty="0">
                <a:solidFill>
                  <a:srgbClr val="0000CC"/>
                </a:solidFill>
                <a:latin typeface="宋体" panose="02010600030101010101" pitchFamily="2" charset="-122"/>
                <a:sym typeface="宋体" panose="02010600030101010101" pitchFamily="2" charset="-122"/>
              </a:rPr>
              <a:t>领导</a:t>
            </a:r>
            <a:r>
              <a:rPr lang="en-US" altLang="zh-CN" sz="2200" dirty="0">
                <a:solidFill>
                  <a:srgbClr val="0000CC"/>
                </a:solidFill>
                <a:latin typeface="宋体" panose="02010600030101010101" pitchFamily="2" charset="-122"/>
                <a:sym typeface="宋体" panose="02010600030101010101" pitchFamily="2" charset="-122"/>
              </a:rPr>
              <a:t>)</a:t>
            </a:r>
            <a:r>
              <a:rPr lang="zh-CN" altLang="zh-CN" sz="2200" dirty="0">
                <a:solidFill>
                  <a:srgbClr val="0000CC"/>
                </a:solidFill>
                <a:latin typeface="宋体" panose="02010600030101010101" pitchFamily="2" charset="-122"/>
                <a:sym typeface="宋体" panose="02010600030101010101" pitchFamily="2" charset="-122"/>
              </a:rPr>
              <a:t>的签字审批；</a:t>
            </a:r>
            <a:r>
              <a:rPr lang="zh-CN" altLang="en-US" sz="2200" dirty="0">
                <a:solidFill>
                  <a:srgbClr val="0000CC"/>
                </a:solidFill>
                <a:sym typeface="Arial" panose="020B0604020202020204" pitchFamily="34" charset="0"/>
              </a:rPr>
              <a:t>六是否超合同约定支付工程进度款，预付款扣回不合理（监理费如果按日期付有可能超）；七是否存在预付工程款超合同价的</a:t>
            </a:r>
            <a:r>
              <a:rPr lang="en-US" altLang="zh-CN" sz="2200" dirty="0">
                <a:solidFill>
                  <a:srgbClr val="0000CC"/>
                </a:solidFill>
                <a:sym typeface="Arial" panose="020B0604020202020204" pitchFamily="34" charset="0"/>
              </a:rPr>
              <a:t>30%</a:t>
            </a:r>
            <a:r>
              <a:rPr lang="zh-CN" altLang="en-US" sz="2200" dirty="0">
                <a:solidFill>
                  <a:srgbClr val="0000CC"/>
                </a:solidFill>
                <a:sym typeface="Arial" panose="020B0604020202020204" pitchFamily="34" charset="0"/>
              </a:rPr>
              <a:t>；八是否存在质量保证金不留足总价的</a:t>
            </a:r>
            <a:r>
              <a:rPr lang="en-US" altLang="zh-CN" sz="2200" dirty="0">
                <a:solidFill>
                  <a:srgbClr val="0000CC"/>
                </a:solidFill>
                <a:sym typeface="Arial" panose="020B0604020202020204" pitchFamily="34" charset="0"/>
              </a:rPr>
              <a:t>5%(</a:t>
            </a:r>
            <a:r>
              <a:rPr lang="zh-CN" altLang="en-US" sz="2200" dirty="0">
                <a:solidFill>
                  <a:srgbClr val="0000CC"/>
                </a:solidFill>
                <a:sym typeface="Arial" panose="020B0604020202020204" pitchFamily="34" charset="0"/>
              </a:rPr>
              <a:t>或银行出具商业保函），保证期不足</a:t>
            </a:r>
            <a:r>
              <a:rPr lang="en-US" altLang="zh-CN" sz="2200" dirty="0">
                <a:solidFill>
                  <a:srgbClr val="0000CC"/>
                </a:solidFill>
                <a:sym typeface="Arial" panose="020B0604020202020204" pitchFamily="34" charset="0"/>
              </a:rPr>
              <a:t>2-5</a:t>
            </a:r>
            <a:r>
              <a:rPr lang="zh-CN" altLang="en-US" sz="2200" dirty="0">
                <a:solidFill>
                  <a:srgbClr val="0000CC"/>
                </a:solidFill>
                <a:sym typeface="Arial" panose="020B0604020202020204" pitchFamily="34" charset="0"/>
              </a:rPr>
              <a:t>年；九是否待摊费用中的管理费用超付</a:t>
            </a:r>
            <a:r>
              <a:rPr lang="en-US" altLang="zh-CN" sz="2200" dirty="0">
                <a:solidFill>
                  <a:srgbClr val="0000CC"/>
                </a:solidFill>
                <a:sym typeface="Arial" panose="020B0604020202020204" pitchFamily="34" charset="0"/>
              </a:rPr>
              <a:t>1.5%</a:t>
            </a:r>
            <a:r>
              <a:rPr lang="en-US" altLang="zh-CN" sz="2200" dirty="0">
                <a:solidFill>
                  <a:srgbClr val="0000CC"/>
                </a:solidFill>
                <a:latin typeface="宋体" panose="02010600030101010101" pitchFamily="2" charset="-122"/>
                <a:sym typeface="宋体" panose="02010600030101010101" pitchFamily="2" charset="-122"/>
              </a:rPr>
              <a:t>-0.1%</a:t>
            </a:r>
            <a:r>
              <a:rPr lang="zh-CN" altLang="en-US" sz="2200" dirty="0">
                <a:solidFill>
                  <a:srgbClr val="0000CC"/>
                </a:solidFill>
                <a:latin typeface="宋体" panose="02010600030101010101" pitchFamily="2" charset="-122"/>
                <a:sym typeface="宋体" panose="02010600030101010101" pitchFamily="2" charset="-122"/>
              </a:rPr>
              <a:t>（</a:t>
            </a:r>
            <a:r>
              <a:rPr lang="en-US" altLang="zh-CN" sz="2200" dirty="0">
                <a:solidFill>
                  <a:srgbClr val="0000CC"/>
                </a:solidFill>
                <a:latin typeface="宋体" panose="02010600030101010101" pitchFamily="2" charset="-122"/>
                <a:sym typeface="宋体" panose="02010600030101010101" pitchFamily="2" charset="-122"/>
              </a:rPr>
              <a:t>1</a:t>
            </a:r>
            <a:r>
              <a:rPr lang="zh-CN" altLang="en-US" sz="2200" dirty="0">
                <a:solidFill>
                  <a:srgbClr val="0000CC"/>
                </a:solidFill>
                <a:latin typeface="宋体" panose="02010600030101010101" pitchFamily="2" charset="-122"/>
                <a:sym typeface="宋体" panose="02010600030101010101" pitchFamily="2" charset="-122"/>
              </a:rPr>
              <a:t>千万</a:t>
            </a:r>
            <a:r>
              <a:rPr lang="en-US" altLang="zh-CN" sz="2200" dirty="0">
                <a:solidFill>
                  <a:srgbClr val="0000CC"/>
                </a:solidFill>
                <a:latin typeface="宋体" panose="02010600030101010101" pitchFamily="2" charset="-122"/>
                <a:sym typeface="宋体" panose="02010600030101010101" pitchFamily="2" charset="-122"/>
              </a:rPr>
              <a:t>-2</a:t>
            </a:r>
            <a:r>
              <a:rPr lang="zh-CN" altLang="en-US" sz="2200" dirty="0">
                <a:solidFill>
                  <a:srgbClr val="0000CC"/>
                </a:solidFill>
                <a:latin typeface="宋体" panose="02010600030101010101" pitchFamily="2" charset="-122"/>
                <a:sym typeface="宋体" panose="02010600030101010101" pitchFamily="2" charset="-122"/>
              </a:rPr>
              <a:t>亿）</a:t>
            </a:r>
            <a:r>
              <a:rPr lang="zh-CN" altLang="en-US" sz="2200" dirty="0">
                <a:solidFill>
                  <a:srgbClr val="0000CC"/>
                </a:solidFill>
                <a:sym typeface="Arial" panose="020B0604020202020204" pitchFamily="34" charset="0"/>
              </a:rPr>
              <a:t>，招待费用超管理费的</a:t>
            </a:r>
            <a:r>
              <a:rPr lang="en-US" altLang="zh-CN" sz="2200" dirty="0">
                <a:solidFill>
                  <a:srgbClr val="0000CC"/>
                </a:solidFill>
                <a:sym typeface="Arial" panose="020B0604020202020204" pitchFamily="34" charset="0"/>
              </a:rPr>
              <a:t>10%</a:t>
            </a:r>
            <a:r>
              <a:rPr lang="zh-CN" altLang="en-US" sz="2200" dirty="0">
                <a:solidFill>
                  <a:srgbClr val="0000CC"/>
                </a:solidFill>
                <a:sym typeface="Arial" panose="020B0604020202020204" pitchFamily="34" charset="0"/>
              </a:rPr>
              <a:t>（</a:t>
            </a:r>
            <a:r>
              <a:rPr lang="en-US" altLang="zh-CN" sz="2200" dirty="0">
                <a:solidFill>
                  <a:srgbClr val="0000CC"/>
                </a:solidFill>
                <a:sym typeface="Arial" panose="020B0604020202020204" pitchFamily="34" charset="0"/>
              </a:rPr>
              <a:t>2016</a:t>
            </a:r>
            <a:r>
              <a:rPr lang="zh-CN" altLang="en-US" sz="2200" dirty="0">
                <a:solidFill>
                  <a:srgbClr val="0000CC"/>
                </a:solidFill>
                <a:sym typeface="Arial" panose="020B0604020202020204" pitchFamily="34" charset="0"/>
              </a:rPr>
              <a:t>年后超</a:t>
            </a:r>
            <a:r>
              <a:rPr lang="en-US" altLang="zh-CN" sz="2200" dirty="0">
                <a:solidFill>
                  <a:srgbClr val="0000CC"/>
                </a:solidFill>
                <a:sym typeface="Arial" panose="020B0604020202020204" pitchFamily="34" charset="0"/>
              </a:rPr>
              <a:t>5%)</a:t>
            </a:r>
            <a:r>
              <a:rPr lang="zh-CN" altLang="en-US" sz="2200" dirty="0">
                <a:solidFill>
                  <a:srgbClr val="0000CC"/>
                </a:solidFill>
                <a:sym typeface="Arial" panose="020B0604020202020204" pitchFamily="34" charset="0"/>
              </a:rPr>
              <a:t>；十是否结余资金使用不符合有关规定（项目还贷后留</a:t>
            </a:r>
            <a:r>
              <a:rPr lang="en-US" altLang="zh-CN" sz="2200" dirty="0">
                <a:solidFill>
                  <a:srgbClr val="0000CC"/>
                </a:solidFill>
                <a:sym typeface="Arial" panose="020B0604020202020204" pitchFamily="34" charset="0"/>
              </a:rPr>
              <a:t>30%</a:t>
            </a:r>
            <a:r>
              <a:rPr lang="zh-CN" altLang="en-US" sz="2200" dirty="0">
                <a:solidFill>
                  <a:srgbClr val="0000CC"/>
                </a:solidFill>
                <a:sym typeface="Arial" panose="020B0604020202020204" pitchFamily="34" charset="0"/>
              </a:rPr>
              <a:t>，还</a:t>
            </a:r>
            <a:r>
              <a:rPr lang="en-US" altLang="zh-CN" sz="2200" dirty="0">
                <a:solidFill>
                  <a:srgbClr val="0000CC"/>
                </a:solidFill>
                <a:sym typeface="Arial" panose="020B0604020202020204" pitchFamily="34" charset="0"/>
              </a:rPr>
              <a:t>70%,2016</a:t>
            </a:r>
            <a:r>
              <a:rPr lang="zh-CN" altLang="zh-CN" sz="2200" dirty="0">
                <a:solidFill>
                  <a:srgbClr val="0000CC"/>
                </a:solidFill>
                <a:sym typeface="Arial" panose="020B0604020202020204" pitchFamily="34" charset="0"/>
              </a:rPr>
              <a:t>年后全部按比例归还投资方</a:t>
            </a:r>
            <a:r>
              <a:rPr lang="zh-CN" altLang="en-US" sz="2200" dirty="0">
                <a:solidFill>
                  <a:srgbClr val="0000CC"/>
                </a:solidFill>
                <a:sym typeface="Arial" panose="020B0604020202020204" pitchFamily="34" charset="0"/>
              </a:rPr>
              <a:t>）。</a:t>
            </a:r>
            <a:endParaRPr lang="zh-CN" altLang="en-US" sz="2200" dirty="0">
              <a:solidFill>
                <a:srgbClr val="0000CC"/>
              </a:solidFill>
              <a:sym typeface="Arial" panose="020B060402020202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89" name="内容占位符 2"/>
          <p:cNvSpPr>
            <a:spLocks noGrp="1"/>
          </p:cNvSpPr>
          <p:nvPr>
            <p:ph idx="1"/>
          </p:nvPr>
        </p:nvSpPr>
        <p:spPr>
          <a:xfrm>
            <a:off x="565150" y="393700"/>
            <a:ext cx="8229600" cy="6267450"/>
          </a:xfrm>
          <a:ln/>
        </p:spPr>
        <p:txBody>
          <a:bodyPr wrap="square" lIns="91440" tIns="45720" rIns="91440" bIns="45720" anchor="t" anchorCtr="0"/>
          <a:p>
            <a:pPr eaLnBrk="1" hangingPunct="1"/>
            <a:r>
              <a:rPr lang="en-US" altLang="zh-CN" sz="2000" dirty="0">
                <a:solidFill>
                  <a:srgbClr val="0000CC"/>
                </a:solidFill>
                <a:sym typeface="Arial" panose="020B0604020202020204" pitchFamily="34" charset="0"/>
              </a:rPr>
              <a:t>2.</a:t>
            </a:r>
            <a:r>
              <a:rPr lang="zh-CN" altLang="en-US" sz="2000" dirty="0">
                <a:solidFill>
                  <a:srgbClr val="0000CC"/>
                </a:solidFill>
                <a:sym typeface="Arial" panose="020B0604020202020204" pitchFamily="34" charset="0"/>
              </a:rPr>
              <a:t>会计核算管理督查</a:t>
            </a:r>
            <a:endParaRPr lang="zh-CN" altLang="en-US" sz="2000" dirty="0">
              <a:solidFill>
                <a:srgbClr val="0000CC"/>
              </a:solidFill>
              <a:sym typeface="Arial" panose="020B0604020202020204" pitchFamily="34" charset="0"/>
            </a:endParaRPr>
          </a:p>
          <a:p>
            <a:pPr eaLnBrk="1" hangingPunct="1"/>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1</a:t>
            </a:r>
            <a:r>
              <a:rPr lang="zh-CN" altLang="en-US" sz="2000" dirty="0">
                <a:solidFill>
                  <a:srgbClr val="0000CC"/>
                </a:solidFill>
                <a:sym typeface="Arial" panose="020B0604020202020204" pitchFamily="34" charset="0"/>
              </a:rPr>
              <a:t>）是否按项目实行单独建专账、单独核算（村卫生室除外）：单独账簿、报表，独立装订的凭证，电子账单独的账套。</a:t>
            </a:r>
            <a:endParaRPr lang="zh-CN" altLang="en-US" sz="2000" dirty="0">
              <a:solidFill>
                <a:srgbClr val="0000CC"/>
              </a:solidFill>
              <a:sym typeface="Arial" panose="020B0604020202020204" pitchFamily="34" charset="0"/>
            </a:endParaRPr>
          </a:p>
          <a:p>
            <a:pPr eaLnBrk="1" hangingPunct="1"/>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2</a:t>
            </a:r>
            <a:r>
              <a:rPr lang="zh-CN" altLang="en-US" sz="2000" dirty="0">
                <a:solidFill>
                  <a:srgbClr val="0000CC"/>
                </a:solidFill>
                <a:sym typeface="Arial" panose="020B0604020202020204" pitchFamily="34" charset="0"/>
              </a:rPr>
              <a:t>）是否安按照《国有单位基建会计制度》要求设置会计科目及明细进行核算，是否按照《事业单位会计制度》和《医院会计制度》要求</a:t>
            </a:r>
            <a:r>
              <a:rPr lang="zh-CN" altLang="en-US" sz="2000" dirty="0">
                <a:solidFill>
                  <a:srgbClr val="0000CC"/>
                </a:solidFill>
                <a:sym typeface="宋体" panose="02010600030101010101" pitchFamily="2" charset="-122"/>
              </a:rPr>
              <a:t>月末年终位和单的大账合并。</a:t>
            </a:r>
            <a:endParaRPr lang="zh-CN" altLang="en-US" sz="2000" dirty="0">
              <a:solidFill>
                <a:srgbClr val="0000CC"/>
              </a:solidFill>
              <a:sym typeface="宋体" panose="02010600030101010101" pitchFamily="2" charset="-122"/>
            </a:endParaRPr>
          </a:p>
          <a:p>
            <a:pPr eaLnBrk="1" hangingPunct="1"/>
            <a:r>
              <a:rPr lang="zh-CN" altLang="en-US" sz="2000" dirty="0">
                <a:solidFill>
                  <a:srgbClr val="0000CC"/>
                </a:solidFill>
                <a:sym typeface="宋体" panose="02010600030101010101" pitchFamily="2" charset="-122"/>
              </a:rPr>
              <a:t>（</a:t>
            </a:r>
            <a:r>
              <a:rPr lang="en-US" altLang="zh-CN" sz="2000" dirty="0">
                <a:solidFill>
                  <a:srgbClr val="0000CC"/>
                </a:solidFill>
                <a:sym typeface="宋体" panose="02010600030101010101" pitchFamily="2" charset="-122"/>
              </a:rPr>
              <a:t>3</a:t>
            </a:r>
            <a:r>
              <a:rPr lang="zh-CN" altLang="en-US" sz="2000" dirty="0">
                <a:solidFill>
                  <a:srgbClr val="0000CC"/>
                </a:solidFill>
                <a:sym typeface="宋体" panose="02010600030101010101" pitchFamily="2" charset="-122"/>
              </a:rPr>
              <a:t>）是否按照权责发生制进行项目投资成本核算，在建工程的完成投资计算是否准确，完成投资是否包括前期费用、已确认完成未支付工程款，是否扣除预付款中的未形成工程量部分，完成投资会计数据是否和统计上报数据相符。</a:t>
            </a:r>
            <a:endParaRPr lang="zh-CN" altLang="en-US" sz="2000" dirty="0">
              <a:solidFill>
                <a:srgbClr val="0000CC"/>
              </a:solidFill>
              <a:sym typeface="宋体" panose="02010600030101010101" pitchFamily="2" charset="-122"/>
            </a:endParaRPr>
          </a:p>
          <a:p>
            <a:pPr eaLnBrk="1" hangingPunct="1"/>
            <a:r>
              <a:rPr lang="zh-CN" altLang="en-US" sz="2000" dirty="0">
                <a:solidFill>
                  <a:srgbClr val="0000CC"/>
                </a:solidFill>
                <a:sym typeface="宋体" panose="02010600030101010101" pitchFamily="2" charset="-122"/>
              </a:rPr>
              <a:t>（</a:t>
            </a:r>
            <a:r>
              <a:rPr lang="en-US" altLang="zh-CN" sz="2000" dirty="0">
                <a:solidFill>
                  <a:srgbClr val="0000CC"/>
                </a:solidFill>
                <a:sym typeface="宋体" panose="02010600030101010101" pitchFamily="2" charset="-122"/>
              </a:rPr>
              <a:t>4</a:t>
            </a:r>
            <a:r>
              <a:rPr lang="zh-CN" altLang="en-US" sz="2000" dirty="0">
                <a:solidFill>
                  <a:srgbClr val="0000CC"/>
                </a:solidFill>
                <a:sym typeface="宋体" panose="02010600030101010101" pitchFamily="2" charset="-122"/>
              </a:rPr>
              <a:t>）待摊费用的分摊计算是否准确，是否将不属于该项目的费用摊派到本项目的资产计算，分摊依据、比例是否合理。</a:t>
            </a:r>
            <a:endParaRPr lang="zh-CN" altLang="en-US" sz="2000" dirty="0">
              <a:solidFill>
                <a:srgbClr val="0000CC"/>
              </a:solidFill>
              <a:sym typeface="宋体" panose="02010600030101010101" pitchFamily="2" charset="-122"/>
            </a:endParaRPr>
          </a:p>
          <a:p>
            <a:pPr eaLnBrk="1" hangingPunct="1"/>
            <a:r>
              <a:rPr lang="zh-CN" altLang="en-US" sz="2000" dirty="0">
                <a:solidFill>
                  <a:srgbClr val="0000CC"/>
                </a:solidFill>
                <a:sym typeface="宋体" panose="02010600030101010101" pitchFamily="2" charset="-122"/>
              </a:rPr>
              <a:t>（</a:t>
            </a:r>
            <a:r>
              <a:rPr lang="en-US" altLang="zh-CN" sz="2000" dirty="0">
                <a:solidFill>
                  <a:srgbClr val="0000CC"/>
                </a:solidFill>
                <a:sym typeface="宋体" panose="02010600030101010101" pitchFamily="2" charset="-122"/>
              </a:rPr>
              <a:t>5</a:t>
            </a:r>
            <a:r>
              <a:rPr lang="zh-CN" altLang="en-US" sz="2000" dirty="0">
                <a:solidFill>
                  <a:srgbClr val="0000CC"/>
                </a:solidFill>
                <a:sym typeface="宋体" panose="02010600030101010101" pitchFamily="2" charset="-122"/>
              </a:rPr>
              <a:t>）是否按照会计核算要求每月及时登账，是否及时编报基建项目会计报表，完工项目是否及时办理竣工决算和财产移交。</a:t>
            </a:r>
            <a:endParaRPr lang="zh-CN" altLang="en-US" sz="2000" dirty="0">
              <a:solidFill>
                <a:srgbClr val="0000CC"/>
              </a:solidFill>
              <a:sym typeface="宋体" panose="02010600030101010101" pitchFamily="2" charset="-122"/>
            </a:endParaRPr>
          </a:p>
          <a:p>
            <a:pPr eaLnBrk="1" hangingPunct="1"/>
            <a:r>
              <a:rPr lang="zh-CN" altLang="en-US" sz="2000" dirty="0">
                <a:solidFill>
                  <a:srgbClr val="0000CC"/>
                </a:solidFill>
                <a:sym typeface="宋体" panose="02010600030101010101" pitchFamily="2" charset="-122"/>
              </a:rPr>
              <a:t>（</a:t>
            </a:r>
            <a:r>
              <a:rPr lang="en-US" altLang="zh-CN" sz="2000" dirty="0">
                <a:solidFill>
                  <a:srgbClr val="0000CC"/>
                </a:solidFill>
                <a:sym typeface="宋体" panose="02010600030101010101" pitchFamily="2" charset="-122"/>
              </a:rPr>
              <a:t>6</a:t>
            </a:r>
            <a:r>
              <a:rPr lang="zh-CN" altLang="en-US" sz="2000" dirty="0">
                <a:solidFill>
                  <a:srgbClr val="0000CC"/>
                </a:solidFill>
                <a:sym typeface="宋体" panose="02010600030101010101" pitchFamily="2" charset="-122"/>
              </a:rPr>
              <a:t>）网报的财务管理信息与实际情况是否相符。</a:t>
            </a:r>
            <a:endParaRPr lang="zh-CN" altLang="en-US" sz="2000" dirty="0">
              <a:solidFill>
                <a:srgbClr val="0000CC"/>
              </a:solidFill>
              <a:sym typeface="宋体" panose="02010600030101010101" pitchFamily="2" charset="-122"/>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7" name="标题 69633"/>
          <p:cNvSpPr>
            <a:spLocks noGrp="1"/>
          </p:cNvSpPr>
          <p:nvPr>
            <p:ph type="title"/>
          </p:nvPr>
        </p:nvSpPr>
        <p:spPr>
          <a:xfrm>
            <a:off x="762000" y="0"/>
            <a:ext cx="7543800" cy="700088"/>
          </a:xfrm>
          <a:ln/>
        </p:spPr>
        <p:txBody>
          <a:bodyPr wrap="square" lIns="91440" tIns="45720" rIns="91440" bIns="45720" anchor="b" anchorCtr="0"/>
          <a:p>
            <a:pPr eaLnBrk="1" hangingPunct="1"/>
            <a:r>
              <a:rPr lang="zh-CN" altLang="en-US" sz="2800" b="0" dirty="0"/>
              <a:t>附：财务管理和会计核算主要政策依据文件</a:t>
            </a:r>
            <a:endParaRPr lang="zh-CN" altLang="en-US" sz="2800" dirty="0"/>
          </a:p>
        </p:txBody>
      </p:sp>
      <p:sp>
        <p:nvSpPr>
          <p:cNvPr id="63490" name="文本占位符 69634"/>
          <p:cNvSpPr>
            <a:spLocks noGrp="1"/>
          </p:cNvSpPr>
          <p:nvPr>
            <p:ph idx="1"/>
          </p:nvPr>
        </p:nvSpPr>
        <p:spPr>
          <a:xfrm>
            <a:off x="368300" y="700088"/>
            <a:ext cx="8356600" cy="5603875"/>
          </a:xfrm>
        </p:spPr>
        <p:txBody>
          <a:bodyPr vert="horz" wrap="square" lIns="91440" tIns="45720" rIns="91440" bIns="45720" numCol="1" anchor="t" anchorCtr="0" compatLnSpc="1"/>
          <a:lstStyle/>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1</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国有建设单位会计制度</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（财会字</a:t>
            </a:r>
            <a:r>
              <a:rPr kumimoji="0" lang="en-US" altLang="zh-CN" sz="1600" b="0" i="0" u="none" strike="noStrike" kern="1200" cap="none" spc="0" normalizeH="0" baseline="0" noProof="1">
                <a:ln>
                  <a:noFill/>
                </a:ln>
                <a:solidFill>
                  <a:srgbClr val="0000CC"/>
                </a:solidFill>
                <a:effectLst/>
                <a:uLnTx/>
                <a:uFillTx/>
                <a:latin typeface="+mj-ea"/>
                <a:ea typeface="+mj-ea"/>
                <a:cs typeface="+mn-cs"/>
              </a:rPr>
              <a:t>[1995]45</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2</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）财政部关于印发</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国有建设单位会计制度补充规定</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和</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企业基建业务有关会计处理办法</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的通知（财会字</a:t>
            </a:r>
            <a:r>
              <a:rPr kumimoji="0" lang="en-US" altLang="zh-CN" sz="1600" b="0" i="0" u="none" strike="noStrike" kern="1200" cap="none" spc="0" normalizeH="0" baseline="0" noProof="1">
                <a:ln>
                  <a:noFill/>
                </a:ln>
                <a:solidFill>
                  <a:srgbClr val="0000CC"/>
                </a:solidFill>
                <a:effectLst/>
                <a:uLnTx/>
                <a:uFillTx/>
                <a:latin typeface="+mj-ea"/>
                <a:ea typeface="+mj-ea"/>
                <a:cs typeface="+mn-cs"/>
              </a:rPr>
              <a:t>[1998]17</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3</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基本建设财务管理规定</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（财建</a:t>
            </a:r>
            <a:r>
              <a:rPr kumimoji="0" lang="en-US" altLang="zh-CN" sz="1600" b="0" i="0" u="none" strike="noStrike" kern="1200" cap="none" spc="0" normalizeH="0" baseline="0" noProof="1">
                <a:ln>
                  <a:noFill/>
                </a:ln>
                <a:solidFill>
                  <a:srgbClr val="0000CC"/>
                </a:solidFill>
                <a:effectLst/>
                <a:uLnTx/>
                <a:uFillTx/>
                <a:latin typeface="+mj-ea"/>
                <a:ea typeface="+mj-ea"/>
                <a:cs typeface="+mn-cs"/>
              </a:rPr>
              <a:t>[2002]394</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r>
              <a:rPr kumimoji="0" lang="zh-CN" altLang="en-US" sz="1600" b="0" i="0" u="none" strike="noStrike" kern="1200" cap="none" spc="0" normalizeH="0" baseline="0" noProof="1">
                <a:ln>
                  <a:noFill/>
                </a:ln>
                <a:solidFill>
                  <a:srgbClr val="FF0000"/>
                </a:solidFill>
                <a:effectLst/>
                <a:uLnTx/>
                <a:uFillTx/>
                <a:latin typeface="+mj-ea"/>
                <a:ea typeface="+mj-ea"/>
                <a:cs typeface="+mn-cs"/>
              </a:rPr>
              <a:t>（换成财政部《基本建设财务规则》（</a:t>
            </a:r>
            <a:r>
              <a:rPr kumimoji="0" lang="en-US" altLang="zh-CN" sz="1600" b="0" i="0" u="none" strike="noStrike" kern="1200" cap="none" spc="0" normalizeH="0" baseline="0" noProof="1">
                <a:ln>
                  <a:noFill/>
                </a:ln>
                <a:solidFill>
                  <a:srgbClr val="FF0000"/>
                </a:solidFill>
                <a:effectLst/>
                <a:uLnTx/>
                <a:uFillTx/>
                <a:latin typeface="+mj-ea"/>
                <a:ea typeface="+mj-ea"/>
                <a:cs typeface="+mn-cs"/>
              </a:rPr>
              <a:t>2016</a:t>
            </a:r>
            <a:r>
              <a:rPr kumimoji="0" lang="zh-CN" altLang="en-US" sz="1600" b="0" i="0" u="none" strike="noStrike" kern="1200" cap="none" spc="0" normalizeH="0" baseline="0" noProof="1">
                <a:ln>
                  <a:noFill/>
                </a:ln>
                <a:solidFill>
                  <a:srgbClr val="FF0000"/>
                </a:solidFill>
                <a:effectLst/>
                <a:uLnTx/>
                <a:uFillTx/>
                <a:latin typeface="+mj-ea"/>
                <a:ea typeface="+mj-ea"/>
                <a:cs typeface="+mn-cs"/>
              </a:rPr>
              <a:t>）</a:t>
            </a:r>
            <a:r>
              <a:rPr kumimoji="0" lang="en-US" altLang="zh-CN" sz="1600" b="0" i="0" u="none" strike="noStrike" kern="1200" cap="none" spc="0" normalizeH="0" baseline="0" noProof="1">
                <a:ln>
                  <a:noFill/>
                </a:ln>
                <a:solidFill>
                  <a:srgbClr val="FF0000"/>
                </a:solidFill>
                <a:effectLst/>
                <a:uLnTx/>
                <a:uFillTx/>
                <a:latin typeface="+mj-ea"/>
                <a:ea typeface="+mj-ea"/>
                <a:cs typeface="+mn-cs"/>
              </a:rPr>
              <a:t>81</a:t>
            </a:r>
            <a:r>
              <a:rPr kumimoji="0" lang="zh-CN" altLang="en-US" sz="1600" b="0" i="0" u="none" strike="noStrike" kern="1200" cap="none" spc="0" normalizeH="0" baseline="0" noProof="1">
                <a:ln>
                  <a:noFill/>
                </a:ln>
                <a:solidFill>
                  <a:srgbClr val="FF0000"/>
                </a:solidFill>
                <a:effectLst/>
                <a:uLnTx/>
                <a:uFillTx/>
                <a:latin typeface="+mj-ea"/>
                <a:ea typeface="+mj-ea"/>
                <a:cs typeface="+mn-cs"/>
              </a:rPr>
              <a:t>号令）；</a:t>
            </a:r>
            <a:endParaRPr kumimoji="0" lang="zh-CN" altLang="en-US" sz="1600" b="0" i="0" u="none" strike="noStrike" kern="1200" cap="none" spc="0" normalizeH="0" baseline="0" noProof="1">
              <a:ln>
                <a:noFill/>
              </a:ln>
              <a:solidFill>
                <a:srgbClr val="FF0000"/>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4</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）财政部关于解释</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基本建设财务管理规定</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执行中有关问题的通知（财建</a:t>
            </a:r>
            <a:r>
              <a:rPr kumimoji="0" lang="en-US" altLang="zh-CN" sz="1600" b="0" i="0" u="none" strike="noStrike" kern="1200" cap="none" spc="0" normalizeH="0" baseline="0" noProof="1">
                <a:ln>
                  <a:noFill/>
                </a:ln>
                <a:solidFill>
                  <a:srgbClr val="0000CC"/>
                </a:solidFill>
                <a:effectLst/>
                <a:uLnTx/>
                <a:uFillTx/>
                <a:latin typeface="+mj-ea"/>
                <a:ea typeface="+mj-ea"/>
                <a:cs typeface="+mn-cs"/>
              </a:rPr>
              <a:t>[2003]724</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5</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建设工程价款结算暂行办法</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（财建</a:t>
            </a:r>
            <a:r>
              <a:rPr kumimoji="0" lang="en-US" altLang="zh-CN" sz="1600" b="0" i="0" u="none" strike="noStrike" kern="1200" cap="none" spc="0" normalizeH="0" baseline="0" noProof="1">
                <a:ln>
                  <a:noFill/>
                </a:ln>
                <a:solidFill>
                  <a:srgbClr val="0000CC"/>
                </a:solidFill>
                <a:effectLst/>
                <a:uLnTx/>
                <a:uFillTx/>
                <a:latin typeface="+mj-ea"/>
                <a:ea typeface="+mj-ea"/>
                <a:cs typeface="+mn-cs"/>
              </a:rPr>
              <a:t>[2004]369</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6</a:t>
            </a:r>
            <a:r>
              <a:rPr kumimoji="0" lang="zh-CN" altLang="en-US" sz="1600" b="0" i="0" u="none" strike="noStrike" kern="1200" cap="none" spc="0" normalizeH="0" baseline="0" noProof="1">
                <a:ln>
                  <a:noFill/>
                </a:ln>
                <a:solidFill>
                  <a:srgbClr val="0000CC"/>
                </a:solidFill>
                <a:effectLst/>
                <a:uLnTx/>
                <a:uFillTx/>
                <a:latin typeface="+mj-ea"/>
                <a:ea typeface="+mj-ea"/>
                <a:cs typeface="+mn-cs"/>
              </a:rPr>
              <a:t>）卫生部关于加强和规范建设工程全过程审计的通知（卫生部规财</a:t>
            </a:r>
            <a:r>
              <a:rPr kumimoji="0" lang="en-US" altLang="zh-CN" sz="1600" b="0" i="0" u="none" strike="noStrike" kern="1200" cap="none" spc="0" normalizeH="0" baseline="0" noProof="1">
                <a:ln>
                  <a:noFill/>
                </a:ln>
                <a:solidFill>
                  <a:srgbClr val="0000CC"/>
                </a:solidFill>
                <a:effectLst/>
                <a:uLnTx/>
                <a:uFillTx/>
                <a:latin typeface="+mj-ea"/>
                <a:ea typeface="+mj-ea"/>
                <a:cs typeface="+mn-cs"/>
              </a:rPr>
              <a:t>[2009]39</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7</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）财政部、卫生部关于印发（新）</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医院财务制度</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的通知（财社</a:t>
            </a:r>
            <a:r>
              <a:rPr kumimoji="0" lang="en-US" altLang="zh-CN" sz="1600" b="0" i="0" u="none" strike="noStrike" kern="1200" cap="none" spc="0" normalizeH="0" baseline="0" noProof="1">
                <a:ln>
                  <a:noFill/>
                </a:ln>
                <a:solidFill>
                  <a:srgbClr val="0000CC"/>
                </a:solidFill>
                <a:effectLst/>
                <a:uLnTx/>
                <a:uFillTx/>
                <a:latin typeface="+mj-ea"/>
                <a:ea typeface="+mj-ea"/>
                <a:cs typeface="+mn-cs"/>
              </a:rPr>
              <a:t>[2010]306</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8</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）财政部、卫生部关于印发</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基层卫生医疗机构财务制度</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的通知 （财社</a:t>
            </a:r>
            <a:r>
              <a:rPr kumimoji="0" lang="en-US" altLang="zh-CN" sz="1600" b="0" i="0" u="none" strike="noStrike" kern="1200" cap="none" spc="0" normalizeH="0" baseline="0" noProof="1">
                <a:ln>
                  <a:noFill/>
                </a:ln>
                <a:solidFill>
                  <a:srgbClr val="0000CC"/>
                </a:solidFill>
                <a:effectLst/>
                <a:uLnTx/>
                <a:uFillTx/>
                <a:latin typeface="+mj-ea"/>
                <a:ea typeface="+mj-ea"/>
                <a:cs typeface="+mn-cs"/>
              </a:rPr>
              <a:t>[2010]307</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9</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）财政部关于印发</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新旧医院会计制度衔接有关问题的处理规定</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的通知（财建</a:t>
            </a:r>
            <a:r>
              <a:rPr kumimoji="0" lang="en-US" altLang="zh-CN" sz="1600" b="0" i="0" u="none" strike="noStrike" kern="1200" cap="none" spc="0" normalizeH="0" baseline="0" noProof="1">
                <a:ln>
                  <a:noFill/>
                </a:ln>
                <a:solidFill>
                  <a:srgbClr val="0000CC"/>
                </a:solidFill>
                <a:effectLst/>
                <a:uLnTx/>
                <a:uFillTx/>
                <a:latin typeface="+mj-ea"/>
                <a:ea typeface="+mj-ea"/>
                <a:cs typeface="+mn-cs"/>
              </a:rPr>
              <a:t>[2011]5</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10</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）财政部关于印发</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事业单位会计制度</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的通知（财会</a:t>
            </a:r>
            <a:r>
              <a:rPr kumimoji="0" lang="en-US" altLang="zh-CN" sz="1600" b="0" i="0" u="none" strike="noStrike" kern="1200" cap="none" spc="0" normalizeH="0" baseline="0" noProof="1">
                <a:ln>
                  <a:noFill/>
                </a:ln>
                <a:solidFill>
                  <a:srgbClr val="0000CC"/>
                </a:solidFill>
                <a:effectLst/>
                <a:uLnTx/>
                <a:uFillTx/>
                <a:latin typeface="+mj-ea"/>
                <a:ea typeface="+mj-ea"/>
                <a:cs typeface="+mn-cs"/>
              </a:rPr>
              <a:t>[2012]22</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11</a:t>
            </a:r>
            <a:r>
              <a:rPr kumimoji="0" lang="zh-CN" altLang="en-US" sz="1600" b="0" i="0" u="none" strike="noStrike" kern="1200" cap="none" spc="0" normalizeH="0" baseline="0" noProof="1">
                <a:ln>
                  <a:noFill/>
                </a:ln>
                <a:solidFill>
                  <a:srgbClr val="0000CC"/>
                </a:solidFill>
                <a:effectLst/>
                <a:uLnTx/>
                <a:uFillTx/>
                <a:latin typeface="+mj-ea"/>
                <a:ea typeface="+mj-ea"/>
                <a:cs typeface="+mn-cs"/>
              </a:rPr>
              <a:t>）</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关于征求</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基本建设财务规则（征求意见稿）</a:t>
            </a:r>
            <a:r>
              <a:rPr kumimoji="0" lang="en-US" altLang="zh-CN" sz="1600" b="0" i="0" u="none" strike="noStrike" kern="1200" cap="none" spc="0" normalizeH="0" baseline="0" noProof="1">
                <a:ln>
                  <a:noFill/>
                </a:ln>
                <a:solidFill>
                  <a:srgbClr val="0000CC"/>
                </a:solidFill>
                <a:effectLst/>
                <a:uLnTx/>
                <a:uFillTx/>
                <a:latin typeface="+mj-ea"/>
                <a:ea typeface="+mj-ea"/>
                <a:cs typeface="+mn-cs"/>
              </a:rPr>
              <a:t>》</a:t>
            </a:r>
            <a:r>
              <a:rPr kumimoji="0" lang="zh-CN" altLang="en-US" sz="1600" b="0" i="0" u="none" strike="noStrike" kern="1200" cap="none" spc="0" normalizeH="0" baseline="0" noProof="1">
                <a:ln>
                  <a:noFill/>
                </a:ln>
                <a:solidFill>
                  <a:srgbClr val="0000CC"/>
                </a:solidFill>
                <a:effectLst/>
                <a:uLnTx/>
                <a:uFillTx/>
                <a:latin typeface="+mj-ea"/>
                <a:ea typeface="+mj-ea"/>
                <a:cs typeface="+mn-cs"/>
              </a:rPr>
              <a:t>（财建</a:t>
            </a:r>
            <a:r>
              <a:rPr kumimoji="0" lang="en-US" altLang="zh-CN" sz="1600" b="0" i="0" u="none" strike="noStrike" kern="1200" cap="none" spc="0" normalizeH="0" baseline="0" noProof="1">
                <a:ln>
                  <a:noFill/>
                </a:ln>
                <a:solidFill>
                  <a:srgbClr val="0000CC"/>
                </a:solidFill>
                <a:effectLst/>
                <a:uLnTx/>
                <a:uFillTx/>
                <a:latin typeface="+mj-ea"/>
                <a:ea typeface="+mj-ea"/>
                <a:cs typeface="+mn-cs"/>
              </a:rPr>
              <a:t>〔2012〕51</a:t>
            </a:r>
            <a:r>
              <a:rPr kumimoji="0" lang="zh-CN" altLang="en-US" sz="1600" b="0" i="0" u="none" strike="noStrike" kern="1200" cap="none" spc="0" normalizeH="0" baseline="0" noProof="1">
                <a:ln>
                  <a:noFill/>
                </a:ln>
                <a:solidFill>
                  <a:srgbClr val="0000CC"/>
                </a:solidFill>
                <a:effectLst/>
                <a:uLnTx/>
                <a:uFillTx/>
                <a:latin typeface="+mj-ea"/>
                <a:ea typeface="+mj-ea"/>
                <a:cs typeface="+mn-cs"/>
              </a:rPr>
              <a:t>号）</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（换成财政部《基本建设财务规则》（</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2016</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81</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号令）；</a:t>
            </a:r>
            <a:endParaRPr kumimoji="0" lang="zh-CN" altLang="en-US" sz="1600" b="0" i="0" u="none" strike="noStrike" kern="1200" cap="none" spc="0" normalizeH="0" baseline="0" noProof="1">
              <a:ln>
                <a:noFill/>
              </a:ln>
              <a:solidFill>
                <a:srgbClr val="FF0000"/>
              </a:solidFill>
              <a:effectLst/>
              <a:uLnTx/>
              <a:uFillTx/>
              <a:latin typeface="+mj-ea"/>
              <a:ea typeface="+mj-ea"/>
              <a:cs typeface="+mn-cs"/>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12</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）财政部《基本建设项目竣工决算管理暂行办法》（财建</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〔2016〕503</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号文）</a:t>
            </a:r>
            <a:endPar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13</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）财政部《基本建设成本管理规定》（财建</a:t>
            </a:r>
            <a:r>
              <a:rPr kumimoji="0" lang="en-US" altLang="zh-CN" sz="1600" b="0" i="0" u="none" strike="noStrike" kern="1200" cap="none" spc="0" normalizeH="0" baseline="0" noProof="1">
                <a:ln>
                  <a:noFill/>
                </a:ln>
                <a:solidFill>
                  <a:srgbClr val="FF0000"/>
                </a:solidFill>
                <a:effectLst/>
                <a:uLnTx/>
                <a:uFillTx/>
                <a:latin typeface="+mj-ea"/>
                <a:ea typeface="+mj-ea"/>
                <a:cs typeface="+mn-cs"/>
                <a:sym typeface="+mn-ea"/>
              </a:rPr>
              <a:t>〔2016〕504</a:t>
            </a:r>
            <a:r>
              <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rPr>
              <a:t>号文）</a:t>
            </a:r>
            <a:endPar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endParaRPr>
          </a:p>
          <a:p>
            <a:pPr marL="0" marR="0" lvl="0" indent="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None/>
              <a:defRPr/>
            </a:pPr>
            <a:endPar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endParaRPr kumimoji="0" lang="zh-CN" altLang="en-US" sz="1600" b="0" i="0" u="none" strike="noStrike" kern="1200" cap="none" spc="0" normalizeH="0" baseline="0" noProof="1">
              <a:ln>
                <a:noFill/>
              </a:ln>
              <a:solidFill>
                <a:srgbClr val="FF0000"/>
              </a:solidFill>
              <a:effectLst/>
              <a:uLnTx/>
              <a:uFillTx/>
              <a:latin typeface="+mj-ea"/>
              <a:ea typeface="+mj-ea"/>
              <a:cs typeface="+mn-cs"/>
              <a:sym typeface="+mn-ea"/>
            </a:endParaRPr>
          </a:p>
          <a:p>
            <a:pPr marL="266700" marR="0" lvl="0" indent="-266700" algn="just" defTabSz="514350" rtl="0" eaLnBrk="1" fontAlgn="auto" latinLnBrk="0" hangingPunct="1">
              <a:lnSpc>
                <a:spcPct val="90000"/>
              </a:lnSpc>
              <a:spcBef>
                <a:spcPts val="1015"/>
              </a:spcBef>
              <a:spcAft>
                <a:spcPct val="0"/>
              </a:spcAft>
              <a:buClr>
                <a:schemeClr val="accent1"/>
              </a:buClr>
              <a:buSzPct val="100000"/>
              <a:buFont typeface="Wingdings" panose="05000000000000000000" pitchFamily="2" charset="2"/>
              <a:buChar char=""/>
              <a:defRPr/>
            </a:pPr>
            <a:r>
              <a:rPr kumimoji="0" lang="zh-CN" altLang="en-US" sz="1600" b="0" i="0" u="none" strike="noStrike" kern="1200" cap="none" spc="0" normalizeH="0" baseline="0" noProof="1">
                <a:ln>
                  <a:noFill/>
                </a:ln>
                <a:solidFill>
                  <a:srgbClr val="0000CC"/>
                </a:solidFill>
                <a:effectLst/>
                <a:uLnTx/>
                <a:uFillTx/>
                <a:latin typeface="+mj-ea"/>
                <a:ea typeface="+mj-ea"/>
                <a:cs typeface="+mn-cs"/>
              </a:rPr>
              <a:t>。 </a:t>
            </a:r>
            <a:endParaRPr kumimoji="0" lang="zh-CN" altLang="en-US" sz="16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标题 10"/>
          <p:cNvSpPr>
            <a:spLocks noGrp="1"/>
          </p:cNvSpPr>
          <p:nvPr>
            <p:ph type="title"/>
          </p:nvPr>
        </p:nvSpPr>
        <p:spPr>
          <a:ln/>
        </p:spPr>
        <p:txBody>
          <a:bodyPr wrap="square" lIns="91440" tIns="45720" rIns="91440" bIns="45720" anchor="b" anchorCtr="0"/>
          <a:p>
            <a:pPr eaLnBrk="1" hangingPunct="1"/>
            <a:endParaRPr lang="zh-CN" altLang="en-US" dirty="0"/>
          </a:p>
        </p:txBody>
      </p:sp>
      <p:sp>
        <p:nvSpPr>
          <p:cNvPr id="66562" name="Rectangle 3"/>
          <p:cNvSpPr>
            <a:spLocks noGrp="1"/>
          </p:cNvSpPr>
          <p:nvPr>
            <p:ph idx="1"/>
          </p:nvPr>
        </p:nvSpPr>
        <p:spPr>
          <a:ln/>
        </p:spPr>
        <p:txBody>
          <a:bodyPr wrap="square" lIns="91440" tIns="45720" rIns="91440" bIns="45720" anchor="t" anchorCtr="0"/>
          <a:p>
            <a:pPr eaLnBrk="1" hangingPunct="1">
              <a:buNone/>
            </a:pPr>
            <a:r>
              <a:rPr lang="en-US" altLang="zh-CN" sz="12000" dirty="0"/>
              <a:t> </a:t>
            </a:r>
            <a:r>
              <a:rPr lang="zh-CN" altLang="en-US" sz="12000" dirty="0">
                <a:solidFill>
                  <a:srgbClr val="FF0000"/>
                </a:solidFill>
              </a:rPr>
              <a:t>谢谢各位！</a:t>
            </a:r>
            <a:endParaRPr lang="zh-CN" altLang="en-US" sz="12000" dirty="0">
              <a:solidFill>
                <a:srgbClr val="FF00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内容占位符 2"/>
          <p:cNvSpPr>
            <a:spLocks noGrp="1"/>
          </p:cNvSpPr>
          <p:nvPr>
            <p:ph idx="1"/>
          </p:nvPr>
        </p:nvSpPr>
        <p:spPr>
          <a:xfrm>
            <a:off x="368300" y="454025"/>
            <a:ext cx="8356600" cy="5964238"/>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200" b="1" i="0" u="none" strike="noStrike" kern="1200" cap="none" spc="0" normalizeH="0" baseline="0" noProof="1">
                <a:ln>
                  <a:noFill/>
                </a:ln>
                <a:solidFill>
                  <a:srgbClr val="0000CC"/>
                </a:solidFill>
                <a:effectLst/>
                <a:uLnTx/>
                <a:uFillTx/>
                <a:latin typeface="+mj-ea"/>
                <a:ea typeface="+mj-ea"/>
                <a:cs typeface="+mn-cs"/>
              </a:rPr>
              <a:t>3</a:t>
            </a:r>
            <a:r>
              <a:rPr kumimoji="0" lang="zh-CN" altLang="en-US" sz="2200" b="1" i="0" u="none" strike="noStrike" kern="1200" cap="none" spc="0" normalizeH="0" baseline="0" noProof="1">
                <a:ln>
                  <a:noFill/>
                </a:ln>
                <a:solidFill>
                  <a:srgbClr val="0000CC"/>
                </a:solidFill>
                <a:effectLst/>
                <a:uLnTx/>
                <a:uFillTx/>
                <a:latin typeface="+mj-ea"/>
                <a:ea typeface="+mj-ea"/>
                <a:cs typeface="+mn-cs"/>
              </a:rPr>
              <a:t>、</a:t>
            </a:r>
            <a:r>
              <a:rPr kumimoji="0" lang="zh-CN" altLang="zh-CN" sz="2200" b="1" i="0" u="none" strike="noStrike" kern="1200" cap="none" spc="0" normalizeH="0" baseline="0" noProof="1">
                <a:ln>
                  <a:noFill/>
                </a:ln>
                <a:solidFill>
                  <a:srgbClr val="0000CC"/>
                </a:solidFill>
                <a:effectLst/>
                <a:uLnTx/>
                <a:uFillTx/>
                <a:latin typeface="+mj-ea"/>
                <a:ea typeface="+mj-ea"/>
                <a:cs typeface="+mn-cs"/>
              </a:rPr>
              <a:t>基本建设的项目组成</a:t>
            </a:r>
            <a:endParaRPr kumimoji="0" lang="zh-CN" altLang="zh-CN" sz="22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zh-CN" sz="2200" b="0" i="0" u="none" strike="noStrike" kern="1200" cap="none" spc="0" normalizeH="0" baseline="0" noProof="1">
                <a:ln>
                  <a:noFill/>
                </a:ln>
                <a:solidFill>
                  <a:srgbClr val="0000CC"/>
                </a:solidFill>
                <a:effectLst/>
                <a:uLnTx/>
                <a:uFillTx/>
                <a:latin typeface="+mj-ea"/>
                <a:ea typeface="+mj-ea"/>
                <a:cs typeface="+mn-cs"/>
              </a:rPr>
              <a:t>根据工程设计要求</a:t>
            </a:r>
            <a:r>
              <a:rPr kumimoji="0" lang="zh-CN" altLang="en-US" sz="2200" b="0" i="0" u="none" strike="noStrike" kern="1200" cap="none" spc="0" normalizeH="0" baseline="0" noProof="1">
                <a:ln>
                  <a:noFill/>
                </a:ln>
                <a:solidFill>
                  <a:srgbClr val="0000CC"/>
                </a:solidFill>
                <a:effectLst/>
                <a:uLnTx/>
                <a:uFillTx/>
                <a:latin typeface="+mj-ea"/>
                <a:ea typeface="+mj-ea"/>
                <a:cs typeface="+mn-cs"/>
              </a:rPr>
              <a:t>和</a:t>
            </a:r>
            <a:r>
              <a:rPr kumimoji="0" lang="zh-CN" altLang="zh-CN" sz="2200" b="0" i="0" u="none" strike="noStrike" kern="1200" cap="none" spc="0" normalizeH="0" baseline="0" noProof="1">
                <a:ln>
                  <a:noFill/>
                </a:ln>
                <a:solidFill>
                  <a:srgbClr val="0000CC"/>
                </a:solidFill>
                <a:effectLst/>
                <a:uLnTx/>
                <a:uFillTx/>
                <a:latin typeface="+mj-ea"/>
                <a:ea typeface="+mj-ea"/>
                <a:cs typeface="+mn-cs"/>
              </a:rPr>
              <a:t>统计、会计核算的需要，建设项目一般划分为单项工程、单位工程、分部工程及分项工程。</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   （</a:t>
            </a:r>
            <a:r>
              <a:rPr kumimoji="0" lang="en-US" altLang="zh-CN" sz="2200" b="0" i="0" u="none" strike="noStrike" kern="1200" cap="none" spc="0" normalizeH="0" baseline="0" noProof="1">
                <a:ln>
                  <a:noFill/>
                </a:ln>
                <a:solidFill>
                  <a:srgbClr val="0000CC"/>
                </a:solidFill>
                <a:effectLst/>
                <a:uLnTx/>
                <a:uFillTx/>
                <a:latin typeface="+mj-ea"/>
                <a:ea typeface="+mj-ea"/>
                <a:cs typeface="+mn-cs"/>
              </a:rPr>
              <a:t>1</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单项工程（工程项目）。一般是指有独立设计文件，建成后能独立发挥效益</a:t>
            </a:r>
            <a:r>
              <a:rPr kumimoji="0" lang="zh-CN" altLang="en-US" sz="2200" b="0" i="0" u="none" strike="noStrike" kern="1200" cap="none" spc="0" normalizeH="0" baseline="0" noProof="1">
                <a:ln>
                  <a:noFill/>
                </a:ln>
                <a:solidFill>
                  <a:srgbClr val="0000CC"/>
                </a:solidFill>
                <a:effectLst/>
                <a:uLnTx/>
                <a:uFillTx/>
                <a:latin typeface="+mj-ea"/>
                <a:ea typeface="+mj-ea"/>
                <a:cs typeface="+mn-cs"/>
              </a:rPr>
              <a:t>单体建筑</a:t>
            </a:r>
            <a:r>
              <a:rPr kumimoji="0" lang="zh-CN"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en-US" sz="2200" b="0" i="0" u="none" strike="noStrike" kern="1200" cap="none" spc="0" normalizeH="0" baseline="0" noProof="1">
                <a:ln>
                  <a:noFill/>
                </a:ln>
                <a:solidFill>
                  <a:srgbClr val="0000CC"/>
                </a:solidFill>
                <a:effectLst/>
                <a:uLnTx/>
                <a:uFillTx/>
                <a:latin typeface="+mj-ea"/>
                <a:ea typeface="+mj-ea"/>
                <a:cs typeface="+mn-cs"/>
              </a:rPr>
              <a:t>如</a:t>
            </a:r>
            <a:r>
              <a:rPr kumimoji="0" lang="zh-CN" altLang="zh-CN" sz="2200" b="0" i="0" u="none" strike="noStrike" kern="1200" cap="none" spc="0" normalizeH="0" baseline="0" noProof="1">
                <a:ln>
                  <a:noFill/>
                </a:ln>
                <a:solidFill>
                  <a:srgbClr val="0000CC"/>
                </a:solidFill>
                <a:effectLst/>
                <a:uLnTx/>
                <a:uFillTx/>
                <a:latin typeface="+mj-ea"/>
                <a:ea typeface="+mj-ea"/>
                <a:cs typeface="+mn-cs"/>
              </a:rPr>
              <a:t>一栋门诊楼、医技楼、病房楼都是单项工程。</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2</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单位工程。它是单项工程中具有独立施工条件的工程，是单项工程的组成部分。如一棟楼是一个单项工程，这栋楼的如土建、安装、给排水、电器照明等是一个单位工程。</a:t>
            </a:r>
            <a:r>
              <a:rPr kumimoji="0" lang="en-US" altLang="zh-CN" sz="2200" b="0" i="0" u="none" strike="noStrike" kern="1200" cap="none" spc="0" normalizeH="0" baseline="0" noProof="1">
                <a:ln>
                  <a:noFill/>
                </a:ln>
                <a:solidFill>
                  <a:srgbClr val="0000CC"/>
                </a:solidFill>
                <a:effectLst/>
                <a:uLnTx/>
                <a:uFillTx/>
                <a:latin typeface="+mj-ea"/>
                <a:ea typeface="+mj-ea"/>
                <a:cs typeface="+mn-cs"/>
              </a:rPr>
              <a:t> </a:t>
            </a:r>
            <a:endParaRPr kumimoji="0" lang="en-US"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3</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分部工程。它是单位工程的组成部分，是按建筑安装工程的结构、部位或工序划分的，如一般房屋土建工程可分为土方工程、打桩工程、砖石工程、混凝土工程、装饰工程等。</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4</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分项工程。它是对分部工程的再分解，指在分部工程中能用较简单的施工过程生产出来，并能适当计量和估价的基本构造。</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内容占位符 2"/>
          <p:cNvSpPr>
            <a:spLocks noGrp="1"/>
          </p:cNvSpPr>
          <p:nvPr>
            <p:ph idx="1"/>
          </p:nvPr>
        </p:nvSpPr>
        <p:spPr>
          <a:xfrm>
            <a:off x="381000" y="228600"/>
            <a:ext cx="8356600" cy="6400800"/>
          </a:xfrm>
          <a:ln/>
        </p:spPr>
        <p:txBody>
          <a:bodyPr wrap="square" lIns="91440" tIns="45720" rIns="91440" bIns="45720" anchor="t" anchorCtr="0"/>
          <a:p>
            <a:pPr eaLnBrk="1" hangingPunct="1">
              <a:buNone/>
            </a:pPr>
            <a:r>
              <a:rPr lang="en-US" altLang="zh-CN" sz="2000" b="1" dirty="0">
                <a:solidFill>
                  <a:srgbClr val="0000CC"/>
                </a:solidFill>
              </a:rPr>
              <a:t>4</a:t>
            </a:r>
            <a:r>
              <a:rPr lang="zh-CN" altLang="en-US" sz="2000" b="1" dirty="0">
                <a:solidFill>
                  <a:srgbClr val="0000CC"/>
                </a:solidFill>
              </a:rPr>
              <a:t>、</a:t>
            </a:r>
            <a:r>
              <a:rPr lang="zh-CN" altLang="zh-CN" sz="2000" b="1" dirty="0">
                <a:solidFill>
                  <a:srgbClr val="0000CC"/>
                </a:solidFill>
              </a:rPr>
              <a:t>建设项目的估算、概算、预算、结算和决算。</a:t>
            </a:r>
            <a:endParaRPr lang="zh-CN" altLang="zh-CN" sz="2000" b="1" dirty="0">
              <a:solidFill>
                <a:srgbClr val="0000CC"/>
              </a:solidFill>
            </a:endParaRPr>
          </a:p>
          <a:p>
            <a:pPr eaLnBrk="1" hangingPunct="1">
              <a:buNone/>
            </a:pPr>
            <a:r>
              <a:rPr lang="zh-CN" altLang="en-US" sz="2000" dirty="0">
                <a:solidFill>
                  <a:srgbClr val="0000CC"/>
                </a:solidFill>
              </a:rPr>
              <a:t>   估算、概算、预算、结算和决算分别是对应不同阶段项目投资的称呼，通常前者控制后者，后者补充前者，其编制依据、作用和时间各不相同。</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1</a:t>
            </a:r>
            <a:r>
              <a:rPr lang="zh-CN" altLang="en-US" sz="2000" dirty="0">
                <a:solidFill>
                  <a:srgbClr val="0000CC"/>
                </a:solidFill>
              </a:rPr>
              <a:t>）</a:t>
            </a:r>
            <a:r>
              <a:rPr lang="zh-CN" altLang="zh-CN" sz="2000" dirty="0">
                <a:solidFill>
                  <a:srgbClr val="0000CC"/>
                </a:solidFill>
              </a:rPr>
              <a:t>估算也叫投资估算，是在项目建议和可行性研究阶段的投资计划数；</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2</a:t>
            </a:r>
            <a:r>
              <a:rPr lang="zh-CN" altLang="en-US" sz="2000" dirty="0">
                <a:solidFill>
                  <a:srgbClr val="0000CC"/>
                </a:solidFill>
              </a:rPr>
              <a:t>）</a:t>
            </a:r>
            <a:r>
              <a:rPr lang="zh-CN" altLang="zh-CN" sz="2000" dirty="0">
                <a:solidFill>
                  <a:srgbClr val="0000CC"/>
                </a:solidFill>
              </a:rPr>
              <a:t>概算也叫设计概算，是在初步设计或扩大初步设计阶段的投资计划数，根据初步设计图纸计算和造价规定确定。</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a:t>
            </a:r>
            <a:r>
              <a:rPr lang="zh-CN" altLang="zh-CN" sz="2000" dirty="0">
                <a:solidFill>
                  <a:srgbClr val="0000CC"/>
                </a:solidFill>
              </a:rPr>
              <a:t>预算也叫施工图预算，是在施工图设计阶段的投资计划数，根据施工图纸，汇总项目的人、机、料的预算，确定建安工程造价计划数。</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4</a:t>
            </a:r>
            <a:r>
              <a:rPr lang="zh-CN" altLang="en-US" sz="2000" dirty="0">
                <a:solidFill>
                  <a:srgbClr val="0000CC"/>
                </a:solidFill>
              </a:rPr>
              <a:t>）</a:t>
            </a:r>
            <a:r>
              <a:rPr lang="zh-CN" altLang="zh-CN" sz="2000" dirty="0">
                <a:solidFill>
                  <a:srgbClr val="0000CC"/>
                </a:solidFill>
              </a:rPr>
              <a:t>结算也叫完工结算，发生在工程完工或部分完工验收阶段，一般由工程承包商</a:t>
            </a:r>
            <a:r>
              <a:rPr lang="en-US" altLang="zh-CN" sz="2000" dirty="0">
                <a:solidFill>
                  <a:srgbClr val="0000CC"/>
                </a:solidFill>
              </a:rPr>
              <a:t>(</a:t>
            </a:r>
            <a:r>
              <a:rPr lang="zh-CN" altLang="zh-CN" sz="2000" dirty="0">
                <a:solidFill>
                  <a:srgbClr val="0000CC"/>
                </a:solidFill>
              </a:rPr>
              <a:t>施工单位</a:t>
            </a:r>
            <a:r>
              <a:rPr lang="en-US" altLang="zh-CN" sz="2000" dirty="0">
                <a:solidFill>
                  <a:srgbClr val="0000CC"/>
                </a:solidFill>
              </a:rPr>
              <a:t>)</a:t>
            </a:r>
            <a:r>
              <a:rPr lang="zh-CN" altLang="zh-CN" sz="2000" dirty="0">
                <a:solidFill>
                  <a:srgbClr val="0000CC"/>
                </a:solidFill>
              </a:rPr>
              <a:t>提交，根据项目施工过程实际情况确定工程最终结算价格，也是确定需要付款的价格，反映的是企业完成的产值。</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5</a:t>
            </a:r>
            <a:r>
              <a:rPr lang="zh-CN" altLang="en-US" sz="2000" dirty="0">
                <a:solidFill>
                  <a:srgbClr val="0000CC"/>
                </a:solidFill>
              </a:rPr>
              <a:t>）</a:t>
            </a:r>
            <a:r>
              <a:rPr lang="zh-CN" altLang="zh-CN" sz="2000" dirty="0">
                <a:solidFill>
                  <a:srgbClr val="0000CC"/>
                </a:solidFill>
              </a:rPr>
              <a:t>决算也叫竣工（财务）决算，发生在项目竣工验收后，决算一般由项目法人单位编制或委托编制，汇总计算项目全过程实际发生的总投资，反映的是项目从筹建到交付使用的全部费用。</a:t>
            </a:r>
            <a:endParaRPr lang="zh-CN" altLang="zh-CN" sz="2000" dirty="0">
              <a:solidFill>
                <a:srgbClr val="0000CC"/>
              </a:solidFill>
            </a:endParaRPr>
          </a:p>
          <a:p>
            <a:pPr eaLnBrk="1" hangingPunct="1"/>
            <a:endParaRPr lang="zh-CN" altLang="zh-CN" sz="2000" dirty="0">
              <a:solidFill>
                <a:srgbClr val="0000CC"/>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1"/>
          <p:cNvSpPr>
            <a:spLocks noGrp="1"/>
          </p:cNvSpPr>
          <p:nvPr>
            <p:ph type="title"/>
          </p:nvPr>
        </p:nvSpPr>
        <p:spPr>
          <a:xfrm>
            <a:off x="1892300" y="136525"/>
            <a:ext cx="5562600" cy="76200"/>
          </a:xfrm>
          <a:ln/>
        </p:spPr>
        <p:txBody>
          <a:bodyPr wrap="square" lIns="91440" tIns="45720" rIns="91440" bIns="45720" anchor="b" anchorCtr="0"/>
          <a:p>
            <a:pPr eaLnBrk="1" hangingPunct="1"/>
            <a:endParaRPr lang="zh-CN" altLang="en-US" dirty="0"/>
          </a:p>
        </p:txBody>
      </p:sp>
      <p:sp>
        <p:nvSpPr>
          <p:cNvPr id="13314" name="内容占位符 2"/>
          <p:cNvSpPr>
            <a:spLocks noGrp="1"/>
          </p:cNvSpPr>
          <p:nvPr>
            <p:ph idx="1"/>
          </p:nvPr>
        </p:nvSpPr>
        <p:spPr>
          <a:xfrm>
            <a:off x="393700" y="314325"/>
            <a:ext cx="8356600" cy="5478463"/>
          </a:xfrm>
          <a:ln/>
        </p:spPr>
        <p:txBody>
          <a:bodyPr wrap="square" lIns="91440" tIns="45720" rIns="91440" bIns="45720" anchor="t" anchorCtr="0"/>
          <a:p>
            <a:pPr eaLnBrk="1" hangingPunct="1"/>
            <a:r>
              <a:rPr lang="zh-CN" altLang="en-US" sz="2000" b="1" dirty="0">
                <a:solidFill>
                  <a:srgbClr val="0000CC"/>
                </a:solidFill>
              </a:rPr>
              <a:t>5.开工、完工、竣工、全过程跟踪审计</a:t>
            </a:r>
            <a:endParaRPr lang="zh-CN" altLang="en-US" sz="2000" b="1" dirty="0">
              <a:solidFill>
                <a:srgbClr val="0000CC"/>
              </a:solidFill>
            </a:endParaRPr>
          </a:p>
          <a:p>
            <a:pPr eaLnBrk="1" hangingPunct="1"/>
            <a:r>
              <a:rPr lang="zh-CN" altLang="en-US" sz="2000" dirty="0">
                <a:solidFill>
                  <a:srgbClr val="0000CC"/>
                </a:solidFill>
              </a:rPr>
              <a:t>（1）开工。基建项目永久性建筑物的开槽挖沟。主要标志是签订了主要施工合同，开工后应能具备连续进行的施工。</a:t>
            </a:r>
            <a:endParaRPr lang="zh-CN" altLang="en-US" sz="2000" dirty="0">
              <a:solidFill>
                <a:srgbClr val="0000CC"/>
              </a:solidFill>
            </a:endParaRPr>
          </a:p>
          <a:p>
            <a:pPr eaLnBrk="1" hangingPunct="1"/>
            <a:r>
              <a:rPr lang="zh-CN" altLang="en-US" sz="2000" dirty="0">
                <a:solidFill>
                  <a:srgbClr val="0000CC"/>
                </a:solidFill>
              </a:rPr>
              <a:t>（2）完工。项目工程的施工全部进行完毕称之。一般表现工地建设垃圾清理完毕，工程上不再增加工程量，财务上不再增加工程方面的支出费用。</a:t>
            </a:r>
            <a:endParaRPr lang="zh-CN" altLang="en-US" sz="2000" dirty="0">
              <a:solidFill>
                <a:srgbClr val="0000CC"/>
              </a:solidFill>
            </a:endParaRPr>
          </a:p>
          <a:p>
            <a:pPr eaLnBrk="1" hangingPunct="1"/>
            <a:r>
              <a:rPr lang="zh-CN" altLang="en-US" sz="2000" dirty="0">
                <a:solidFill>
                  <a:srgbClr val="0000CC"/>
                </a:solidFill>
              </a:rPr>
              <a:t>（3）竣工。以质量竣工验收为中心的各种竣工手续办理完毕称之，包括土建工程竣工验收、装修竣工验收、水电竣工验收、消防竣工验收和特殊工程的各单项竣工验收，最后进行项目竣工财务决算审计。</a:t>
            </a:r>
            <a:endParaRPr lang="zh-CN" altLang="en-US" sz="2000" dirty="0">
              <a:solidFill>
                <a:srgbClr val="0000CC"/>
              </a:solidFill>
            </a:endParaRPr>
          </a:p>
          <a:p>
            <a:pPr eaLnBrk="1" hangingPunct="1"/>
            <a:r>
              <a:rPr lang="zh-CN" altLang="en-US" sz="2000" dirty="0">
                <a:solidFill>
                  <a:srgbClr val="0000CC"/>
                </a:solidFill>
              </a:rPr>
              <a:t>（4）全过程跟踪审计。主要指由有工程造价资质单位对项目建设过程中施工单位所申报的工程量、价、费按照一定的方法标准进行全面的审核，督促规范办理工程计价结算的有关手续，对结算价格进行公证确认，确保项目建设投资的计算准确规范。一般实行跟踪审计的送审和实际价都有一定的审减额。项目要求规定投资超1000万元要实现全过程跟踪审计。文件依据是卫生部规财发（2009）39号、广西卫生厅桂卫桂财（2010）296号以及《201</a:t>
            </a:r>
            <a:r>
              <a:rPr lang="en-US" altLang="zh-CN" sz="2000" dirty="0">
                <a:solidFill>
                  <a:srgbClr val="0000CC"/>
                </a:solidFill>
              </a:rPr>
              <a:t>6</a:t>
            </a:r>
            <a:r>
              <a:rPr lang="zh-CN" altLang="en-US" sz="2000" dirty="0">
                <a:solidFill>
                  <a:srgbClr val="0000CC"/>
                </a:solidFill>
              </a:rPr>
              <a:t>年实施方案》等。 </a:t>
            </a:r>
            <a:endParaRPr lang="zh-CN" altLang="en-US" sz="2000" dirty="0">
              <a:solidFill>
                <a:srgbClr val="0000CC"/>
              </a:solidFill>
            </a:endParaRPr>
          </a:p>
          <a:p>
            <a:pPr eaLnBrk="1" hangingPunct="1"/>
            <a:endParaRPr lang="zh-CN" altLang="en-US" sz="2000" dirty="0">
              <a:solidFill>
                <a:srgbClr val="0000CC"/>
              </a:solidFill>
            </a:endParaRPr>
          </a:p>
          <a:p>
            <a:pPr eaLnBrk="1" hangingPunct="1"/>
            <a:endParaRPr lang="en-US" altLang="zh-C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内容占位符 2"/>
          <p:cNvSpPr>
            <a:spLocks noGrp="1"/>
          </p:cNvSpPr>
          <p:nvPr>
            <p:ph idx="1"/>
          </p:nvPr>
        </p:nvSpPr>
        <p:spPr>
          <a:xfrm>
            <a:off x="393700" y="298450"/>
            <a:ext cx="8356600" cy="6261100"/>
          </a:xfrm>
          <a:ln/>
        </p:spPr>
        <p:txBody>
          <a:bodyPr wrap="square" lIns="91440" tIns="45720" rIns="91440" bIns="45720" anchor="t" anchorCtr="0"/>
          <a:p>
            <a:pPr eaLnBrk="1" hangingPunct="1">
              <a:buNone/>
            </a:pPr>
            <a:r>
              <a:rPr lang="en-US" altLang="zh-CN" b="1" dirty="0">
                <a:solidFill>
                  <a:srgbClr val="0000CC"/>
                </a:solidFill>
              </a:rPr>
              <a:t>6</a:t>
            </a:r>
            <a:r>
              <a:rPr lang="zh-CN" altLang="en-US" b="1" dirty="0">
                <a:solidFill>
                  <a:srgbClr val="0000CC"/>
                </a:solidFill>
              </a:rPr>
              <a:t>、</a:t>
            </a:r>
            <a:r>
              <a:rPr lang="zh-CN" altLang="zh-CN" b="1" dirty="0">
                <a:solidFill>
                  <a:srgbClr val="0000CC"/>
                </a:solidFill>
              </a:rPr>
              <a:t>基本建设与财务有关的常用统计指标。</a:t>
            </a:r>
            <a:endParaRPr lang="zh-CN" altLang="zh-CN" b="1" dirty="0">
              <a:solidFill>
                <a:srgbClr val="0000CC"/>
              </a:solidFill>
            </a:endParaRPr>
          </a:p>
          <a:p>
            <a:pPr eaLnBrk="1" hangingPunct="1">
              <a:buNone/>
            </a:pPr>
            <a:r>
              <a:rPr lang="en-US" altLang="zh-CN" dirty="0">
                <a:solidFill>
                  <a:srgbClr val="0000CC"/>
                </a:solidFill>
              </a:rPr>
              <a:t>(1)</a:t>
            </a:r>
            <a:r>
              <a:rPr lang="zh-CN" altLang="zh-CN" dirty="0">
                <a:solidFill>
                  <a:srgbClr val="0000CC"/>
                </a:solidFill>
              </a:rPr>
              <a:t>计划投资及组成。下达项目中不同来源渠道资金所占计划投资的具体数额及总额。</a:t>
            </a:r>
            <a:endParaRPr lang="zh-CN" altLang="zh-CN" dirty="0">
              <a:solidFill>
                <a:srgbClr val="0000CC"/>
              </a:solidFill>
            </a:endParaRPr>
          </a:p>
          <a:p>
            <a:pPr eaLnBrk="1" hangingPunct="1">
              <a:buNone/>
            </a:pPr>
            <a:r>
              <a:rPr lang="en-US" altLang="zh-CN" dirty="0">
                <a:solidFill>
                  <a:srgbClr val="0000CC"/>
                </a:solidFill>
              </a:rPr>
              <a:t>(2)</a:t>
            </a:r>
            <a:r>
              <a:rPr lang="zh-CN" altLang="zh-CN" dirty="0">
                <a:solidFill>
                  <a:srgbClr val="0000CC"/>
                </a:solidFill>
              </a:rPr>
              <a:t>资金到位及组成。项目计划投资组成资金中各种来源资金所到位的具体数额及总额。</a:t>
            </a:r>
            <a:endParaRPr lang="zh-CN" altLang="zh-CN" dirty="0">
              <a:solidFill>
                <a:srgbClr val="0000CC"/>
              </a:solidFill>
            </a:endParaRPr>
          </a:p>
          <a:p>
            <a:pPr eaLnBrk="1" hangingPunct="1">
              <a:buNone/>
            </a:pPr>
            <a:r>
              <a:rPr lang="en-US" altLang="zh-CN" dirty="0">
                <a:solidFill>
                  <a:srgbClr val="0000CC"/>
                </a:solidFill>
              </a:rPr>
              <a:t>(3)</a:t>
            </a:r>
            <a:r>
              <a:rPr lang="zh-CN" altLang="zh-CN" dirty="0">
                <a:solidFill>
                  <a:srgbClr val="0000CC"/>
                </a:solidFill>
              </a:rPr>
              <a:t>资金支付数及组成。项目支付的资金中各种来源资金所支付的具体数额及总额。</a:t>
            </a:r>
            <a:endParaRPr lang="zh-CN" altLang="zh-CN" dirty="0">
              <a:solidFill>
                <a:srgbClr val="0000CC"/>
              </a:solidFill>
            </a:endParaRPr>
          </a:p>
          <a:p>
            <a:pPr eaLnBrk="1" hangingPunct="1">
              <a:buNone/>
            </a:pPr>
            <a:r>
              <a:rPr lang="en-US" altLang="zh-CN" b="1" dirty="0">
                <a:solidFill>
                  <a:srgbClr val="0000CC"/>
                </a:solidFill>
              </a:rPr>
              <a:t>(4)</a:t>
            </a:r>
            <a:r>
              <a:rPr lang="zh-CN" altLang="zh-CN" b="1" dirty="0">
                <a:solidFill>
                  <a:srgbClr val="0000CC"/>
                </a:solidFill>
              </a:rPr>
              <a:t>实际完成投资。</a:t>
            </a:r>
            <a:r>
              <a:rPr lang="zh-CN" altLang="zh-CN" dirty="0">
                <a:solidFill>
                  <a:srgbClr val="0000CC"/>
                </a:solidFill>
              </a:rPr>
              <a:t>用货币计量的实际完成的项目工作量称之，是列入被批准的各类</a:t>
            </a:r>
            <a:r>
              <a:rPr lang="zh-CN" altLang="zh-CN" dirty="0">
                <a:solidFill>
                  <a:srgbClr val="0000CC"/>
                </a:solidFill>
                <a:sym typeface="幼圆" pitchFamily="49" charset="-122"/>
              </a:rPr>
              <a:t>项目概算并</a:t>
            </a:r>
            <a:r>
              <a:rPr lang="zh-CN" altLang="zh-CN" dirty="0">
                <a:solidFill>
                  <a:srgbClr val="0000CC"/>
                </a:solidFill>
              </a:rPr>
              <a:t>实际已发生或完成工作所折成的全部投资总额。包括完成的</a:t>
            </a:r>
            <a:r>
              <a:rPr lang="zh-CN" altLang="zh-CN" dirty="0">
                <a:solidFill>
                  <a:srgbClr val="FF0000"/>
                </a:solidFill>
              </a:rPr>
              <a:t>项目前期工作支出投资额</a:t>
            </a:r>
            <a:r>
              <a:rPr lang="zh-CN" altLang="zh-CN" dirty="0">
                <a:solidFill>
                  <a:srgbClr val="0000CC"/>
                </a:solidFill>
              </a:rPr>
              <a:t>和</a:t>
            </a:r>
            <a:r>
              <a:rPr lang="zh-CN" altLang="zh-CN" dirty="0">
                <a:solidFill>
                  <a:srgbClr val="FF0000"/>
                </a:solidFill>
              </a:rPr>
              <a:t>由施工单位完成的经审核确认的投资额</a:t>
            </a:r>
            <a:r>
              <a:rPr lang="zh-CN" altLang="zh-CN" dirty="0">
                <a:solidFill>
                  <a:srgbClr val="0000CC"/>
                </a:solidFill>
              </a:rPr>
              <a:t>以及</a:t>
            </a:r>
            <a:r>
              <a:rPr lang="zh-CN" altLang="zh-CN" dirty="0">
                <a:solidFill>
                  <a:srgbClr val="FF0000"/>
                </a:solidFill>
              </a:rPr>
              <a:t>建设过程中发生的待摊支出投资额</a:t>
            </a:r>
            <a:r>
              <a:rPr lang="zh-CN" altLang="zh-CN" dirty="0">
                <a:solidFill>
                  <a:srgbClr val="0000CC"/>
                </a:solidFill>
              </a:rPr>
              <a:t>。</a:t>
            </a:r>
            <a:endParaRPr lang="zh-CN" altLang="zh-CN" dirty="0">
              <a:solidFill>
                <a:srgbClr val="0000CC"/>
              </a:solidFill>
            </a:endParaRPr>
          </a:p>
          <a:p>
            <a:pPr eaLnBrk="1" hangingPunct="1">
              <a:buNone/>
            </a:pPr>
            <a:r>
              <a:rPr lang="en-US" altLang="zh-CN" dirty="0">
                <a:solidFill>
                  <a:srgbClr val="0000CC"/>
                </a:solidFill>
              </a:rPr>
              <a:t>(5)</a:t>
            </a:r>
            <a:r>
              <a:rPr lang="zh-CN" altLang="zh-CN" dirty="0">
                <a:solidFill>
                  <a:srgbClr val="0000CC"/>
                </a:solidFill>
              </a:rPr>
              <a:t>完成计划投资及组成。所完成实际投资属于计划部分的投资以及该部分投资所占各计划来源资金的具体数额。</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tags/tag1.xml><?xml version="1.0" encoding="utf-8"?>
<p:tagLst xmlns:p="http://schemas.openxmlformats.org/presentationml/2006/main">
  <p:tag name="KSO_WPP_MARK_KEY" val="5889069f-ec66-4ebc-a6a5-876d318306a4"/>
  <p:tag name="COMMONDATA" val="eyJoZGlkIjoiYjI0NjQ4ZjMxMmVlZWQ0NDJmZDFhOTdmMzE0NDdjMWQifQ=="/>
</p:tagLst>
</file>

<file path=ppt/theme/theme1.xml><?xml version="1.0" encoding="utf-8"?>
<a:theme xmlns:a="http://schemas.openxmlformats.org/drawingml/2006/main" name="1_A000120140530A99PPBG">
  <a:themeElements>
    <a:clrScheme name="自定义 673">
      <a:dk1>
        <a:srgbClr val="5F5F5F"/>
      </a:dk1>
      <a:lt1>
        <a:srgbClr val="FFFFFF"/>
      </a:lt1>
      <a:dk2>
        <a:srgbClr val="FFFFFF"/>
      </a:dk2>
      <a:lt2>
        <a:srgbClr val="5F5F5F"/>
      </a:lt2>
      <a:accent1>
        <a:srgbClr val="82493A"/>
      </a:accent1>
      <a:accent2>
        <a:srgbClr val="967A50"/>
      </a:accent2>
      <a:accent3>
        <a:srgbClr val="827D3E"/>
      </a:accent3>
      <a:accent4>
        <a:srgbClr val="63884E"/>
      </a:accent4>
      <a:accent5>
        <a:srgbClr val="429098"/>
      </a:accent5>
      <a:accent6>
        <a:srgbClr val="00B050"/>
      </a:accent6>
      <a:hlink>
        <a:srgbClr val="00B0F0"/>
      </a:hlink>
      <a:folHlink>
        <a:srgbClr val="AFB2B4"/>
      </a:folHlink>
    </a:clrScheme>
    <a:fontScheme name="自定义 2">
      <a:majorFont>
        <a:latin typeface="Baskerville Old Face"/>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18213</Words>
  <Application>WPS 演示</Application>
  <PresentationFormat>全屏显示(4:3)</PresentationFormat>
  <Paragraphs>507</Paragraphs>
  <Slides>59</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59</vt:i4>
      </vt:variant>
    </vt:vector>
  </HeadingPairs>
  <TitlesOfParts>
    <vt:vector size="74" baseType="lpstr">
      <vt:lpstr>Arial</vt:lpstr>
      <vt:lpstr>宋体</vt:lpstr>
      <vt:lpstr>Wingdings</vt:lpstr>
      <vt:lpstr>微软雅黑</vt:lpstr>
      <vt:lpstr>幼圆</vt:lpstr>
      <vt:lpstr>Calibri</vt:lpstr>
      <vt:lpstr>华文新魏</vt:lpstr>
      <vt:lpstr>方正行楷简体</vt:lpstr>
      <vt:lpstr>+mn-ea</vt:lpstr>
      <vt:lpstr>【微博：暖色君】微光</vt:lpstr>
      <vt:lpstr>仿宋</vt:lpstr>
      <vt:lpstr>Segoe Print</vt:lpstr>
      <vt:lpstr>Baskerville Old Face</vt:lpstr>
      <vt:lpstr>Arial Unicode MS</vt:lpstr>
      <vt:lpstr>1_A000120140530A99PPBG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基建财务管理核算</dc:title>
  <dc:creator>吴彦伦</dc:creator>
  <dc:subject>讲义</dc:subject>
  <cp:lastModifiedBy>worker</cp:lastModifiedBy>
  <cp:revision>502</cp:revision>
  <dcterms:created xsi:type="dcterms:W3CDTF">2015-11-09T02:36:53Z</dcterms:created>
  <dcterms:modified xsi:type="dcterms:W3CDTF">2022-10-26T09:42:04Z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2052-11.1.0.12598</vt:lpwstr>
  </property>
  <property fmtid="{D5CDD505-2E9C-101B-9397-08002B2CF9AE}" pid="4" name="ICV">
    <vt:lpwstr>214DE09117EB4CF0BF0B9A36FB743D5D</vt:lpwstr>
  </property>
</Properties>
</file>